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03" r:id="rId4"/>
    <p:sldMasterId id="2147483830" r:id="rId5"/>
    <p:sldMasterId id="2147483845" r:id="rId6"/>
    <p:sldMasterId id="2147483818" r:id="rId7"/>
  </p:sldMasterIdLst>
  <p:notesMasterIdLst>
    <p:notesMasterId r:id="rId17"/>
  </p:notesMasterIdLst>
  <p:handoutMasterIdLst>
    <p:handoutMasterId r:id="rId18"/>
  </p:handoutMasterIdLst>
  <p:sldIdLst>
    <p:sldId id="256" r:id="rId8"/>
    <p:sldId id="2115" r:id="rId9"/>
    <p:sldId id="2116" r:id="rId10"/>
    <p:sldId id="265" r:id="rId11"/>
    <p:sldId id="2117" r:id="rId12"/>
    <p:sldId id="2118" r:id="rId13"/>
    <p:sldId id="2119" r:id="rId14"/>
    <p:sldId id="2120" r:id="rId15"/>
    <p:sldId id="212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D49"/>
    <a:srgbClr val="557B39"/>
    <a:srgbClr val="B4C894"/>
    <a:srgbClr val="CFC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3" autoAdjust="0"/>
    <p:restoredTop sz="86375" autoAdjust="0"/>
  </p:normalViewPr>
  <p:slideViewPr>
    <p:cSldViewPr snapToGrid="0">
      <p:cViewPr varScale="1">
        <p:scale>
          <a:sx n="82" d="100"/>
          <a:sy n="82" d="100"/>
        </p:scale>
        <p:origin x="120" y="372"/>
      </p:cViewPr>
      <p:guideLst/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9B3372-74CF-4E21-A4D4-286B22AA5A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3762BE-D43C-49F5-99A5-BF49C69592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5766F-5EC0-4797-B4D1-777FCB005B11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9E452-9BCA-4AF5-9A9C-233BF410E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F9F63-CE4F-44E2-A07D-7E654DE9F5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C76B-F5B1-4D6E-BACD-2A80744AC9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4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B5EC-152C-4627-80C0-63B10D5574EF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EE60E-651F-40CC-AD73-C00F10CE42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Frame it as if it’s not CDSS saying it – what problems have stakeholders identified?  Challenges we face?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EEE60E-651F-40CC-AD73-C00F10CE42B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6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structure that exists on paper but often not in reality.   It provides a landscape map – the landscape of how we intend to support children within their own family structures from before they are ever removed and throughout their time in foster care.  </a:t>
            </a:r>
          </a:p>
          <a:p>
            <a:endParaRPr lang="en-US" dirty="0"/>
          </a:p>
          <a:p>
            <a:r>
              <a:rPr lang="en-US" dirty="0"/>
              <a:t>While there are some gaps in the landscape map itself that need to be addressed through statute or funding – to create new spaces on the board or to address gaps within these different components – the gaps that exist are largely in implementation of all these components to fidelity. </a:t>
            </a:r>
          </a:p>
          <a:p>
            <a:endParaRPr lang="en-US" dirty="0"/>
          </a:p>
          <a:p>
            <a:r>
              <a:rPr lang="en-US" dirty="0"/>
              <a:t>Respite can be included in ISFC, IMC, or wraparound.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EEE60E-651F-40CC-AD73-C00F10CE42B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6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266AB-9D08-4162-AA27-82CC00FDA0B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95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we can change – there are lots of indications that we are not using the tools to their fullest potential. 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EEE60E-651F-40CC-AD73-C00F10CE42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04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we can hope to achieve </a:t>
            </a:r>
          </a:p>
          <a:p>
            <a:endParaRPr lang="en-US" dirty="0"/>
          </a:p>
          <a:p>
            <a:r>
              <a:rPr lang="en-US" dirty="0"/>
              <a:t>Even without all the components operating as they should – just the structure that is in place, the increased attention to family finding and placement, has resulted in a massive increase in use of relatives and we see in the data how stable those placements are.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EEE60E-651F-40CC-AD73-C00F10CE42B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8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10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86550" y="391834"/>
            <a:ext cx="6492240" cy="1366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4D303CF-6C5B-4DAF-A70F-47F70BA6789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10113" y="2424113"/>
            <a:ext cx="4241800" cy="12763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3149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6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11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21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ig z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381000" y="359723"/>
            <a:ext cx="10873912" cy="6029339"/>
            <a:chOff x="428227" y="379426"/>
            <a:chExt cx="11221126" cy="5001387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5284" y="379426"/>
              <a:ext cx="1880480" cy="1521611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630" y="381000"/>
              <a:ext cx="2838101" cy="114610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677" y="381000"/>
              <a:ext cx="3200400" cy="11485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83035" y="1921285"/>
              <a:ext cx="1905561" cy="141343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84E72">
                <a:alpha val="40000"/>
              </a:srgb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252167"/>
              <a:ext cx="2010439" cy="1103876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039" y="2252165"/>
              <a:ext cx="2901559" cy="1103876"/>
            </a:xfrm>
            <a:prstGeom prst="rect">
              <a:avLst/>
            </a:prstGeom>
            <a:solidFill>
              <a:srgbClr val="386D3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9961" y="2263419"/>
              <a:ext cx="2241875" cy="10998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41005" y="3697850"/>
              <a:ext cx="1956705" cy="1345898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428227" y="2263419"/>
              <a:ext cx="1843712" cy="1410904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386D3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039" y="4026555"/>
              <a:ext cx="2726120" cy="104266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712" y="4026555"/>
              <a:ext cx="2148323" cy="1034033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8200" y="4030860"/>
              <a:ext cx="2203253" cy="10426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030" y="380999"/>
              <a:ext cx="2585088" cy="1148521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6753" y="4028859"/>
              <a:ext cx="2062600" cy="1351954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10E8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</p:grpSp>
      <p:sp>
        <p:nvSpPr>
          <p:cNvPr id="67" name="Title Placeholder 1">
            <a:extLst>
              <a:ext uri="{FF2B5EF4-FFF2-40B4-BE49-F238E27FC236}">
                <a16:creationId xmlns:a16="http://schemas.microsoft.com/office/drawing/2014/main" id="{0B1CA04A-E3DE-4D8C-B840-CC67699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97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8" name="Graphic 27" descr="House">
            <a:extLst>
              <a:ext uri="{FF2B5EF4-FFF2-40B4-BE49-F238E27FC236}">
                <a16:creationId xmlns:a16="http://schemas.microsoft.com/office/drawing/2014/main" id="{B067E488-2FCB-4169-9C7D-9CD79C38E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5791562"/>
            <a:ext cx="655009" cy="6550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E1EE1-3DE6-4974-8336-A41188345D6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41463" y="543655"/>
            <a:ext cx="701675" cy="295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7EA075B4-39C8-4B8D-8FB5-4A579FC4F13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74763" y="922338"/>
            <a:ext cx="1436687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B190DAB6-4BFC-4A57-A08B-EE6EA8ECF31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551238" y="425450"/>
            <a:ext cx="2608262" cy="430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B3E8ACB6-F067-46E1-B3C1-9BFC146820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51238" y="922338"/>
            <a:ext cx="2424112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2138DBC1-E574-4200-9153-1C20B6C7DCF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53213" y="463550"/>
            <a:ext cx="2235200" cy="3921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79AC8CFF-C849-4E41-B46D-4FD371F3FD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51638" y="922338"/>
            <a:ext cx="1296987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59" name="Content Placeholder 58">
            <a:extLst>
              <a:ext uri="{FF2B5EF4-FFF2-40B4-BE49-F238E27FC236}">
                <a16:creationId xmlns:a16="http://schemas.microsoft.com/office/drawing/2014/main" id="{BC922770-6609-4CD1-9E72-0EA583B2300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283700" y="542925"/>
            <a:ext cx="1204913" cy="885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13D1D67F-1B73-46F8-A927-58A0A11309A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580563" y="2554288"/>
            <a:ext cx="1009650" cy="6953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A94C376B-1285-4EA5-879F-7A396591C72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473950" y="2774950"/>
            <a:ext cx="1597025" cy="1098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5" name="Content Placeholder 64">
            <a:extLst>
              <a:ext uri="{FF2B5EF4-FFF2-40B4-BE49-F238E27FC236}">
                <a16:creationId xmlns:a16="http://schemas.microsoft.com/office/drawing/2014/main" id="{3C10A88C-36D6-4A1D-9DB2-BB705879442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594225" y="2617788"/>
            <a:ext cx="2370138" cy="631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10</a:t>
            </a:r>
          </a:p>
        </p:txBody>
      </p:sp>
      <p:sp>
        <p:nvSpPr>
          <p:cNvPr id="68" name="Content Placeholder 67">
            <a:extLst>
              <a:ext uri="{FF2B5EF4-FFF2-40B4-BE49-F238E27FC236}">
                <a16:creationId xmlns:a16="http://schemas.microsoft.com/office/drawing/2014/main" id="{1A21DDA5-6C38-40FB-B8CA-5CF1A55040B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594225" y="3249613"/>
            <a:ext cx="2478088" cy="673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11</a:t>
            </a:r>
          </a:p>
        </p:txBody>
      </p:sp>
      <p:sp>
        <p:nvSpPr>
          <p:cNvPr id="70" name="Content Placeholder 69">
            <a:extLst>
              <a:ext uri="{FF2B5EF4-FFF2-40B4-BE49-F238E27FC236}">
                <a16:creationId xmlns:a16="http://schemas.microsoft.com/office/drawing/2014/main" id="{C0CE8DD2-EAB9-4C43-834F-E8986F5EED97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92363" y="2774950"/>
            <a:ext cx="1800225" cy="977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12</a:t>
            </a:r>
          </a:p>
        </p:txBody>
      </p:sp>
      <p:sp>
        <p:nvSpPr>
          <p:cNvPr id="72" name="Content Placeholder 71">
            <a:extLst>
              <a:ext uri="{FF2B5EF4-FFF2-40B4-BE49-F238E27FC236}">
                <a16:creationId xmlns:a16="http://schemas.microsoft.com/office/drawing/2014/main" id="{2F2186D8-664B-4AB5-AC4E-AB68131145DE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63563" y="3249613"/>
            <a:ext cx="1319212" cy="730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13</a:t>
            </a:r>
          </a:p>
        </p:txBody>
      </p:sp>
      <p:sp>
        <p:nvSpPr>
          <p:cNvPr id="74" name="Content Placeholder 73">
            <a:extLst>
              <a:ext uri="{FF2B5EF4-FFF2-40B4-BE49-F238E27FC236}">
                <a16:creationId xmlns:a16="http://schemas.microsoft.com/office/drawing/2014/main" id="{3665FB12-3300-48A7-A9D9-609E646394D8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33438" y="4598988"/>
            <a:ext cx="1209675" cy="930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14</a:t>
            </a:r>
          </a:p>
        </p:txBody>
      </p:sp>
      <p:sp>
        <p:nvSpPr>
          <p:cNvPr id="76" name="Content Placeholder 75">
            <a:extLst>
              <a:ext uri="{FF2B5EF4-FFF2-40B4-BE49-F238E27FC236}">
                <a16:creationId xmlns:a16="http://schemas.microsoft.com/office/drawing/2014/main" id="{86D3F204-23BA-4686-8EDE-4049779C38F5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482850" y="4735513"/>
            <a:ext cx="13128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15</a:t>
            </a:r>
          </a:p>
        </p:txBody>
      </p:sp>
      <p:sp>
        <p:nvSpPr>
          <p:cNvPr id="78" name="Content Placeholder 77">
            <a:extLst>
              <a:ext uri="{FF2B5EF4-FFF2-40B4-BE49-F238E27FC236}">
                <a16:creationId xmlns:a16="http://schemas.microsoft.com/office/drawing/2014/main" id="{AF4C7723-A083-4982-893D-CEB9D2AC66EF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46338" y="5251450"/>
            <a:ext cx="1781175" cy="684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16</a:t>
            </a:r>
          </a:p>
        </p:txBody>
      </p:sp>
      <p:sp>
        <p:nvSpPr>
          <p:cNvPr id="80" name="Content Placeholder 79">
            <a:extLst>
              <a:ext uri="{FF2B5EF4-FFF2-40B4-BE49-F238E27FC236}">
                <a16:creationId xmlns:a16="http://schemas.microsoft.com/office/drawing/2014/main" id="{3D7FBB19-54D7-488D-9E92-B427113E528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27550" y="4841875"/>
            <a:ext cx="23415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17</a:t>
            </a:r>
          </a:p>
        </p:txBody>
      </p:sp>
      <p:sp>
        <p:nvSpPr>
          <p:cNvPr id="82" name="Content Placeholder 81">
            <a:extLst>
              <a:ext uri="{FF2B5EF4-FFF2-40B4-BE49-F238E27FC236}">
                <a16:creationId xmlns:a16="http://schemas.microsoft.com/office/drawing/2014/main" id="{02115199-684D-4CF5-9008-D04ED6F12AA3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94225" y="5422900"/>
            <a:ext cx="2157413" cy="5905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18</a:t>
            </a:r>
          </a:p>
          <a:p>
            <a:pPr lvl="0"/>
            <a:endParaRPr lang="en-US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DBF7D37-A9DE-440E-8333-D570517502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7108825" y="4730750"/>
            <a:ext cx="19986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19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5DF6B3F5-DA40-478C-B409-481017716FF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7108825" y="5251450"/>
            <a:ext cx="2116138" cy="684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20</a:t>
            </a:r>
          </a:p>
        </p:txBody>
      </p:sp>
      <p:sp>
        <p:nvSpPr>
          <p:cNvPr id="88" name="Content Placeholder 87">
            <a:extLst>
              <a:ext uri="{FF2B5EF4-FFF2-40B4-BE49-F238E27FC236}">
                <a16:creationId xmlns:a16="http://schemas.microsoft.com/office/drawing/2014/main" id="{75566FCA-71F5-418B-8EBF-655D9F279771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9380538" y="4841875"/>
            <a:ext cx="1209675" cy="384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21</a:t>
            </a:r>
          </a:p>
        </p:txBody>
      </p:sp>
      <p:sp>
        <p:nvSpPr>
          <p:cNvPr id="90" name="Content Placeholder 89">
            <a:extLst>
              <a:ext uri="{FF2B5EF4-FFF2-40B4-BE49-F238E27FC236}">
                <a16:creationId xmlns:a16="http://schemas.microsoft.com/office/drawing/2014/main" id="{FC5F93C5-064E-4682-813F-06AA595FB3EF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83700" y="5337175"/>
            <a:ext cx="1306513" cy="5984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58994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319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333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3195-F9EB-45DB-8892-E1EE10CC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104F6-F341-4440-A5E1-0B62E663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72DFA-35FD-40F4-9597-60E29710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6D0B5-4249-4355-82E6-21786BED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026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424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0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634208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34B4340-A685-43F3-B78A-2478461A0C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99125" y="1978025"/>
            <a:ext cx="3455988" cy="34877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530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023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733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545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803" y="5092995"/>
            <a:ext cx="6492240" cy="13667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B4CF48A-A3BD-4225-AE5A-B96998730D9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592638" y="180975"/>
            <a:ext cx="4732337" cy="687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  <a:p>
            <a:pPr lvl="0"/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A3A4CC5-A137-4037-9C12-296A1B0CBD1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592638" y="868363"/>
            <a:ext cx="2138362" cy="5667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3295873-86C9-498F-855C-55CC7914334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592638" y="1555750"/>
            <a:ext cx="2317750" cy="679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C734BA7-5CBF-44A8-93E3-B7EB3BD31B7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92638" y="2355850"/>
            <a:ext cx="2254250" cy="679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E5DF9C3-D9EB-4E9A-9442-5A1CD7FC979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08500" y="3155950"/>
            <a:ext cx="261461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DD59214-A04A-45B7-9312-9EB662A1C4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486275" y="4146550"/>
            <a:ext cx="2147888" cy="376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B0642AEF-8277-4E75-BB4B-7893D7D996AC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486274" y="4522788"/>
            <a:ext cx="2244725" cy="4492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AFA9AA5-9CDB-472E-9427-D381635E664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8707438" y="3981450"/>
            <a:ext cx="1808162" cy="376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97361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86550" y="391834"/>
            <a:ext cx="6492240" cy="1366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4D303CF-6C5B-4DAF-A70F-47F70BA6789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10113" y="2424113"/>
            <a:ext cx="4241800" cy="12763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886003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370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914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5227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g z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381000" y="359723"/>
            <a:ext cx="10873912" cy="6029339"/>
            <a:chOff x="428227" y="379426"/>
            <a:chExt cx="11221126" cy="5001387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5284" y="379426"/>
              <a:ext cx="1880480" cy="1521611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630" y="381000"/>
              <a:ext cx="2838101" cy="114610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677" y="381000"/>
              <a:ext cx="3200400" cy="11485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83035" y="1921285"/>
              <a:ext cx="1905561" cy="141343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84E72">
                <a:alpha val="40000"/>
              </a:srgb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252167"/>
              <a:ext cx="2010439" cy="1103876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039" y="2252165"/>
              <a:ext cx="2901559" cy="1103876"/>
            </a:xfrm>
            <a:prstGeom prst="rect">
              <a:avLst/>
            </a:prstGeom>
            <a:solidFill>
              <a:srgbClr val="386D3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9961" y="2263419"/>
              <a:ext cx="2241875" cy="10998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41005" y="3697850"/>
              <a:ext cx="1956705" cy="1345898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428227" y="2263419"/>
              <a:ext cx="1843712" cy="1410904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386D3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039" y="4026555"/>
              <a:ext cx="2726120" cy="104266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712" y="4026555"/>
              <a:ext cx="2148323" cy="1034033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8200" y="4030860"/>
              <a:ext cx="2203253" cy="10426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030" y="380999"/>
              <a:ext cx="2585088" cy="1148521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6753" y="4028859"/>
              <a:ext cx="2062600" cy="1351954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10E8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 Narrow"/>
              </a:endParaRPr>
            </a:p>
          </p:txBody>
        </p:sp>
      </p:grpSp>
      <p:sp>
        <p:nvSpPr>
          <p:cNvPr id="67" name="Title Placeholder 1">
            <a:extLst>
              <a:ext uri="{FF2B5EF4-FFF2-40B4-BE49-F238E27FC236}">
                <a16:creationId xmlns:a16="http://schemas.microsoft.com/office/drawing/2014/main" id="{0B1CA04A-E3DE-4D8C-B840-CC67699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97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8" name="Graphic 27" descr="House">
            <a:extLst>
              <a:ext uri="{FF2B5EF4-FFF2-40B4-BE49-F238E27FC236}">
                <a16:creationId xmlns:a16="http://schemas.microsoft.com/office/drawing/2014/main" id="{B067E488-2FCB-4169-9C7D-9CD79C38E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5791562"/>
            <a:ext cx="655009" cy="6550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E1EE1-3DE6-4974-8336-A41188345D6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41463" y="543655"/>
            <a:ext cx="701675" cy="295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7EA075B4-39C8-4B8D-8FB5-4A579FC4F13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74763" y="922338"/>
            <a:ext cx="1436687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B190DAB6-4BFC-4A57-A08B-EE6EA8ECF31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551238" y="425450"/>
            <a:ext cx="2608262" cy="430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B3E8ACB6-F067-46E1-B3C1-9BFC146820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51238" y="922338"/>
            <a:ext cx="2424112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2138DBC1-E574-4200-9153-1C20B6C7DCF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53213" y="463550"/>
            <a:ext cx="2235200" cy="3921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79AC8CFF-C849-4E41-B46D-4FD371F3FD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51638" y="922338"/>
            <a:ext cx="1296987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59" name="Content Placeholder 58">
            <a:extLst>
              <a:ext uri="{FF2B5EF4-FFF2-40B4-BE49-F238E27FC236}">
                <a16:creationId xmlns:a16="http://schemas.microsoft.com/office/drawing/2014/main" id="{BC922770-6609-4CD1-9E72-0EA583B2300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283700" y="542925"/>
            <a:ext cx="1204913" cy="885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13D1D67F-1B73-46F8-A927-58A0A11309A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580563" y="2554288"/>
            <a:ext cx="1009650" cy="6953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A94C376B-1285-4EA5-879F-7A396591C72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473950" y="2774950"/>
            <a:ext cx="1597025" cy="1098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5" name="Content Placeholder 64">
            <a:extLst>
              <a:ext uri="{FF2B5EF4-FFF2-40B4-BE49-F238E27FC236}">
                <a16:creationId xmlns:a16="http://schemas.microsoft.com/office/drawing/2014/main" id="{3C10A88C-36D6-4A1D-9DB2-BB705879442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594225" y="2617788"/>
            <a:ext cx="2370138" cy="631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10</a:t>
            </a:r>
          </a:p>
        </p:txBody>
      </p:sp>
      <p:sp>
        <p:nvSpPr>
          <p:cNvPr id="68" name="Content Placeholder 67">
            <a:extLst>
              <a:ext uri="{FF2B5EF4-FFF2-40B4-BE49-F238E27FC236}">
                <a16:creationId xmlns:a16="http://schemas.microsoft.com/office/drawing/2014/main" id="{1A21DDA5-6C38-40FB-B8CA-5CF1A55040B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594225" y="3249613"/>
            <a:ext cx="2478088" cy="673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11</a:t>
            </a:r>
          </a:p>
        </p:txBody>
      </p:sp>
      <p:sp>
        <p:nvSpPr>
          <p:cNvPr id="70" name="Content Placeholder 69">
            <a:extLst>
              <a:ext uri="{FF2B5EF4-FFF2-40B4-BE49-F238E27FC236}">
                <a16:creationId xmlns:a16="http://schemas.microsoft.com/office/drawing/2014/main" id="{C0CE8DD2-EAB9-4C43-834F-E8986F5EED97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92363" y="2774950"/>
            <a:ext cx="1800225" cy="977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12</a:t>
            </a:r>
          </a:p>
        </p:txBody>
      </p:sp>
      <p:sp>
        <p:nvSpPr>
          <p:cNvPr id="72" name="Content Placeholder 71">
            <a:extLst>
              <a:ext uri="{FF2B5EF4-FFF2-40B4-BE49-F238E27FC236}">
                <a16:creationId xmlns:a16="http://schemas.microsoft.com/office/drawing/2014/main" id="{2F2186D8-664B-4AB5-AC4E-AB68131145DE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63563" y="3249613"/>
            <a:ext cx="1319212" cy="730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13</a:t>
            </a:r>
          </a:p>
        </p:txBody>
      </p:sp>
      <p:sp>
        <p:nvSpPr>
          <p:cNvPr id="74" name="Content Placeholder 73">
            <a:extLst>
              <a:ext uri="{FF2B5EF4-FFF2-40B4-BE49-F238E27FC236}">
                <a16:creationId xmlns:a16="http://schemas.microsoft.com/office/drawing/2014/main" id="{3665FB12-3300-48A7-A9D9-609E646394D8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33438" y="4598988"/>
            <a:ext cx="1209675" cy="930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14</a:t>
            </a:r>
          </a:p>
        </p:txBody>
      </p:sp>
      <p:sp>
        <p:nvSpPr>
          <p:cNvPr id="76" name="Content Placeholder 75">
            <a:extLst>
              <a:ext uri="{FF2B5EF4-FFF2-40B4-BE49-F238E27FC236}">
                <a16:creationId xmlns:a16="http://schemas.microsoft.com/office/drawing/2014/main" id="{86D3F204-23BA-4686-8EDE-4049779C38F5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482850" y="4735513"/>
            <a:ext cx="13128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15</a:t>
            </a:r>
          </a:p>
        </p:txBody>
      </p:sp>
      <p:sp>
        <p:nvSpPr>
          <p:cNvPr id="78" name="Content Placeholder 77">
            <a:extLst>
              <a:ext uri="{FF2B5EF4-FFF2-40B4-BE49-F238E27FC236}">
                <a16:creationId xmlns:a16="http://schemas.microsoft.com/office/drawing/2014/main" id="{AF4C7723-A083-4982-893D-CEB9D2AC66EF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46338" y="5251450"/>
            <a:ext cx="1781175" cy="684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16</a:t>
            </a:r>
          </a:p>
        </p:txBody>
      </p:sp>
      <p:sp>
        <p:nvSpPr>
          <p:cNvPr id="80" name="Content Placeholder 79">
            <a:extLst>
              <a:ext uri="{FF2B5EF4-FFF2-40B4-BE49-F238E27FC236}">
                <a16:creationId xmlns:a16="http://schemas.microsoft.com/office/drawing/2014/main" id="{3D7FBB19-54D7-488D-9E92-B427113E528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27550" y="4841875"/>
            <a:ext cx="23415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17</a:t>
            </a:r>
          </a:p>
        </p:txBody>
      </p:sp>
      <p:sp>
        <p:nvSpPr>
          <p:cNvPr id="82" name="Content Placeholder 81">
            <a:extLst>
              <a:ext uri="{FF2B5EF4-FFF2-40B4-BE49-F238E27FC236}">
                <a16:creationId xmlns:a16="http://schemas.microsoft.com/office/drawing/2014/main" id="{02115199-684D-4CF5-9008-D04ED6F12AA3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94225" y="5422900"/>
            <a:ext cx="2157413" cy="5905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18</a:t>
            </a:r>
          </a:p>
          <a:p>
            <a:pPr lvl="0"/>
            <a:endParaRPr lang="en-US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DBF7D37-A9DE-440E-8333-D570517502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7108825" y="4730750"/>
            <a:ext cx="19986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19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5DF6B3F5-DA40-478C-B409-481017716FF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7108825" y="5251450"/>
            <a:ext cx="2116138" cy="684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20</a:t>
            </a:r>
          </a:p>
        </p:txBody>
      </p:sp>
      <p:sp>
        <p:nvSpPr>
          <p:cNvPr id="88" name="Content Placeholder 87">
            <a:extLst>
              <a:ext uri="{FF2B5EF4-FFF2-40B4-BE49-F238E27FC236}">
                <a16:creationId xmlns:a16="http://schemas.microsoft.com/office/drawing/2014/main" id="{75566FCA-71F5-418B-8EBF-655D9F279771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9380538" y="4841875"/>
            <a:ext cx="1209675" cy="384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21</a:t>
            </a:r>
          </a:p>
        </p:txBody>
      </p:sp>
      <p:sp>
        <p:nvSpPr>
          <p:cNvPr id="90" name="Content Placeholder 89">
            <a:extLst>
              <a:ext uri="{FF2B5EF4-FFF2-40B4-BE49-F238E27FC236}">
                <a16:creationId xmlns:a16="http://schemas.microsoft.com/office/drawing/2014/main" id="{FC5F93C5-064E-4682-813F-06AA595FB3EF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83700" y="5337175"/>
            <a:ext cx="1306513" cy="5984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3492218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75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3195-F9EB-45DB-8892-E1EE10CC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104F6-F341-4440-A5E1-0B62E663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72DFA-35FD-40F4-9597-60E29710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6D0B5-4249-4355-82E6-21786BED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14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86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3195-F9EB-45DB-8892-E1EE10CC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104F6-F341-4440-A5E1-0B62E663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72DFA-35FD-40F4-9597-60E29710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6D0B5-4249-4355-82E6-21786BED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4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74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234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563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030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402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803" y="5092995"/>
            <a:ext cx="6492240" cy="13667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B4CF48A-A3BD-4225-AE5A-B96998730D9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592638" y="180975"/>
            <a:ext cx="4732337" cy="687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  <a:p>
            <a:pPr lvl="0"/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A3A4CC5-A137-4037-9C12-296A1B0CBD1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592638" y="868363"/>
            <a:ext cx="2138362" cy="5667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3295873-86C9-498F-855C-55CC7914334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592638" y="1555750"/>
            <a:ext cx="2317750" cy="679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C734BA7-5CBF-44A8-93E3-B7EB3BD31B7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92638" y="2355850"/>
            <a:ext cx="2254250" cy="679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E5DF9C3-D9EB-4E9A-9442-5A1CD7FC979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08500" y="3155950"/>
            <a:ext cx="261461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DD59214-A04A-45B7-9312-9EB662A1C4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486275" y="4146550"/>
            <a:ext cx="2147888" cy="376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B0642AEF-8277-4E75-BB4B-7893D7D996AC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486274" y="4522788"/>
            <a:ext cx="2244725" cy="4492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AFA9AA5-9CDB-472E-9427-D381635E664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8707438" y="3981450"/>
            <a:ext cx="1808162" cy="376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23291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86550" y="391834"/>
            <a:ext cx="6492240" cy="1366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4D303CF-6C5B-4DAF-A70F-47F70BA6789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10113" y="2424113"/>
            <a:ext cx="4241800" cy="12763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316405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70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8769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59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6784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g z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E27CB52-5FCD-F146-AE98-5D36C008A7D9}"/>
              </a:ext>
            </a:extLst>
          </p:cNvPr>
          <p:cNvGrpSpPr/>
          <p:nvPr userDrawn="1"/>
        </p:nvGrpSpPr>
        <p:grpSpPr>
          <a:xfrm>
            <a:off x="381000" y="359723"/>
            <a:ext cx="10873912" cy="6029339"/>
            <a:chOff x="428227" y="379426"/>
            <a:chExt cx="11221126" cy="5001387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2F99DF6-A203-9D44-9A6A-0AC1A58A2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5284" y="379426"/>
              <a:ext cx="1880480" cy="1521611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BA5C25D-8B04-E449-8398-ED746F8F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630" y="381000"/>
              <a:ext cx="2838101" cy="114610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04B6911B-F297-B44C-8316-87E47393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3677" y="381000"/>
              <a:ext cx="3200400" cy="11485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D5C4F43-367C-5343-8A38-57B3BAAE4B9D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83035" y="1921285"/>
              <a:ext cx="1905561" cy="1413435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584E72">
                <a:alpha val="40000"/>
              </a:srgb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31A44D34-7D43-3041-BE40-47BC44365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800" y="2252167"/>
              <a:ext cx="2010439" cy="1103876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8C36294-54E6-784C-BF93-7B9ABCAEC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039" y="2252165"/>
              <a:ext cx="2901559" cy="1103876"/>
            </a:xfrm>
            <a:prstGeom prst="rect">
              <a:avLst/>
            </a:prstGeom>
            <a:solidFill>
              <a:srgbClr val="386D3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B120C752-BA15-9643-A94E-FB98A0B1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9961" y="2263419"/>
              <a:ext cx="2241875" cy="10998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A850F63-58A8-914F-B36B-53BD94BEEFE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41005" y="3697850"/>
              <a:ext cx="1956705" cy="1345898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661785BE-3E4A-B842-9021-2744E3BE0706}"/>
                </a:ext>
              </a:extLst>
            </p:cNvPr>
            <p:cNvSpPr>
              <a:spLocks/>
            </p:cNvSpPr>
            <p:nvPr/>
          </p:nvSpPr>
          <p:spPr bwMode="auto">
            <a:xfrm rot="10800000" flipV="1">
              <a:off x="428227" y="2263419"/>
              <a:ext cx="1843712" cy="1410904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386D3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728206F1-0590-3045-9EE1-3BBF4A1F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039" y="4026555"/>
              <a:ext cx="2726120" cy="104266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B2C863B8-6C48-CE4E-86C5-9D65612E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712" y="4026555"/>
              <a:ext cx="2148323" cy="1034033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AAFC0E6B-47C3-8948-96A4-7A2BA65E6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8200" y="4030860"/>
              <a:ext cx="2203253" cy="1042671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E3570BC-E748-824B-91B8-9E214DAC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5030" y="380999"/>
              <a:ext cx="2585088" cy="1148521"/>
            </a:xfrm>
            <a:custGeom>
              <a:avLst/>
              <a:gdLst/>
              <a:ahLst/>
              <a:cxnLst>
                <a:cxn ang="0">
                  <a:pos x="1872" y="0"/>
                </a:cxn>
                <a:cxn ang="0">
                  <a:pos x="1729" y="5"/>
                </a:cxn>
                <a:cxn ang="0">
                  <a:pos x="1588" y="21"/>
                </a:cxn>
                <a:cxn ang="0">
                  <a:pos x="1451" y="49"/>
                </a:cxn>
                <a:cxn ang="0">
                  <a:pos x="1318" y="85"/>
                </a:cxn>
                <a:cxn ang="0">
                  <a:pos x="1187" y="131"/>
                </a:cxn>
                <a:cxn ang="0">
                  <a:pos x="1062" y="186"/>
                </a:cxn>
                <a:cxn ang="0">
                  <a:pos x="942" y="249"/>
                </a:cxn>
                <a:cxn ang="0">
                  <a:pos x="827" y="322"/>
                </a:cxn>
                <a:cxn ang="0">
                  <a:pos x="717" y="401"/>
                </a:cxn>
                <a:cxn ang="0">
                  <a:pos x="615" y="489"/>
                </a:cxn>
                <a:cxn ang="0">
                  <a:pos x="518" y="583"/>
                </a:cxn>
                <a:cxn ang="0">
                  <a:pos x="428" y="684"/>
                </a:cxn>
                <a:cxn ang="0">
                  <a:pos x="346" y="791"/>
                </a:cxn>
                <a:cxn ang="0">
                  <a:pos x="272" y="905"/>
                </a:cxn>
                <a:cxn ang="0">
                  <a:pos x="206" y="1023"/>
                </a:cxn>
                <a:cxn ang="0">
                  <a:pos x="147" y="1147"/>
                </a:cxn>
                <a:cxn ang="0">
                  <a:pos x="98" y="1275"/>
                </a:cxn>
                <a:cxn ang="0">
                  <a:pos x="59" y="1407"/>
                </a:cxn>
                <a:cxn ang="0">
                  <a:pos x="29" y="1544"/>
                </a:cxn>
                <a:cxn ang="0">
                  <a:pos x="9" y="1684"/>
                </a:cxn>
                <a:cxn ang="0">
                  <a:pos x="0" y="1826"/>
                </a:cxn>
                <a:cxn ang="0">
                  <a:pos x="0" y="1923"/>
                </a:cxn>
                <a:cxn ang="0">
                  <a:pos x="9" y="2065"/>
                </a:cxn>
                <a:cxn ang="0">
                  <a:pos x="29" y="2204"/>
                </a:cxn>
                <a:cxn ang="0">
                  <a:pos x="59" y="2341"/>
                </a:cxn>
                <a:cxn ang="0">
                  <a:pos x="98" y="2473"/>
                </a:cxn>
                <a:cxn ang="0">
                  <a:pos x="147" y="2602"/>
                </a:cxn>
                <a:cxn ang="0">
                  <a:pos x="206" y="2725"/>
                </a:cxn>
                <a:cxn ang="0">
                  <a:pos x="272" y="2843"/>
                </a:cxn>
                <a:cxn ang="0">
                  <a:pos x="346" y="2957"/>
                </a:cxn>
                <a:cxn ang="0">
                  <a:pos x="428" y="3064"/>
                </a:cxn>
                <a:cxn ang="0">
                  <a:pos x="518" y="3165"/>
                </a:cxn>
                <a:cxn ang="0">
                  <a:pos x="615" y="3260"/>
                </a:cxn>
                <a:cxn ang="0">
                  <a:pos x="717" y="3347"/>
                </a:cxn>
                <a:cxn ang="0">
                  <a:pos x="827" y="3427"/>
                </a:cxn>
                <a:cxn ang="0">
                  <a:pos x="942" y="3499"/>
                </a:cxn>
                <a:cxn ang="0">
                  <a:pos x="1062" y="3562"/>
                </a:cxn>
                <a:cxn ang="0">
                  <a:pos x="1187" y="3617"/>
                </a:cxn>
                <a:cxn ang="0">
                  <a:pos x="1318" y="3663"/>
                </a:cxn>
                <a:cxn ang="0">
                  <a:pos x="1451" y="3699"/>
                </a:cxn>
                <a:cxn ang="0">
                  <a:pos x="1588" y="3726"/>
                </a:cxn>
                <a:cxn ang="0">
                  <a:pos x="1729" y="3742"/>
                </a:cxn>
                <a:cxn ang="0">
                  <a:pos x="1872" y="3748"/>
                </a:cxn>
              </a:cxnLst>
              <a:rect l="0" t="0" r="r" b="b"/>
              <a:pathLst>
                <a:path w="9552" h="3748">
                  <a:moveTo>
                    <a:pt x="9552" y="0"/>
                  </a:moveTo>
                  <a:lnTo>
                    <a:pt x="1872" y="0"/>
                  </a:lnTo>
                  <a:lnTo>
                    <a:pt x="1872" y="0"/>
                  </a:lnTo>
                  <a:lnTo>
                    <a:pt x="1825" y="2"/>
                  </a:lnTo>
                  <a:lnTo>
                    <a:pt x="1776" y="3"/>
                  </a:lnTo>
                  <a:lnTo>
                    <a:pt x="1729" y="5"/>
                  </a:lnTo>
                  <a:lnTo>
                    <a:pt x="1681" y="10"/>
                  </a:lnTo>
                  <a:lnTo>
                    <a:pt x="1635" y="15"/>
                  </a:lnTo>
                  <a:lnTo>
                    <a:pt x="1588" y="21"/>
                  </a:lnTo>
                  <a:lnTo>
                    <a:pt x="1542" y="30"/>
                  </a:lnTo>
                  <a:lnTo>
                    <a:pt x="1496" y="39"/>
                  </a:lnTo>
                  <a:lnTo>
                    <a:pt x="1451" y="49"/>
                  </a:lnTo>
                  <a:lnTo>
                    <a:pt x="1406" y="60"/>
                  </a:lnTo>
                  <a:lnTo>
                    <a:pt x="1361" y="71"/>
                  </a:lnTo>
                  <a:lnTo>
                    <a:pt x="1318" y="85"/>
                  </a:lnTo>
                  <a:lnTo>
                    <a:pt x="1273" y="99"/>
                  </a:lnTo>
                  <a:lnTo>
                    <a:pt x="1231" y="115"/>
                  </a:lnTo>
                  <a:lnTo>
                    <a:pt x="1187" y="131"/>
                  </a:lnTo>
                  <a:lnTo>
                    <a:pt x="1146" y="149"/>
                  </a:lnTo>
                  <a:lnTo>
                    <a:pt x="1104" y="166"/>
                  </a:lnTo>
                  <a:lnTo>
                    <a:pt x="1062" y="186"/>
                  </a:lnTo>
                  <a:lnTo>
                    <a:pt x="1021" y="206"/>
                  </a:lnTo>
                  <a:lnTo>
                    <a:pt x="981" y="227"/>
                  </a:lnTo>
                  <a:lnTo>
                    <a:pt x="942" y="249"/>
                  </a:lnTo>
                  <a:lnTo>
                    <a:pt x="903" y="273"/>
                  </a:lnTo>
                  <a:lnTo>
                    <a:pt x="864" y="297"/>
                  </a:lnTo>
                  <a:lnTo>
                    <a:pt x="827" y="322"/>
                  </a:lnTo>
                  <a:lnTo>
                    <a:pt x="790" y="347"/>
                  </a:lnTo>
                  <a:lnTo>
                    <a:pt x="754" y="374"/>
                  </a:lnTo>
                  <a:lnTo>
                    <a:pt x="717" y="401"/>
                  </a:lnTo>
                  <a:lnTo>
                    <a:pt x="683" y="430"/>
                  </a:lnTo>
                  <a:lnTo>
                    <a:pt x="649" y="459"/>
                  </a:lnTo>
                  <a:lnTo>
                    <a:pt x="615" y="489"/>
                  </a:lnTo>
                  <a:lnTo>
                    <a:pt x="582" y="520"/>
                  </a:lnTo>
                  <a:lnTo>
                    <a:pt x="549" y="551"/>
                  </a:lnTo>
                  <a:lnTo>
                    <a:pt x="518" y="583"/>
                  </a:lnTo>
                  <a:lnTo>
                    <a:pt x="488" y="616"/>
                  </a:lnTo>
                  <a:lnTo>
                    <a:pt x="458" y="649"/>
                  </a:lnTo>
                  <a:lnTo>
                    <a:pt x="428" y="684"/>
                  </a:lnTo>
                  <a:lnTo>
                    <a:pt x="400" y="719"/>
                  </a:lnTo>
                  <a:lnTo>
                    <a:pt x="372" y="755"/>
                  </a:lnTo>
                  <a:lnTo>
                    <a:pt x="346" y="791"/>
                  </a:lnTo>
                  <a:lnTo>
                    <a:pt x="320" y="829"/>
                  </a:lnTo>
                  <a:lnTo>
                    <a:pt x="295" y="866"/>
                  </a:lnTo>
                  <a:lnTo>
                    <a:pt x="272" y="905"/>
                  </a:lnTo>
                  <a:lnTo>
                    <a:pt x="249" y="943"/>
                  </a:lnTo>
                  <a:lnTo>
                    <a:pt x="227" y="983"/>
                  </a:lnTo>
                  <a:lnTo>
                    <a:pt x="206" y="1023"/>
                  </a:lnTo>
                  <a:lnTo>
                    <a:pt x="186" y="1063"/>
                  </a:lnTo>
                  <a:lnTo>
                    <a:pt x="166" y="1104"/>
                  </a:lnTo>
                  <a:lnTo>
                    <a:pt x="147" y="1147"/>
                  </a:lnTo>
                  <a:lnTo>
                    <a:pt x="130" y="1189"/>
                  </a:lnTo>
                  <a:lnTo>
                    <a:pt x="113" y="1231"/>
                  </a:lnTo>
                  <a:lnTo>
                    <a:pt x="98" y="1275"/>
                  </a:lnTo>
                  <a:lnTo>
                    <a:pt x="85" y="1318"/>
                  </a:lnTo>
                  <a:lnTo>
                    <a:pt x="71" y="1362"/>
                  </a:lnTo>
                  <a:lnTo>
                    <a:pt x="59" y="1407"/>
                  </a:lnTo>
                  <a:lnTo>
                    <a:pt x="47" y="1452"/>
                  </a:lnTo>
                  <a:lnTo>
                    <a:pt x="37" y="1498"/>
                  </a:lnTo>
                  <a:lnTo>
                    <a:pt x="29" y="1544"/>
                  </a:lnTo>
                  <a:lnTo>
                    <a:pt x="21" y="1590"/>
                  </a:lnTo>
                  <a:lnTo>
                    <a:pt x="15" y="1636"/>
                  </a:lnTo>
                  <a:lnTo>
                    <a:pt x="9" y="1684"/>
                  </a:lnTo>
                  <a:lnTo>
                    <a:pt x="5" y="1731"/>
                  </a:lnTo>
                  <a:lnTo>
                    <a:pt x="2" y="1778"/>
                  </a:lnTo>
                  <a:lnTo>
                    <a:pt x="0" y="1826"/>
                  </a:lnTo>
                  <a:lnTo>
                    <a:pt x="0" y="1874"/>
                  </a:lnTo>
                  <a:lnTo>
                    <a:pt x="0" y="1874"/>
                  </a:lnTo>
                  <a:lnTo>
                    <a:pt x="0" y="1923"/>
                  </a:lnTo>
                  <a:lnTo>
                    <a:pt x="2" y="1970"/>
                  </a:lnTo>
                  <a:lnTo>
                    <a:pt x="5" y="2017"/>
                  </a:lnTo>
                  <a:lnTo>
                    <a:pt x="9" y="2065"/>
                  </a:lnTo>
                  <a:lnTo>
                    <a:pt x="15" y="2112"/>
                  </a:lnTo>
                  <a:lnTo>
                    <a:pt x="21" y="2158"/>
                  </a:lnTo>
                  <a:lnTo>
                    <a:pt x="29" y="2204"/>
                  </a:lnTo>
                  <a:lnTo>
                    <a:pt x="37" y="2250"/>
                  </a:lnTo>
                  <a:lnTo>
                    <a:pt x="47" y="2295"/>
                  </a:lnTo>
                  <a:lnTo>
                    <a:pt x="59" y="2341"/>
                  </a:lnTo>
                  <a:lnTo>
                    <a:pt x="71" y="2385"/>
                  </a:lnTo>
                  <a:lnTo>
                    <a:pt x="85" y="2430"/>
                  </a:lnTo>
                  <a:lnTo>
                    <a:pt x="98" y="2473"/>
                  </a:lnTo>
                  <a:lnTo>
                    <a:pt x="113" y="2517"/>
                  </a:lnTo>
                  <a:lnTo>
                    <a:pt x="130" y="2559"/>
                  </a:lnTo>
                  <a:lnTo>
                    <a:pt x="147" y="2602"/>
                  </a:lnTo>
                  <a:lnTo>
                    <a:pt x="166" y="2643"/>
                  </a:lnTo>
                  <a:lnTo>
                    <a:pt x="186" y="2684"/>
                  </a:lnTo>
                  <a:lnTo>
                    <a:pt x="206" y="2725"/>
                  </a:lnTo>
                  <a:lnTo>
                    <a:pt x="227" y="2765"/>
                  </a:lnTo>
                  <a:lnTo>
                    <a:pt x="249" y="2805"/>
                  </a:lnTo>
                  <a:lnTo>
                    <a:pt x="272" y="2843"/>
                  </a:lnTo>
                  <a:lnTo>
                    <a:pt x="295" y="2882"/>
                  </a:lnTo>
                  <a:lnTo>
                    <a:pt x="320" y="2919"/>
                  </a:lnTo>
                  <a:lnTo>
                    <a:pt x="346" y="2957"/>
                  </a:lnTo>
                  <a:lnTo>
                    <a:pt x="372" y="2993"/>
                  </a:lnTo>
                  <a:lnTo>
                    <a:pt x="400" y="3029"/>
                  </a:lnTo>
                  <a:lnTo>
                    <a:pt x="428" y="3064"/>
                  </a:lnTo>
                  <a:lnTo>
                    <a:pt x="458" y="3099"/>
                  </a:lnTo>
                  <a:lnTo>
                    <a:pt x="488" y="3133"/>
                  </a:lnTo>
                  <a:lnTo>
                    <a:pt x="518" y="3165"/>
                  </a:lnTo>
                  <a:lnTo>
                    <a:pt x="549" y="3197"/>
                  </a:lnTo>
                  <a:lnTo>
                    <a:pt x="582" y="3228"/>
                  </a:lnTo>
                  <a:lnTo>
                    <a:pt x="615" y="3260"/>
                  </a:lnTo>
                  <a:lnTo>
                    <a:pt x="649" y="3290"/>
                  </a:lnTo>
                  <a:lnTo>
                    <a:pt x="683" y="3318"/>
                  </a:lnTo>
                  <a:lnTo>
                    <a:pt x="717" y="3347"/>
                  </a:lnTo>
                  <a:lnTo>
                    <a:pt x="754" y="3374"/>
                  </a:lnTo>
                  <a:lnTo>
                    <a:pt x="790" y="3400"/>
                  </a:lnTo>
                  <a:lnTo>
                    <a:pt x="827" y="3427"/>
                  </a:lnTo>
                  <a:lnTo>
                    <a:pt x="864" y="3451"/>
                  </a:lnTo>
                  <a:lnTo>
                    <a:pt x="903" y="3475"/>
                  </a:lnTo>
                  <a:lnTo>
                    <a:pt x="942" y="3499"/>
                  </a:lnTo>
                  <a:lnTo>
                    <a:pt x="981" y="3520"/>
                  </a:lnTo>
                  <a:lnTo>
                    <a:pt x="1021" y="3542"/>
                  </a:lnTo>
                  <a:lnTo>
                    <a:pt x="1062" y="3562"/>
                  </a:lnTo>
                  <a:lnTo>
                    <a:pt x="1104" y="3581"/>
                  </a:lnTo>
                  <a:lnTo>
                    <a:pt x="1146" y="3600"/>
                  </a:lnTo>
                  <a:lnTo>
                    <a:pt x="1187" y="3617"/>
                  </a:lnTo>
                  <a:lnTo>
                    <a:pt x="1231" y="3633"/>
                  </a:lnTo>
                  <a:lnTo>
                    <a:pt x="1273" y="3648"/>
                  </a:lnTo>
                  <a:lnTo>
                    <a:pt x="1318" y="3663"/>
                  </a:lnTo>
                  <a:lnTo>
                    <a:pt x="1361" y="3676"/>
                  </a:lnTo>
                  <a:lnTo>
                    <a:pt x="1406" y="3688"/>
                  </a:lnTo>
                  <a:lnTo>
                    <a:pt x="1451" y="3699"/>
                  </a:lnTo>
                  <a:lnTo>
                    <a:pt x="1496" y="3709"/>
                  </a:lnTo>
                  <a:lnTo>
                    <a:pt x="1542" y="3718"/>
                  </a:lnTo>
                  <a:lnTo>
                    <a:pt x="1588" y="3726"/>
                  </a:lnTo>
                  <a:lnTo>
                    <a:pt x="1635" y="3733"/>
                  </a:lnTo>
                  <a:lnTo>
                    <a:pt x="1681" y="3738"/>
                  </a:lnTo>
                  <a:lnTo>
                    <a:pt x="1729" y="3742"/>
                  </a:lnTo>
                  <a:lnTo>
                    <a:pt x="1776" y="3746"/>
                  </a:lnTo>
                  <a:lnTo>
                    <a:pt x="1825" y="3747"/>
                  </a:lnTo>
                  <a:lnTo>
                    <a:pt x="1872" y="3748"/>
                  </a:lnTo>
                  <a:lnTo>
                    <a:pt x="9552" y="3748"/>
                  </a:lnTo>
                  <a:lnTo>
                    <a:pt x="9552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13C581F-E365-4E44-8355-5CCFF1B3A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6753" y="4028859"/>
              <a:ext cx="2062600" cy="1351954"/>
            </a:xfrm>
            <a:custGeom>
              <a:avLst/>
              <a:gdLst/>
              <a:ahLst/>
              <a:cxnLst>
                <a:cxn ang="0">
                  <a:pos x="15" y="6537"/>
                </a:cxn>
                <a:cxn ang="0">
                  <a:pos x="210" y="6543"/>
                </a:cxn>
                <a:cxn ang="0">
                  <a:pos x="464" y="6570"/>
                </a:cxn>
                <a:cxn ang="0">
                  <a:pos x="712" y="6615"/>
                </a:cxn>
                <a:cxn ang="0">
                  <a:pos x="952" y="6679"/>
                </a:cxn>
                <a:cxn ang="0">
                  <a:pos x="1180" y="6762"/>
                </a:cxn>
                <a:cxn ang="0">
                  <a:pos x="1400" y="6860"/>
                </a:cxn>
                <a:cxn ang="0">
                  <a:pos x="1605" y="6973"/>
                </a:cxn>
                <a:cxn ang="0">
                  <a:pos x="1797" y="7100"/>
                </a:cxn>
                <a:cxn ang="0">
                  <a:pos x="1972" y="7240"/>
                </a:cxn>
                <a:cxn ang="0">
                  <a:pos x="2131" y="7392"/>
                </a:cxn>
                <a:cxn ang="0">
                  <a:pos x="2270" y="7553"/>
                </a:cxn>
                <a:cxn ang="0">
                  <a:pos x="2388" y="7725"/>
                </a:cxn>
                <a:cxn ang="0">
                  <a:pos x="2485" y="7903"/>
                </a:cxn>
                <a:cxn ang="0">
                  <a:pos x="2558" y="8089"/>
                </a:cxn>
                <a:cxn ang="0">
                  <a:pos x="2607" y="8280"/>
                </a:cxn>
                <a:cxn ang="0">
                  <a:pos x="2629" y="8477"/>
                </a:cxn>
                <a:cxn ang="0">
                  <a:pos x="9167" y="8416"/>
                </a:cxn>
                <a:cxn ang="0">
                  <a:pos x="9149" y="7979"/>
                </a:cxn>
                <a:cxn ang="0">
                  <a:pos x="9106" y="7548"/>
                </a:cxn>
                <a:cxn ang="0">
                  <a:pos x="9042" y="7124"/>
                </a:cxn>
                <a:cxn ang="0">
                  <a:pos x="8957" y="6706"/>
                </a:cxn>
                <a:cxn ang="0">
                  <a:pos x="8848" y="6296"/>
                </a:cxn>
                <a:cxn ang="0">
                  <a:pos x="8720" y="5894"/>
                </a:cxn>
                <a:cxn ang="0">
                  <a:pos x="8570" y="5500"/>
                </a:cxn>
                <a:cxn ang="0">
                  <a:pos x="8401" y="5115"/>
                </a:cxn>
                <a:cxn ang="0">
                  <a:pos x="8212" y="4740"/>
                </a:cxn>
                <a:cxn ang="0">
                  <a:pos x="8005" y="4374"/>
                </a:cxn>
                <a:cxn ang="0">
                  <a:pos x="7780" y="4020"/>
                </a:cxn>
                <a:cxn ang="0">
                  <a:pos x="7538" y="3677"/>
                </a:cxn>
                <a:cxn ang="0">
                  <a:pos x="7278" y="3347"/>
                </a:cxn>
                <a:cxn ang="0">
                  <a:pos x="7001" y="3026"/>
                </a:cxn>
                <a:cxn ang="0">
                  <a:pos x="6710" y="2721"/>
                </a:cxn>
                <a:cxn ang="0">
                  <a:pos x="6403" y="2427"/>
                </a:cxn>
                <a:cxn ang="0">
                  <a:pos x="6082" y="2150"/>
                </a:cxn>
                <a:cxn ang="0">
                  <a:pos x="5746" y="1884"/>
                </a:cxn>
                <a:cxn ang="0">
                  <a:pos x="5397" y="1635"/>
                </a:cxn>
                <a:cxn ang="0">
                  <a:pos x="5035" y="1401"/>
                </a:cxn>
                <a:cxn ang="0">
                  <a:pos x="4661" y="1183"/>
                </a:cxn>
                <a:cxn ang="0">
                  <a:pos x="4274" y="982"/>
                </a:cxn>
                <a:cxn ang="0">
                  <a:pos x="3878" y="798"/>
                </a:cxn>
                <a:cxn ang="0">
                  <a:pos x="3470" y="631"/>
                </a:cxn>
                <a:cxn ang="0">
                  <a:pos x="3052" y="482"/>
                </a:cxn>
                <a:cxn ang="0">
                  <a:pos x="2626" y="353"/>
                </a:cxn>
                <a:cxn ang="0">
                  <a:pos x="2189" y="244"/>
                </a:cxn>
                <a:cxn ang="0">
                  <a:pos x="1745" y="153"/>
                </a:cxn>
                <a:cxn ang="0">
                  <a:pos x="1294" y="82"/>
                </a:cxn>
                <a:cxn ang="0">
                  <a:pos x="834" y="34"/>
                </a:cxn>
                <a:cxn ang="0">
                  <a:pos x="369" y="6"/>
                </a:cxn>
                <a:cxn ang="0">
                  <a:pos x="15" y="0"/>
                </a:cxn>
              </a:cxnLst>
              <a:rect l="0" t="0" r="r" b="b"/>
              <a:pathLst>
                <a:path w="9167" h="8526">
                  <a:moveTo>
                    <a:pt x="15" y="0"/>
                  </a:moveTo>
                  <a:lnTo>
                    <a:pt x="0" y="0"/>
                  </a:lnTo>
                  <a:lnTo>
                    <a:pt x="0" y="6537"/>
                  </a:lnTo>
                  <a:lnTo>
                    <a:pt x="15" y="6537"/>
                  </a:lnTo>
                  <a:lnTo>
                    <a:pt x="15" y="6537"/>
                  </a:lnTo>
                  <a:lnTo>
                    <a:pt x="81" y="6538"/>
                  </a:lnTo>
                  <a:lnTo>
                    <a:pt x="146" y="6540"/>
                  </a:lnTo>
                  <a:lnTo>
                    <a:pt x="210" y="6543"/>
                  </a:lnTo>
                  <a:lnTo>
                    <a:pt x="274" y="6548"/>
                  </a:lnTo>
                  <a:lnTo>
                    <a:pt x="338" y="6554"/>
                  </a:lnTo>
                  <a:lnTo>
                    <a:pt x="401" y="6561"/>
                  </a:lnTo>
                  <a:lnTo>
                    <a:pt x="464" y="6570"/>
                  </a:lnTo>
                  <a:lnTo>
                    <a:pt x="526" y="6579"/>
                  </a:lnTo>
                  <a:lnTo>
                    <a:pt x="589" y="6590"/>
                  </a:lnTo>
                  <a:lnTo>
                    <a:pt x="651" y="6602"/>
                  </a:lnTo>
                  <a:lnTo>
                    <a:pt x="712" y="6615"/>
                  </a:lnTo>
                  <a:lnTo>
                    <a:pt x="772" y="6629"/>
                  </a:lnTo>
                  <a:lnTo>
                    <a:pt x="833" y="6645"/>
                  </a:lnTo>
                  <a:lnTo>
                    <a:pt x="892" y="6662"/>
                  </a:lnTo>
                  <a:lnTo>
                    <a:pt x="952" y="6679"/>
                  </a:lnTo>
                  <a:lnTo>
                    <a:pt x="1010" y="6699"/>
                  </a:lnTo>
                  <a:lnTo>
                    <a:pt x="1067" y="6718"/>
                  </a:lnTo>
                  <a:lnTo>
                    <a:pt x="1124" y="6740"/>
                  </a:lnTo>
                  <a:lnTo>
                    <a:pt x="1180" y="6762"/>
                  </a:lnTo>
                  <a:lnTo>
                    <a:pt x="1236" y="6785"/>
                  </a:lnTo>
                  <a:lnTo>
                    <a:pt x="1291" y="6809"/>
                  </a:lnTo>
                  <a:lnTo>
                    <a:pt x="1346" y="6834"/>
                  </a:lnTo>
                  <a:lnTo>
                    <a:pt x="1400" y="6860"/>
                  </a:lnTo>
                  <a:lnTo>
                    <a:pt x="1453" y="6886"/>
                  </a:lnTo>
                  <a:lnTo>
                    <a:pt x="1504" y="6915"/>
                  </a:lnTo>
                  <a:lnTo>
                    <a:pt x="1555" y="6944"/>
                  </a:lnTo>
                  <a:lnTo>
                    <a:pt x="1605" y="6973"/>
                  </a:lnTo>
                  <a:lnTo>
                    <a:pt x="1655" y="7003"/>
                  </a:lnTo>
                  <a:lnTo>
                    <a:pt x="1703" y="7035"/>
                  </a:lnTo>
                  <a:lnTo>
                    <a:pt x="1750" y="7067"/>
                  </a:lnTo>
                  <a:lnTo>
                    <a:pt x="1797" y="7100"/>
                  </a:lnTo>
                  <a:lnTo>
                    <a:pt x="1842" y="7133"/>
                  </a:lnTo>
                  <a:lnTo>
                    <a:pt x="1886" y="7169"/>
                  </a:lnTo>
                  <a:lnTo>
                    <a:pt x="1929" y="7204"/>
                  </a:lnTo>
                  <a:lnTo>
                    <a:pt x="1972" y="7240"/>
                  </a:lnTo>
                  <a:lnTo>
                    <a:pt x="2013" y="7276"/>
                  </a:lnTo>
                  <a:lnTo>
                    <a:pt x="2054" y="7314"/>
                  </a:lnTo>
                  <a:lnTo>
                    <a:pt x="2093" y="7353"/>
                  </a:lnTo>
                  <a:lnTo>
                    <a:pt x="2131" y="7392"/>
                  </a:lnTo>
                  <a:lnTo>
                    <a:pt x="2167" y="7431"/>
                  </a:lnTo>
                  <a:lnTo>
                    <a:pt x="2203" y="7471"/>
                  </a:lnTo>
                  <a:lnTo>
                    <a:pt x="2237" y="7512"/>
                  </a:lnTo>
                  <a:lnTo>
                    <a:pt x="2270" y="7553"/>
                  </a:lnTo>
                  <a:lnTo>
                    <a:pt x="2301" y="7595"/>
                  </a:lnTo>
                  <a:lnTo>
                    <a:pt x="2332" y="7638"/>
                  </a:lnTo>
                  <a:lnTo>
                    <a:pt x="2360" y="7680"/>
                  </a:lnTo>
                  <a:lnTo>
                    <a:pt x="2388" y="7725"/>
                  </a:lnTo>
                  <a:lnTo>
                    <a:pt x="2415" y="7768"/>
                  </a:lnTo>
                  <a:lnTo>
                    <a:pt x="2439" y="7813"/>
                  </a:lnTo>
                  <a:lnTo>
                    <a:pt x="2463" y="7857"/>
                  </a:lnTo>
                  <a:lnTo>
                    <a:pt x="2485" y="7903"/>
                  </a:lnTo>
                  <a:lnTo>
                    <a:pt x="2506" y="7949"/>
                  </a:lnTo>
                  <a:lnTo>
                    <a:pt x="2525" y="7995"/>
                  </a:lnTo>
                  <a:lnTo>
                    <a:pt x="2542" y="8042"/>
                  </a:lnTo>
                  <a:lnTo>
                    <a:pt x="2558" y="8089"/>
                  </a:lnTo>
                  <a:lnTo>
                    <a:pt x="2573" y="8136"/>
                  </a:lnTo>
                  <a:lnTo>
                    <a:pt x="2586" y="8184"/>
                  </a:lnTo>
                  <a:lnTo>
                    <a:pt x="2597" y="8232"/>
                  </a:lnTo>
                  <a:lnTo>
                    <a:pt x="2607" y="8280"/>
                  </a:lnTo>
                  <a:lnTo>
                    <a:pt x="2615" y="8329"/>
                  </a:lnTo>
                  <a:lnTo>
                    <a:pt x="2621" y="8379"/>
                  </a:lnTo>
                  <a:lnTo>
                    <a:pt x="2626" y="8428"/>
                  </a:lnTo>
                  <a:lnTo>
                    <a:pt x="2629" y="8477"/>
                  </a:lnTo>
                  <a:lnTo>
                    <a:pt x="2630" y="8526"/>
                  </a:lnTo>
                  <a:lnTo>
                    <a:pt x="9167" y="8526"/>
                  </a:lnTo>
                  <a:lnTo>
                    <a:pt x="9167" y="8526"/>
                  </a:lnTo>
                  <a:lnTo>
                    <a:pt x="9167" y="8416"/>
                  </a:lnTo>
                  <a:lnTo>
                    <a:pt x="9165" y="8306"/>
                  </a:lnTo>
                  <a:lnTo>
                    <a:pt x="9160" y="8197"/>
                  </a:lnTo>
                  <a:lnTo>
                    <a:pt x="9156" y="8088"/>
                  </a:lnTo>
                  <a:lnTo>
                    <a:pt x="9149" y="7979"/>
                  </a:lnTo>
                  <a:lnTo>
                    <a:pt x="9141" y="7871"/>
                  </a:lnTo>
                  <a:lnTo>
                    <a:pt x="9130" y="7763"/>
                  </a:lnTo>
                  <a:lnTo>
                    <a:pt x="9119" y="7656"/>
                  </a:lnTo>
                  <a:lnTo>
                    <a:pt x="9106" y="7548"/>
                  </a:lnTo>
                  <a:lnTo>
                    <a:pt x="9093" y="7442"/>
                  </a:lnTo>
                  <a:lnTo>
                    <a:pt x="9078" y="7336"/>
                  </a:lnTo>
                  <a:lnTo>
                    <a:pt x="9061" y="7229"/>
                  </a:lnTo>
                  <a:lnTo>
                    <a:pt x="9042" y="7124"/>
                  </a:lnTo>
                  <a:lnTo>
                    <a:pt x="9023" y="7019"/>
                  </a:lnTo>
                  <a:lnTo>
                    <a:pt x="9002" y="6914"/>
                  </a:lnTo>
                  <a:lnTo>
                    <a:pt x="8979" y="6810"/>
                  </a:lnTo>
                  <a:lnTo>
                    <a:pt x="8957" y="6706"/>
                  </a:lnTo>
                  <a:lnTo>
                    <a:pt x="8931" y="6603"/>
                  </a:lnTo>
                  <a:lnTo>
                    <a:pt x="8905" y="6500"/>
                  </a:lnTo>
                  <a:lnTo>
                    <a:pt x="8878" y="6398"/>
                  </a:lnTo>
                  <a:lnTo>
                    <a:pt x="8848" y="6296"/>
                  </a:lnTo>
                  <a:lnTo>
                    <a:pt x="8818" y="6195"/>
                  </a:lnTo>
                  <a:lnTo>
                    <a:pt x="8786" y="6094"/>
                  </a:lnTo>
                  <a:lnTo>
                    <a:pt x="8753" y="5993"/>
                  </a:lnTo>
                  <a:lnTo>
                    <a:pt x="8720" y="5894"/>
                  </a:lnTo>
                  <a:lnTo>
                    <a:pt x="8684" y="5795"/>
                  </a:lnTo>
                  <a:lnTo>
                    <a:pt x="8647" y="5695"/>
                  </a:lnTo>
                  <a:lnTo>
                    <a:pt x="8609" y="5598"/>
                  </a:lnTo>
                  <a:lnTo>
                    <a:pt x="8570" y="5500"/>
                  </a:lnTo>
                  <a:lnTo>
                    <a:pt x="8530" y="5402"/>
                  </a:lnTo>
                  <a:lnTo>
                    <a:pt x="8488" y="5306"/>
                  </a:lnTo>
                  <a:lnTo>
                    <a:pt x="8446" y="5210"/>
                  </a:lnTo>
                  <a:lnTo>
                    <a:pt x="8401" y="5115"/>
                  </a:lnTo>
                  <a:lnTo>
                    <a:pt x="8355" y="5020"/>
                  </a:lnTo>
                  <a:lnTo>
                    <a:pt x="8309" y="4927"/>
                  </a:lnTo>
                  <a:lnTo>
                    <a:pt x="8261" y="4833"/>
                  </a:lnTo>
                  <a:lnTo>
                    <a:pt x="8212" y="4740"/>
                  </a:lnTo>
                  <a:lnTo>
                    <a:pt x="8162" y="4648"/>
                  </a:lnTo>
                  <a:lnTo>
                    <a:pt x="8112" y="4556"/>
                  </a:lnTo>
                  <a:lnTo>
                    <a:pt x="8059" y="4465"/>
                  </a:lnTo>
                  <a:lnTo>
                    <a:pt x="8005" y="4374"/>
                  </a:lnTo>
                  <a:lnTo>
                    <a:pt x="7950" y="4285"/>
                  </a:lnTo>
                  <a:lnTo>
                    <a:pt x="7896" y="4196"/>
                  </a:lnTo>
                  <a:lnTo>
                    <a:pt x="7838" y="4108"/>
                  </a:lnTo>
                  <a:lnTo>
                    <a:pt x="7780" y="4020"/>
                  </a:lnTo>
                  <a:lnTo>
                    <a:pt x="7721" y="3934"/>
                  </a:lnTo>
                  <a:lnTo>
                    <a:pt x="7661" y="3847"/>
                  </a:lnTo>
                  <a:lnTo>
                    <a:pt x="7599" y="3762"/>
                  </a:lnTo>
                  <a:lnTo>
                    <a:pt x="7538" y="3677"/>
                  </a:lnTo>
                  <a:lnTo>
                    <a:pt x="7474" y="3594"/>
                  </a:lnTo>
                  <a:lnTo>
                    <a:pt x="7410" y="3510"/>
                  </a:lnTo>
                  <a:lnTo>
                    <a:pt x="7344" y="3428"/>
                  </a:lnTo>
                  <a:lnTo>
                    <a:pt x="7278" y="3347"/>
                  </a:lnTo>
                  <a:lnTo>
                    <a:pt x="7211" y="3265"/>
                  </a:lnTo>
                  <a:lnTo>
                    <a:pt x="7142" y="3185"/>
                  </a:lnTo>
                  <a:lnTo>
                    <a:pt x="7072" y="3105"/>
                  </a:lnTo>
                  <a:lnTo>
                    <a:pt x="7001" y="3026"/>
                  </a:lnTo>
                  <a:lnTo>
                    <a:pt x="6931" y="2949"/>
                  </a:lnTo>
                  <a:lnTo>
                    <a:pt x="6859" y="2872"/>
                  </a:lnTo>
                  <a:lnTo>
                    <a:pt x="6784" y="2797"/>
                  </a:lnTo>
                  <a:lnTo>
                    <a:pt x="6710" y="2721"/>
                  </a:lnTo>
                  <a:lnTo>
                    <a:pt x="6634" y="2646"/>
                  </a:lnTo>
                  <a:lnTo>
                    <a:pt x="6559" y="2573"/>
                  </a:lnTo>
                  <a:lnTo>
                    <a:pt x="6481" y="2499"/>
                  </a:lnTo>
                  <a:lnTo>
                    <a:pt x="6403" y="2427"/>
                  </a:lnTo>
                  <a:lnTo>
                    <a:pt x="6325" y="2356"/>
                  </a:lnTo>
                  <a:lnTo>
                    <a:pt x="6245" y="2287"/>
                  </a:lnTo>
                  <a:lnTo>
                    <a:pt x="6163" y="2217"/>
                  </a:lnTo>
                  <a:lnTo>
                    <a:pt x="6082" y="2150"/>
                  </a:lnTo>
                  <a:lnTo>
                    <a:pt x="5999" y="2081"/>
                  </a:lnTo>
                  <a:lnTo>
                    <a:pt x="5915" y="2015"/>
                  </a:lnTo>
                  <a:lnTo>
                    <a:pt x="5832" y="1949"/>
                  </a:lnTo>
                  <a:lnTo>
                    <a:pt x="5746" y="1884"/>
                  </a:lnTo>
                  <a:lnTo>
                    <a:pt x="5660" y="1820"/>
                  </a:lnTo>
                  <a:lnTo>
                    <a:pt x="5573" y="1757"/>
                  </a:lnTo>
                  <a:lnTo>
                    <a:pt x="5485" y="1696"/>
                  </a:lnTo>
                  <a:lnTo>
                    <a:pt x="5397" y="1635"/>
                  </a:lnTo>
                  <a:lnTo>
                    <a:pt x="5308" y="1574"/>
                  </a:lnTo>
                  <a:lnTo>
                    <a:pt x="5218" y="1516"/>
                  </a:lnTo>
                  <a:lnTo>
                    <a:pt x="5126" y="1458"/>
                  </a:lnTo>
                  <a:lnTo>
                    <a:pt x="5035" y="1401"/>
                  </a:lnTo>
                  <a:lnTo>
                    <a:pt x="4942" y="1345"/>
                  </a:lnTo>
                  <a:lnTo>
                    <a:pt x="4850" y="1290"/>
                  </a:lnTo>
                  <a:lnTo>
                    <a:pt x="4756" y="1236"/>
                  </a:lnTo>
                  <a:lnTo>
                    <a:pt x="4661" y="1183"/>
                  </a:lnTo>
                  <a:lnTo>
                    <a:pt x="4565" y="1131"/>
                  </a:lnTo>
                  <a:lnTo>
                    <a:pt x="4469" y="1080"/>
                  </a:lnTo>
                  <a:lnTo>
                    <a:pt x="4373" y="1030"/>
                  </a:lnTo>
                  <a:lnTo>
                    <a:pt x="4274" y="982"/>
                  </a:lnTo>
                  <a:lnTo>
                    <a:pt x="4176" y="934"/>
                  </a:lnTo>
                  <a:lnTo>
                    <a:pt x="4078" y="887"/>
                  </a:lnTo>
                  <a:lnTo>
                    <a:pt x="3978" y="842"/>
                  </a:lnTo>
                  <a:lnTo>
                    <a:pt x="3878" y="798"/>
                  </a:lnTo>
                  <a:lnTo>
                    <a:pt x="3777" y="755"/>
                  </a:lnTo>
                  <a:lnTo>
                    <a:pt x="3675" y="712"/>
                  </a:lnTo>
                  <a:lnTo>
                    <a:pt x="3572" y="671"/>
                  </a:lnTo>
                  <a:lnTo>
                    <a:pt x="3470" y="631"/>
                  </a:lnTo>
                  <a:lnTo>
                    <a:pt x="3367" y="592"/>
                  </a:lnTo>
                  <a:lnTo>
                    <a:pt x="3263" y="555"/>
                  </a:lnTo>
                  <a:lnTo>
                    <a:pt x="3157" y="518"/>
                  </a:lnTo>
                  <a:lnTo>
                    <a:pt x="3052" y="482"/>
                  </a:lnTo>
                  <a:lnTo>
                    <a:pt x="2946" y="448"/>
                  </a:lnTo>
                  <a:lnTo>
                    <a:pt x="2839" y="416"/>
                  </a:lnTo>
                  <a:lnTo>
                    <a:pt x="2733" y="384"/>
                  </a:lnTo>
                  <a:lnTo>
                    <a:pt x="2626" y="353"/>
                  </a:lnTo>
                  <a:lnTo>
                    <a:pt x="2517" y="324"/>
                  </a:lnTo>
                  <a:lnTo>
                    <a:pt x="2408" y="296"/>
                  </a:lnTo>
                  <a:lnTo>
                    <a:pt x="2299" y="269"/>
                  </a:lnTo>
                  <a:lnTo>
                    <a:pt x="2189" y="244"/>
                  </a:lnTo>
                  <a:lnTo>
                    <a:pt x="2079" y="218"/>
                  </a:lnTo>
                  <a:lnTo>
                    <a:pt x="1968" y="196"/>
                  </a:lnTo>
                  <a:lnTo>
                    <a:pt x="1857" y="174"/>
                  </a:lnTo>
                  <a:lnTo>
                    <a:pt x="1745" y="153"/>
                  </a:lnTo>
                  <a:lnTo>
                    <a:pt x="1633" y="134"/>
                  </a:lnTo>
                  <a:lnTo>
                    <a:pt x="1520" y="115"/>
                  </a:lnTo>
                  <a:lnTo>
                    <a:pt x="1407" y="98"/>
                  </a:lnTo>
                  <a:lnTo>
                    <a:pt x="1294" y="82"/>
                  </a:lnTo>
                  <a:lnTo>
                    <a:pt x="1179" y="69"/>
                  </a:lnTo>
                  <a:lnTo>
                    <a:pt x="1065" y="56"/>
                  </a:lnTo>
                  <a:lnTo>
                    <a:pt x="949" y="45"/>
                  </a:lnTo>
                  <a:lnTo>
                    <a:pt x="834" y="34"/>
                  </a:lnTo>
                  <a:lnTo>
                    <a:pt x="719" y="25"/>
                  </a:lnTo>
                  <a:lnTo>
                    <a:pt x="602" y="17"/>
                  </a:lnTo>
                  <a:lnTo>
                    <a:pt x="485" y="11"/>
                  </a:lnTo>
                  <a:lnTo>
                    <a:pt x="369" y="6"/>
                  </a:lnTo>
                  <a:lnTo>
                    <a:pt x="251" y="2"/>
                  </a:lnTo>
                  <a:lnTo>
                    <a:pt x="133" y="1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110E8C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  <a:latin typeface="+mn-lt"/>
                <a:cs typeface="Arial Narrow"/>
              </a:endParaRPr>
            </a:p>
          </p:txBody>
        </p:sp>
      </p:grpSp>
      <p:sp>
        <p:nvSpPr>
          <p:cNvPr id="67" name="Title Placeholder 1">
            <a:extLst>
              <a:ext uri="{FF2B5EF4-FFF2-40B4-BE49-F238E27FC236}">
                <a16:creationId xmlns:a16="http://schemas.microsoft.com/office/drawing/2014/main" id="{0B1CA04A-E3DE-4D8C-B840-CC67699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97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8" name="Graphic 27" descr="House">
            <a:extLst>
              <a:ext uri="{FF2B5EF4-FFF2-40B4-BE49-F238E27FC236}">
                <a16:creationId xmlns:a16="http://schemas.microsoft.com/office/drawing/2014/main" id="{B067E488-2FCB-4169-9C7D-9CD79C38E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4600" y="5791562"/>
            <a:ext cx="655009" cy="6550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E1EE1-3DE6-4974-8336-A41188345D6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41463" y="543655"/>
            <a:ext cx="701675" cy="295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7EA075B4-39C8-4B8D-8FB5-4A579FC4F13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74763" y="922338"/>
            <a:ext cx="1436687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B190DAB6-4BFC-4A57-A08B-EE6EA8ECF31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551238" y="425450"/>
            <a:ext cx="2608262" cy="430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B3E8ACB6-F067-46E1-B3C1-9BFC146820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51238" y="922338"/>
            <a:ext cx="2424112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2138DBC1-E574-4200-9153-1C20B6C7DCF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53213" y="463550"/>
            <a:ext cx="2235200" cy="3921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79AC8CFF-C849-4E41-B46D-4FD371F3FD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51638" y="922338"/>
            <a:ext cx="1296987" cy="5984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59" name="Content Placeholder 58">
            <a:extLst>
              <a:ext uri="{FF2B5EF4-FFF2-40B4-BE49-F238E27FC236}">
                <a16:creationId xmlns:a16="http://schemas.microsoft.com/office/drawing/2014/main" id="{BC922770-6609-4CD1-9E72-0EA583B2300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283700" y="542925"/>
            <a:ext cx="1204913" cy="885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13D1D67F-1B73-46F8-A927-58A0A11309A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9580563" y="2554288"/>
            <a:ext cx="1009650" cy="6953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A94C376B-1285-4EA5-879F-7A396591C72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473950" y="2774950"/>
            <a:ext cx="1597025" cy="10985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5" name="Content Placeholder 64">
            <a:extLst>
              <a:ext uri="{FF2B5EF4-FFF2-40B4-BE49-F238E27FC236}">
                <a16:creationId xmlns:a16="http://schemas.microsoft.com/office/drawing/2014/main" id="{3C10A88C-36D6-4A1D-9DB2-BB705879442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594225" y="2617788"/>
            <a:ext cx="2370138" cy="631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10</a:t>
            </a:r>
          </a:p>
        </p:txBody>
      </p:sp>
      <p:sp>
        <p:nvSpPr>
          <p:cNvPr id="68" name="Content Placeholder 67">
            <a:extLst>
              <a:ext uri="{FF2B5EF4-FFF2-40B4-BE49-F238E27FC236}">
                <a16:creationId xmlns:a16="http://schemas.microsoft.com/office/drawing/2014/main" id="{1A21DDA5-6C38-40FB-B8CA-5CF1A55040B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594225" y="3249613"/>
            <a:ext cx="2478088" cy="673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11</a:t>
            </a:r>
          </a:p>
        </p:txBody>
      </p:sp>
      <p:sp>
        <p:nvSpPr>
          <p:cNvPr id="70" name="Content Placeholder 69">
            <a:extLst>
              <a:ext uri="{FF2B5EF4-FFF2-40B4-BE49-F238E27FC236}">
                <a16:creationId xmlns:a16="http://schemas.microsoft.com/office/drawing/2014/main" id="{C0CE8DD2-EAB9-4C43-834F-E8986F5EED97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392363" y="2774950"/>
            <a:ext cx="1800225" cy="977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12</a:t>
            </a:r>
          </a:p>
        </p:txBody>
      </p:sp>
      <p:sp>
        <p:nvSpPr>
          <p:cNvPr id="72" name="Content Placeholder 71">
            <a:extLst>
              <a:ext uri="{FF2B5EF4-FFF2-40B4-BE49-F238E27FC236}">
                <a16:creationId xmlns:a16="http://schemas.microsoft.com/office/drawing/2014/main" id="{2F2186D8-664B-4AB5-AC4E-AB68131145DE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63563" y="3249613"/>
            <a:ext cx="1319212" cy="730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13</a:t>
            </a:r>
          </a:p>
        </p:txBody>
      </p:sp>
      <p:sp>
        <p:nvSpPr>
          <p:cNvPr id="74" name="Content Placeholder 73">
            <a:extLst>
              <a:ext uri="{FF2B5EF4-FFF2-40B4-BE49-F238E27FC236}">
                <a16:creationId xmlns:a16="http://schemas.microsoft.com/office/drawing/2014/main" id="{3665FB12-3300-48A7-A9D9-609E646394D8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33438" y="4598988"/>
            <a:ext cx="1209675" cy="930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14</a:t>
            </a:r>
          </a:p>
        </p:txBody>
      </p:sp>
      <p:sp>
        <p:nvSpPr>
          <p:cNvPr id="76" name="Content Placeholder 75">
            <a:extLst>
              <a:ext uri="{FF2B5EF4-FFF2-40B4-BE49-F238E27FC236}">
                <a16:creationId xmlns:a16="http://schemas.microsoft.com/office/drawing/2014/main" id="{86D3F204-23BA-4686-8EDE-4049779C38F5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482850" y="4735513"/>
            <a:ext cx="13128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15</a:t>
            </a:r>
          </a:p>
        </p:txBody>
      </p:sp>
      <p:sp>
        <p:nvSpPr>
          <p:cNvPr id="78" name="Content Placeholder 77">
            <a:extLst>
              <a:ext uri="{FF2B5EF4-FFF2-40B4-BE49-F238E27FC236}">
                <a16:creationId xmlns:a16="http://schemas.microsoft.com/office/drawing/2014/main" id="{AF4C7723-A083-4982-893D-CEB9D2AC66EF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46338" y="5251450"/>
            <a:ext cx="1781175" cy="684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16</a:t>
            </a:r>
          </a:p>
        </p:txBody>
      </p:sp>
      <p:sp>
        <p:nvSpPr>
          <p:cNvPr id="80" name="Content Placeholder 79">
            <a:extLst>
              <a:ext uri="{FF2B5EF4-FFF2-40B4-BE49-F238E27FC236}">
                <a16:creationId xmlns:a16="http://schemas.microsoft.com/office/drawing/2014/main" id="{3D7FBB19-54D7-488D-9E92-B427113E528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27550" y="4841875"/>
            <a:ext cx="23415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17</a:t>
            </a:r>
          </a:p>
        </p:txBody>
      </p:sp>
      <p:sp>
        <p:nvSpPr>
          <p:cNvPr id="82" name="Content Placeholder 81">
            <a:extLst>
              <a:ext uri="{FF2B5EF4-FFF2-40B4-BE49-F238E27FC236}">
                <a16:creationId xmlns:a16="http://schemas.microsoft.com/office/drawing/2014/main" id="{02115199-684D-4CF5-9008-D04ED6F12AA3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94225" y="5422900"/>
            <a:ext cx="2157413" cy="5905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18</a:t>
            </a:r>
          </a:p>
          <a:p>
            <a:pPr lvl="0"/>
            <a:endParaRPr lang="en-US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DBF7D37-A9DE-440E-8333-D570517502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7108825" y="4730750"/>
            <a:ext cx="1998663" cy="495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19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5DF6B3F5-DA40-478C-B409-481017716FF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7108825" y="5251450"/>
            <a:ext cx="2116138" cy="684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20</a:t>
            </a:r>
          </a:p>
        </p:txBody>
      </p:sp>
      <p:sp>
        <p:nvSpPr>
          <p:cNvPr id="88" name="Content Placeholder 87">
            <a:extLst>
              <a:ext uri="{FF2B5EF4-FFF2-40B4-BE49-F238E27FC236}">
                <a16:creationId xmlns:a16="http://schemas.microsoft.com/office/drawing/2014/main" id="{75566FCA-71F5-418B-8EBF-655D9F279771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9380538" y="4841875"/>
            <a:ext cx="1209675" cy="3841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21</a:t>
            </a:r>
          </a:p>
        </p:txBody>
      </p:sp>
      <p:sp>
        <p:nvSpPr>
          <p:cNvPr id="90" name="Content Placeholder 89">
            <a:extLst>
              <a:ext uri="{FF2B5EF4-FFF2-40B4-BE49-F238E27FC236}">
                <a16:creationId xmlns:a16="http://schemas.microsoft.com/office/drawing/2014/main" id="{FC5F93C5-064E-4682-813F-06AA595FB3EF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83700" y="5337175"/>
            <a:ext cx="1306513" cy="5984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9619866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6129B-11FE-4C31-AA0F-FF24C406B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C5576-E356-4658-86B2-707E9277F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748FE-8654-492E-A033-B5DFFD87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3810-FAEA-4D8B-AF24-0003AE884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FE19A-7F81-48A7-BB9F-FA73030E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486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3907-C4D9-4A65-BF94-9A113119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5E1FA-8B79-4674-861A-17A11EBD1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6B029-F05C-4172-8E4A-3862AB1DC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AD5B0-A03A-40E6-A3DA-D5BFF40C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DE229-1CFD-4382-A817-EDB6F96C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791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AAC19-E11C-4069-BDB3-94B4FF43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3DD50-C104-4F69-B285-E7B665FE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64E74-BFB1-4F0B-863A-43883A90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9C94E-BD7F-4F6B-8852-430C6B97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B708D-44D5-4E8B-AD7A-C33A2369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540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33C83-F545-41B1-A4B0-A6CA90A2A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9E701-4BF9-4A2C-8695-7ED0EC851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42A76-5BEE-4762-ADB1-F75F5802B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3B0C7-638D-431B-BF01-EED54B1AA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61298-AEDC-47DA-B162-E0FCB6922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04A80-75AF-4FC7-A127-44F0F02E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350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ADEF1-3732-4094-BFFF-960EA1E52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E564E-4A2A-4A0A-AE65-DE013F6D1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0D0FB-78C1-435D-8F67-E6F9C700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A8DCF-FF69-4394-A010-E9DF5837E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7C1BA-D6FA-4FDD-B301-3789D945E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7B9046-B7E2-469D-9598-78CD376D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12978-C496-42F4-8EDE-5C0A1490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7FA89C-B4EE-44DB-A083-AB1AE67A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02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5358-1F2D-455C-B857-184036BA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D8E205-DA1A-46AD-BEED-7C4C24AD0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35686-F3CE-4DA7-8774-533B6C5A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95BAB-7A27-41ED-8AD6-05C9527D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94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8495B0-791C-49C7-B7DB-9DF68D9A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764C40-A90A-4700-9621-6FA3CEA7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4F833-F106-434F-BFD8-8078FD7E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061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A6A9A-6146-4241-BC86-909FF8142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857E8-7A92-4F77-95BF-D9C2BD913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B7F85-7266-4467-BDC2-8C15D22AD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BE24B-05C0-4C53-9CC3-EF5E4A33E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CE2E9-9B0E-459B-AC75-D4564717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CA6D1-025B-4EAA-8D28-67B8E4C9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87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7F39D-2714-4CB0-8891-BD16428B4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03B564-F14A-418E-AA42-94F9404DA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60000-49F1-4DB4-81FF-7D6BF66DE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9141D-12D5-4EC0-A696-860E95005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8682E-8DF2-4B5A-959D-0AB24A3C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771F7-4934-4179-8E8E-04061926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6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93A5E-E713-4737-BB7B-2C8B41524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F3A75C-3309-490F-8AA2-CE463A8D8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0B5F4-A3FC-4493-86BD-E278D2862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E87EE-3683-44E7-87CE-97140249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E249A-B4CD-46E7-B701-50705B97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32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33247A-4EB4-415D-B445-8B46C7743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69B3AB-6CFF-498C-AA1D-9AC8F5CED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3904F-B220-4D50-9B03-D9F78D4C3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23BF-7E46-4954-A94E-E52FC1EC8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FC545-FD0E-4075-B289-C48C941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2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12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1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5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803" y="5092995"/>
            <a:ext cx="6492240" cy="13667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B4CF48A-A3BD-4225-AE5A-B96998730D9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592638" y="180975"/>
            <a:ext cx="4732337" cy="687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1</a:t>
            </a:r>
          </a:p>
          <a:p>
            <a:pPr lvl="0"/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A3A4CC5-A137-4037-9C12-296A1B0CBD1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592638" y="868363"/>
            <a:ext cx="2138362" cy="5667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3295873-86C9-498F-855C-55CC7914334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592638" y="1555750"/>
            <a:ext cx="2317750" cy="679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C734BA7-5CBF-44A8-93E3-B7EB3BD31B7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92638" y="2355850"/>
            <a:ext cx="2254250" cy="679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E5DF9C3-D9EB-4E9A-9442-5A1CD7FC979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08500" y="3155950"/>
            <a:ext cx="2614613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DD59214-A04A-45B7-9312-9EB662A1C43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486275" y="4146550"/>
            <a:ext cx="2147888" cy="376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B0642AEF-8277-4E75-BB4B-7893D7D996AC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486274" y="4522788"/>
            <a:ext cx="2244725" cy="4492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AFA9AA5-9CDB-472E-9427-D381635E664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8707438" y="3981450"/>
            <a:ext cx="1808162" cy="376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6764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22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17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6" r:id="rId10"/>
    <p:sldLayoutId id="2147483812" r:id="rId11"/>
    <p:sldLayoutId id="2147483813" r:id="rId12"/>
    <p:sldLayoutId id="2147483814" r:id="rId13"/>
    <p:sldLayoutId id="2147483815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3/1/2022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37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11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9AFB4D-510A-4912-B7E5-70E3B27D4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11373-7CA2-4C6E-BAF1-D2476DDEA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FA987-709F-4E6B-9CD5-8F9082789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4EF4-8A53-4F81-AC32-D4F016127DE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2B9F-0177-4A73-B2AE-589E83F9E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DCD85-759B-4D2D-800A-479CF746E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958D7-74BB-4778-A6DC-EA58E44D7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8952" y="643467"/>
            <a:ext cx="7172487" cy="5054008"/>
          </a:xfrm>
        </p:spPr>
        <p:txBody>
          <a:bodyPr anchor="ctr"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Welfare System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299" y="643467"/>
            <a:ext cx="3311856" cy="5054008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By the numbers</a:t>
            </a:r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1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4079-6A19-4382-9378-897DD1E00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2929"/>
            <a:ext cx="3200400" cy="228600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Keeping Families Together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07C96-2112-4652-A8C2-A3FB601F8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Avoid unnecessary removals</a:t>
            </a:r>
            <a:b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Keep children within their communities and families to avoid greater trauma </a:t>
            </a:r>
            <a:b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Improve permanency and well-being outcomes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F612EF6-EF91-4C31-804F-0D7A00E0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66260" y="318933"/>
            <a:ext cx="7381716" cy="5636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9FE66-A0BC-48E6-8C9A-C32C56E26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800" y="444863"/>
            <a:ext cx="7239000" cy="44926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Identified Challenges 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A28495-C122-4ABF-B147-7EF6F3FAB7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80719" y="921671"/>
            <a:ext cx="7254081" cy="124318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Disproportionality in every part of the child welfare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Opportunity to strengthen effective teaming, parent and child voice in decision making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Ensuring proactive solutions as often as possible (rather than reactive)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D61FB7E-F6B1-4D4B-8B0A-5F04C9833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66260" y="2191909"/>
            <a:ext cx="7381716" cy="56363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9A9F92-0255-48A9-A1B1-21327C870E2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95800" y="2247783"/>
            <a:ext cx="7239000" cy="53752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Avenues of Opportunity 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B4DA55-7E40-41FA-AA54-F3F3D2461E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95800" y="2767592"/>
            <a:ext cx="7239000" cy="1305103"/>
          </a:xfrm>
        </p:spPr>
        <p:txBody>
          <a:bodyPr>
            <a:normAutofit fontScale="85000"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Offerings of prevention services and supports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Child and family teaming – participation of the child, parent and caregiver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Immediate and supported placement with relatives – upfront family finding and immediate family support and services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A91FD17-51F2-48E8-AD29-1EFDE528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66260" y="4108879"/>
            <a:ext cx="7381716" cy="56363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81AA45-EF46-4BB7-B120-92AC6C5B609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08976" y="4159977"/>
            <a:ext cx="7239000" cy="67945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Indicators of Success</a:t>
            </a:r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3DBA520-19D9-4254-9A2F-BFCF7A83645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539456" y="4878531"/>
            <a:ext cx="7195344" cy="132068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Reductions in referrals, substantiations, and entries into foster care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Increased placement stability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Improved health and mental health outcomes and other indicators of child well-being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91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5DF7635-37F5-41F0-AE2F-2ED960A3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 Map Structure</a:t>
            </a:r>
          </a:p>
        </p:txBody>
      </p:sp>
      <p:sp>
        <p:nvSpPr>
          <p:cNvPr id="26" name="AutoShape 110" title="Arrow pointing to the right">
            <a:extLst>
              <a:ext uri="{FF2B5EF4-FFF2-40B4-BE49-F238E27FC236}">
                <a16:creationId xmlns:a16="http://schemas.microsoft.com/office/drawing/2014/main" id="{175CB3A1-0492-4629-85AE-7F39A614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648" y="565152"/>
            <a:ext cx="520944" cy="863598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BEDF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87CE-6010-41F1-82B5-65C0A20E34E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86557" y="428617"/>
            <a:ext cx="2367037" cy="295900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</a:rPr>
              <a:t>Prevention Supports: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5BA3C-5E61-45F6-8A03-DD5AA09AA4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74763" y="789614"/>
            <a:ext cx="2012399" cy="96202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Law requires reasonable efforts to avoid removal + new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en-US" b="1" dirty="0">
                <a:solidFill>
                  <a:schemeClr val="bg1"/>
                </a:solidFill>
              </a:rPr>
              <a:t> to support prevention.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3F4794-5701-4224-AB97-DD5E026491D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551238" y="425450"/>
            <a:ext cx="2608262" cy="53657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Child and Family Teaming and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Upfront</a:t>
            </a:r>
            <a:r>
              <a:rPr lang="en-US" b="1" dirty="0">
                <a:solidFill>
                  <a:schemeClr val="bg1"/>
                </a:solidFill>
              </a:rPr>
              <a:t> Family Finding: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D3556-21EA-4E43-A109-C535CCF29D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59162" y="922337"/>
            <a:ext cx="2952199" cy="829303"/>
          </a:xfrm>
        </p:spPr>
        <p:txBody>
          <a:bodyPr>
            <a:normAutofit fontScale="55000" lnSpcReduction="20000"/>
          </a:bodyPr>
          <a:lstStyle/>
          <a:p>
            <a:r>
              <a:rPr lang="en-US" sz="2200" b="1" dirty="0">
                <a:solidFill>
                  <a:srgbClr val="FFFFFF"/>
                </a:solidFill>
              </a:rPr>
              <a:t>Child and family voice  regarding what is needed to avoid removal, identify family supports including a </a:t>
            </a:r>
            <a:r>
              <a:rPr lang="en-US" sz="2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en-US" sz="2200" b="1" dirty="0">
                <a:solidFill>
                  <a:srgbClr val="FFFFFF"/>
                </a:solidFill>
              </a:rPr>
              <a:t> if removal becomes necessary, support family through reunification or other permanency.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892602-FBE6-4235-AB0F-838769A5C1E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500019" y="386557"/>
            <a:ext cx="2783681" cy="47783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  <a:r>
              <a:rPr lang="en-US" b="1" dirty="0">
                <a:solidFill>
                  <a:schemeClr val="tx1"/>
                </a:solidFill>
              </a:rPr>
              <a:t> Placement and Emergency Caregiver $: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F624D9-D51B-43D0-8D47-D78459DA6F3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481286" y="846139"/>
            <a:ext cx="2748755" cy="914399"/>
          </a:xfrm>
        </p:spPr>
        <p:txBody>
          <a:bodyPr>
            <a:normAutofit fontScale="92500"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If removal becomes necessary, child can be immediately connected with relative prior to the relative being approved as a resource family.  Emergency Caregiver funding </a:t>
            </a: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n-US" sz="1200" b="1" dirty="0">
                <a:solidFill>
                  <a:schemeClr val="tx1"/>
                </a:solidFill>
              </a:rPr>
              <a:t> child from day of placement.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829C96-A236-43A3-9EF3-6F4CF3EF538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385300" y="775644"/>
            <a:ext cx="1204913" cy="108902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RFA or Child-Specific Approval</a:t>
            </a:r>
            <a:r>
              <a:rPr lang="en-US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8747545-B27F-4855-8ED5-6C6B1307348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9721533" y="2300767"/>
            <a:ext cx="1009650" cy="1349692"/>
          </a:xfrm>
        </p:spPr>
        <p:txBody>
          <a:bodyPr>
            <a:normAutofit fontScale="77500" lnSpcReduction="20000"/>
          </a:bodyPr>
          <a:lstStyle/>
          <a:p>
            <a:r>
              <a:rPr lang="en-US" sz="2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Care Funding to Support Youth. </a:t>
            </a:r>
          </a:p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EFEEAA8-7304-40DB-940F-E625751D612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354966" y="2744948"/>
            <a:ext cx="1812925" cy="1098550"/>
          </a:xfrm>
        </p:spPr>
        <p:txBody>
          <a:bodyPr/>
          <a:lstStyle/>
          <a:p>
            <a:pPr algn="ctr"/>
            <a:r>
              <a:rPr lang="en-US" b="1" dirty="0">
                <a:ln w="0"/>
                <a:solidFill>
                  <a:schemeClr val="tx1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Specialized Care Increments.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DF491A5-F40B-4765-B38D-FEA1BF8CF7F6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b="1" dirty="0">
                <a:ln w="0"/>
                <a:solidFill>
                  <a:srgbClr val="FFFFFF"/>
                </a:solidFill>
                <a:effectLst>
                  <a:outerShdw blurRad="127000" dist="63500" dir="2700000" algn="tl" rotWithShape="0">
                    <a:prstClr val="black">
                      <a:alpha val="5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Intensive Services Foster Care: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8C142BF-2649-4502-BCA8-15F39B1238E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94225" y="3097530"/>
            <a:ext cx="2478088" cy="95473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3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support a child without necessitating placement change – kin can be ISFC.</a:t>
            </a:r>
          </a:p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2CB4337-61EC-4EA3-8462-710536B51DF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2299174" y="2651042"/>
            <a:ext cx="2012398" cy="977900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Streamlined Access to  Specialty Mental Health Services.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027480F-B84A-4C16-839D-738B2CD5B86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28577" y="3286469"/>
            <a:ext cx="1479550" cy="86359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Innovative Models of Care.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D4CE98B-0C12-4C53-A639-DA96F0AF242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63564" y="4730273"/>
            <a:ext cx="1542098" cy="930275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Wraparound</a:t>
            </a:r>
            <a:r>
              <a:rPr lang="en-US" sz="18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CA5D0E43-50A5-4A13-B9CB-C3FC5BDA94E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391012" y="4781550"/>
            <a:ext cx="1828722" cy="4953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Supportive Services (Kinship Navigation):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219C0928-D31C-4FD2-807B-53B8886EE34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350930" y="5251450"/>
            <a:ext cx="1936908" cy="68421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Emergency Child Care Bridge,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Respite</a:t>
            </a:r>
            <a:r>
              <a:rPr lang="en-US" b="1" dirty="0">
                <a:solidFill>
                  <a:schemeClr val="bg1"/>
                </a:solidFill>
              </a:rPr>
              <a:t>, Support Groups, Classes, Extracurricular.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290F64E2-77B5-4195-A520-4A7B642ECA12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4527550" y="4841875"/>
            <a:ext cx="2341563" cy="54737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2083 MOUs for Service Coordination: 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B7BE69A-FBAB-41BA-866F-A461954776BB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4533106" y="5330505"/>
            <a:ext cx="2455863" cy="684213"/>
          </a:xfrm>
        </p:spPr>
        <p:txBody>
          <a:bodyPr>
            <a:norm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Developmental Services, Health Care, Behavioral Health.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91EDF504-02B9-4352-BB65-E259FED08B31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7167562" y="4775200"/>
            <a:ext cx="1998663" cy="4953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Supports and FY Liaisons: 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F7AB3D56-7318-4955-843D-4A7C41C7B50C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7095211" y="5116079"/>
            <a:ext cx="2116138" cy="684213"/>
          </a:xfrm>
        </p:spPr>
        <p:txBody>
          <a:bodyPr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origin rights, funding for transportation to school of origin.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EE53609-9810-4B98-B915-19CAFF3CC23C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9256472" y="5036185"/>
            <a:ext cx="1209675" cy="384175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Reunification</a:t>
            </a:r>
            <a:r>
              <a:rPr lang="en-US" b="1" dirty="0">
                <a:solidFill>
                  <a:schemeClr val="bg1"/>
                </a:solidFill>
              </a:rPr>
              <a:t>:  </a:t>
            </a:r>
          </a:p>
          <a:p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A7248821-CACE-45DC-B824-FF3E60AB78CE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9230041" y="5361304"/>
            <a:ext cx="1397478" cy="59848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- or - 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</a:t>
            </a:r>
            <a:r>
              <a:rPr lang="en-US" b="1" dirty="0">
                <a:solidFill>
                  <a:schemeClr val="bg1"/>
                </a:solidFill>
              </a:rPr>
              <a:t> Approaches to Permanency. </a:t>
            </a:r>
          </a:p>
        </p:txBody>
      </p:sp>
    </p:spTree>
    <p:extLst>
      <p:ext uri="{BB962C8B-B14F-4D97-AF65-F5344CB8AC3E}">
        <p14:creationId xmlns:p14="http://schemas.microsoft.com/office/powerpoint/2010/main" val="338633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sproportionality within the Child Welfare System&#10;Black (as compared to white youth)&#10;2.79 times more allegations. &#10;3.15 times more substantiations. &#10;4.01 times more entries. &#10;5.05 times more in care. &#10;Native American  (as compared to white youth)&#10;2.31 times more allegations.&#10;2.66 times more substantiations. &#10;3.36 times more entries. &#10;4.14 times more in care. &#10;Latino (as compared to white youth)&#10;1.21 times more allegations. &#10;1.35 times more substantiations. &#10;1.35 times more entries. &#10;1.41 times more in care. &#10;Asian/PI (as compared to white youth)&#10;.39 times less allegations. &#10;.31 times less substantiations. &#10;.23 times less entries. &#10;.19 times less in care.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649" y="427821"/>
            <a:ext cx="7746816" cy="562768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467D7F4-A91E-C443-A42B-3E6A7829AF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52649" y="1035113"/>
            <a:ext cx="7886700" cy="98620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EE8E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Racial Disparity Indices 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(General Population)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8E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E8E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Ethnic Group Disparity Compared with White Children along CW Continuum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467D7F4-A91E-C443-A42B-3E6A7829AF14}"/>
              </a:ext>
            </a:extLst>
          </p:cNvPr>
          <p:cNvSpPr txBox="1">
            <a:spLocks/>
          </p:cNvSpPr>
          <p:nvPr/>
        </p:nvSpPr>
        <p:spPr>
          <a:xfrm>
            <a:off x="2152649" y="289986"/>
            <a:ext cx="7886700" cy="355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We Have to Get this Right – Disproportionality Within the Child Welfare System</a:t>
            </a:r>
            <a:endParaRPr lang="en-US" sz="72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289" y="2055007"/>
            <a:ext cx="74595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37162" y="3168740"/>
            <a:ext cx="1864598" cy="3426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Native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0776" y="4311283"/>
            <a:ext cx="100098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EE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Latino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71351" y="5386917"/>
            <a:ext cx="1000984" cy="247764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>
                <a:ln>
                  <a:solidFill>
                    <a:srgbClr val="00B05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Asian</a:t>
            </a:r>
            <a:r>
              <a:rPr lang="en-US" sz="1600" b="1" dirty="0">
                <a:ln>
                  <a:solidFill>
                    <a:srgbClr val="00B050"/>
                  </a:solidFill>
                </a:ln>
              </a:rPr>
              <a:t>/PI</a:t>
            </a:r>
            <a:endParaRPr lang="en-US" b="1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3020" y="6024064"/>
            <a:ext cx="745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</a:p>
        </p:txBody>
      </p:sp>
    </p:spTree>
    <p:extLst>
      <p:ext uri="{BB962C8B-B14F-4D97-AF65-F5344CB8AC3E}">
        <p14:creationId xmlns:p14="http://schemas.microsoft.com/office/powerpoint/2010/main" val="42535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3999-9F07-4BF7-88D8-0ADA7D4D0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1445"/>
            <a:ext cx="3200400" cy="2286000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Child and Family Teaming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E3899-8AA1-499E-AEEC-2D9CE9D0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shows us that we have opportunities for more robust involvement and engagement of the parent, child, caregiver and other important family supports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6A0E223-A047-4B31-897B-C5B845C1B5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811437"/>
              </p:ext>
            </p:extLst>
          </p:nvPr>
        </p:nvGraphicFramePr>
        <p:xfrm>
          <a:off x="4906327" y="483009"/>
          <a:ext cx="6409374" cy="6233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882">
                  <a:extLst>
                    <a:ext uri="{9D8B030D-6E8A-4147-A177-3AD203B41FA5}">
                      <a16:colId xmlns:a16="http://schemas.microsoft.com/office/drawing/2014/main" val="158614023"/>
                    </a:ext>
                  </a:extLst>
                </a:gridCol>
                <a:gridCol w="2048492">
                  <a:extLst>
                    <a:ext uri="{9D8B030D-6E8A-4147-A177-3AD203B41FA5}">
                      <a16:colId xmlns:a16="http://schemas.microsoft.com/office/drawing/2014/main" val="1124667847"/>
                    </a:ext>
                  </a:extLst>
                </a:gridCol>
              </a:tblGrid>
              <a:tr h="1668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Key Roles in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Attendance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of Meetings</a:t>
                      </a:r>
                      <a:b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(n=99,939)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519114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Welfare Social Worker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464964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 Mother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56.3%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643237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46.9%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098670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Parent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38.7%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922284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 Father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708573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Family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245395"/>
                  </a:ext>
                </a:extLst>
              </a:tr>
              <a:tr h="603396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Sibling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12.8%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70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31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1D08-F49A-4930-9142-3AFDEAD8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of Care to Support Youth in Family Settings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AE975AB-6D2E-484F-A837-363ABD2C2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858192"/>
              </p:ext>
            </p:extLst>
          </p:nvPr>
        </p:nvGraphicFramePr>
        <p:xfrm>
          <a:off x="678339" y="2181357"/>
          <a:ext cx="10835322" cy="342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6381">
                  <a:extLst>
                    <a:ext uri="{9D8B030D-6E8A-4147-A177-3AD203B41FA5}">
                      <a16:colId xmlns:a16="http://schemas.microsoft.com/office/drawing/2014/main" val="1218541983"/>
                    </a:ext>
                  </a:extLst>
                </a:gridCol>
                <a:gridCol w="1497330">
                  <a:extLst>
                    <a:ext uri="{9D8B030D-6E8A-4147-A177-3AD203B41FA5}">
                      <a16:colId xmlns:a16="http://schemas.microsoft.com/office/drawing/2014/main" val="3347011327"/>
                    </a:ext>
                  </a:extLst>
                </a:gridCol>
                <a:gridCol w="1725930">
                  <a:extLst>
                    <a:ext uri="{9D8B030D-6E8A-4147-A177-3AD203B41FA5}">
                      <a16:colId xmlns:a16="http://schemas.microsoft.com/office/drawing/2014/main" val="142121544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336221079"/>
                    </a:ext>
                  </a:extLst>
                </a:gridCol>
                <a:gridCol w="1668780">
                  <a:extLst>
                    <a:ext uri="{9D8B030D-6E8A-4147-A177-3AD203B41FA5}">
                      <a16:colId xmlns:a16="http://schemas.microsoft.com/office/drawing/2014/main" val="3420359877"/>
                    </a:ext>
                  </a:extLst>
                </a:gridCol>
                <a:gridCol w="1546701">
                  <a:extLst>
                    <a:ext uri="{9D8B030D-6E8A-4147-A177-3AD203B41FA5}">
                      <a16:colId xmlns:a16="http://schemas.microsoft.com/office/drawing/2014/main" val="3990605254"/>
                    </a:ext>
                  </a:extLst>
                </a:gridCol>
              </a:tblGrid>
              <a:tr h="3672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Placement Type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Basic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2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3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4</a:t>
                      </a:r>
                      <a:endParaRPr lang="en-US" sz="2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ISFC</a:t>
                      </a:r>
                      <a:endParaRPr 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03116"/>
                  </a:ext>
                </a:extLst>
              </a:tr>
              <a:tr h="1134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Foster Family Agency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600306"/>
                  </a:ext>
                </a:extLst>
              </a:tr>
              <a:tr h="1063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Family Home                    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94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93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BFE0D-E07D-476D-94F7-5EF9B318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Why We Have to Get This Right: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60E1B-2C46-480D-B941-F726BBF5B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Because Focus on the Child’s Family Works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136212-FB5F-4ACF-81D5-F35887BBE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8260" y="331876"/>
            <a:ext cx="6531428" cy="1425672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8751-BD8A-4ED6-820F-4CD125D87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854" y="720968"/>
            <a:ext cx="6492240" cy="84730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2017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4E8A7E-CB5F-4692-8393-812EACD16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8261" y="1778515"/>
            <a:ext cx="3315628" cy="990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53E6EB-C82C-4205-A5AD-A98B4CAF76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28260" y="1778515"/>
            <a:ext cx="3327531" cy="90530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53% increase in youth that have a first placement with a relative or extended family member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AECFB8-F8B7-43BE-8AF6-2CF1FE869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55791" y="1778515"/>
            <a:ext cx="3203897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7E930-049E-46AD-B4CA-66AA8B7A036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888" y="1832549"/>
            <a:ext cx="3184302" cy="90424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92% increase in youth whose predominant placement is with a relative or extended family member.</a:t>
            </a:r>
          </a:p>
        </p:txBody>
      </p:sp>
      <p:sp>
        <p:nvSpPr>
          <p:cNvPr id="16" name="Arrow: Down 15" descr="Arrow.">
            <a:extLst>
              <a:ext uri="{FF2B5EF4-FFF2-40B4-BE49-F238E27FC236}">
                <a16:creationId xmlns:a16="http://schemas.microsoft.com/office/drawing/2014/main" id="{4AD92E18-154F-4066-88CB-FF964683019C}"/>
              </a:ext>
            </a:extLst>
          </p:cNvPr>
          <p:cNvSpPr/>
          <p:nvPr/>
        </p:nvSpPr>
        <p:spPr>
          <a:xfrm>
            <a:off x="7448269" y="2785574"/>
            <a:ext cx="1615044" cy="131977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DF6AD8-294A-4A18-B2EE-63CDCA101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8260" y="4524499"/>
            <a:ext cx="6531428" cy="200162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3B440E-3640-42BF-A2F2-1C014A0E2C4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28260" y="4572000"/>
            <a:ext cx="6531427" cy="1954124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 of youth that had their first placement with a relative and are still in care at 12 months are still with that relative</a:t>
            </a:r>
          </a:p>
        </p:txBody>
      </p:sp>
    </p:spTree>
    <p:extLst>
      <p:ext uri="{BB962C8B-B14F-4D97-AF65-F5344CB8AC3E}">
        <p14:creationId xmlns:p14="http://schemas.microsoft.com/office/powerpoint/2010/main" val="331691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DDC69FC-3008-4F19-A2B2-17CB27BA4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3640" y="2565824"/>
            <a:ext cx="4892040" cy="273769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1CB69A-CA2B-429E-B463-094019D64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97280" y="2565824"/>
            <a:ext cx="4903470" cy="273769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66AB1-86AA-4541-A7DE-4CCC6BC2C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Placement with Siblings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8AC7-A122-4C7F-9D6C-CED66A25C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030" y="3097319"/>
            <a:ext cx="4998720" cy="1674706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73% of children placed with relatives are placed with </a:t>
            </a:r>
            <a:r>
              <a:rPr lang="en-US" sz="3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their siblings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B013-6450-417F-AF2C-D5F7457720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02680" y="3068744"/>
            <a:ext cx="4892040" cy="1731856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51% of children with non-relatives are placed with </a:t>
            </a:r>
            <a:r>
              <a:rPr lang="en-US" sz="3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their siblings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5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3500-F4DB-4132-B960-E975A16E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13" y="1617980"/>
            <a:ext cx="3200400" cy="283464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Workable Solutions: Keeping families together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9C9D5CD-9924-4F77-A377-A45EADC6E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2629" y="665018"/>
            <a:ext cx="6745184" cy="1116281"/>
          </a:xfrm>
          <a:prstGeom prst="roundRect">
            <a:avLst/>
          </a:prstGeom>
          <a:solidFill>
            <a:srgbClr val="CFC999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F64C-7DCE-4E51-A819-DC4DE2D7A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01" y="814886"/>
            <a:ext cx="6492240" cy="81654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Family Engagement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1A6071E-487D-4BFC-9D28-57B0FAE2D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2629" y="2462587"/>
            <a:ext cx="6745184" cy="1116281"/>
          </a:xfrm>
          <a:prstGeom prst="roundRect">
            <a:avLst/>
          </a:prstGeom>
          <a:solidFill>
            <a:srgbClr val="B4C894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BC6616-4AF1-4B48-A3E7-14CD60A7B2B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44081" y="2612457"/>
            <a:ext cx="6492240" cy="81654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Family Support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3E9FD02-2600-406F-A41B-FA7B22B2C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02629" y="4299731"/>
            <a:ext cx="6745184" cy="1116281"/>
          </a:xfrm>
          <a:prstGeom prst="roundRect">
            <a:avLst/>
          </a:prstGeom>
          <a:solidFill>
            <a:srgbClr val="878D49"/>
          </a:solidFill>
          <a:ln>
            <a:solidFill>
              <a:srgbClr val="878D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24AA21-913C-4097-8A65-A4491BEBE1C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29101" y="4452620"/>
            <a:ext cx="6492240" cy="81654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Data informed</a:t>
            </a:r>
          </a:p>
        </p:txBody>
      </p:sp>
    </p:spTree>
    <p:extLst>
      <p:ext uri="{BB962C8B-B14F-4D97-AF65-F5344CB8AC3E}">
        <p14:creationId xmlns:p14="http://schemas.microsoft.com/office/powerpoint/2010/main" val="18768999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2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61EC91A9D2EF468B3E88DEF68DA406" ma:contentTypeVersion="13" ma:contentTypeDescription="Create a new document." ma:contentTypeScope="" ma:versionID="b5a530bb2678cca301be238c5583d0e5">
  <xsd:schema xmlns:xsd="http://www.w3.org/2001/XMLSchema" xmlns:xs="http://www.w3.org/2001/XMLSchema" xmlns:p="http://schemas.microsoft.com/office/2006/metadata/properties" xmlns:ns1="http://schemas.microsoft.com/sharepoint/v3" xmlns:ns3="c1437171-3f48-4c3f-9fb6-95200dc86e58" xmlns:ns4="c28f6f0d-567b-4da5-9956-e4719edf6ab6" targetNamespace="http://schemas.microsoft.com/office/2006/metadata/properties" ma:root="true" ma:fieldsID="3b73a1e5f26ef679d0010e821c412ad5" ns1:_="" ns3:_="" ns4:_="">
    <xsd:import namespace="http://schemas.microsoft.com/sharepoint/v3"/>
    <xsd:import namespace="c1437171-3f48-4c3f-9fb6-95200dc86e58"/>
    <xsd:import namespace="c28f6f0d-567b-4da5-9956-e4719edf6a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1:_ip_UnifiedCompliancePolicyProperties" minOccurs="0"/>
                <xsd:element ref="ns1:_ip_UnifiedCompliancePolicyUIAc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37171-3f48-4c3f-9fb6-95200dc86e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8f6f0d-567b-4da5-9956-e4719edf6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FEE2E2D-476D-4596-ACF2-11955F15D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437171-3f48-4c3f-9fb6-95200dc86e58"/>
    <ds:schemaRef ds:uri="c28f6f0d-567b-4da5-9956-e4719edf6a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79702B-25C7-40D7-9E29-7686B11A96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866CFD-F94E-4AE5-ACEA-86FEC0F48A10}">
  <ds:schemaRefs>
    <ds:schemaRef ds:uri="http://purl.org/dc/dcmitype/"/>
    <ds:schemaRef ds:uri="http://purl.org/dc/elements/1.1/"/>
    <ds:schemaRef ds:uri="http://schemas.microsoft.com/office/2006/documentManagement/types"/>
    <ds:schemaRef ds:uri="c28f6f0d-567b-4da5-9956-e4719edf6ab6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1437171-3f48-4c3f-9fb6-95200dc86e5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Widescreen</PresentationFormat>
  <Paragraphs>111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Retrospect</vt:lpstr>
      <vt:lpstr>1_Retrospect</vt:lpstr>
      <vt:lpstr>2_Retrospect</vt:lpstr>
      <vt:lpstr>Custom Design</vt:lpstr>
      <vt:lpstr>Child Welfare System </vt:lpstr>
      <vt:lpstr>Keeping Families Together</vt:lpstr>
      <vt:lpstr>Landscape Map Structure</vt:lpstr>
      <vt:lpstr>Racial Disparity Indices (General Population) Ethnic Group Disparity Compared with White Children along CW Continuum</vt:lpstr>
      <vt:lpstr>Child and Family Teaming</vt:lpstr>
      <vt:lpstr>Level of Care to Support Youth in Family Settings</vt:lpstr>
      <vt:lpstr>Why We Have to Get This Right:</vt:lpstr>
      <vt:lpstr>Placement with Siblings </vt:lpstr>
      <vt:lpstr>Workable Solutions: Keeping families together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Welfare Services Presentation</dc:title>
  <dc:creator/>
  <cp:lastModifiedBy/>
  <cp:revision>1</cp:revision>
  <dcterms:created xsi:type="dcterms:W3CDTF">2022-02-26T17:29:36Z</dcterms:created>
  <dcterms:modified xsi:type="dcterms:W3CDTF">2022-03-01T20:21:42Z</dcterms:modified>
</cp:coreProperties>
</file>