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4"/>
  </p:notesMasterIdLst>
  <p:sldIdLst>
    <p:sldId id="256" r:id="rId3"/>
    <p:sldId id="506" r:id="rId4"/>
    <p:sldId id="589" r:id="rId5"/>
    <p:sldId id="586" r:id="rId6"/>
    <p:sldId id="588" r:id="rId7"/>
    <p:sldId id="557" r:id="rId8"/>
    <p:sldId id="577" r:id="rId9"/>
    <p:sldId id="580" r:id="rId10"/>
    <p:sldId id="276" r:id="rId11"/>
    <p:sldId id="274" r:id="rId12"/>
    <p:sldId id="569" r:id="rId13"/>
    <p:sldId id="571" r:id="rId14"/>
    <p:sldId id="565" r:id="rId15"/>
    <p:sldId id="582" r:id="rId16"/>
    <p:sldId id="583" r:id="rId17"/>
    <p:sldId id="280" r:id="rId18"/>
    <p:sldId id="585" r:id="rId19"/>
    <p:sldId id="574" r:id="rId20"/>
    <p:sldId id="591" r:id="rId21"/>
    <p:sldId id="592" r:id="rId22"/>
    <p:sldId id="2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EF1E013-C06E-44E9-8D40-2D28C6B09C83}">
          <p14:sldIdLst>
            <p14:sldId id="256"/>
            <p14:sldId id="506"/>
            <p14:sldId id="589"/>
            <p14:sldId id="586"/>
            <p14:sldId id="588"/>
            <p14:sldId id="557"/>
            <p14:sldId id="577"/>
            <p14:sldId id="580"/>
            <p14:sldId id="276"/>
            <p14:sldId id="274"/>
            <p14:sldId id="569"/>
            <p14:sldId id="571"/>
            <p14:sldId id="565"/>
            <p14:sldId id="582"/>
          </p14:sldIdLst>
        </p14:section>
        <p14:section name="What do Regional Centers offer" id="{098E7425-D40D-4953-85B8-7069BE5069F8}">
          <p14:sldIdLst>
            <p14:sldId id="583"/>
            <p14:sldId id="280"/>
            <p14:sldId id="585"/>
            <p14:sldId id="574"/>
            <p14:sldId id="591"/>
            <p14:sldId id="592"/>
            <p14:sldId id="29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66220" autoAdjust="0"/>
  </p:normalViewPr>
  <p:slideViewPr>
    <p:cSldViewPr snapToGrid="0">
      <p:cViewPr varScale="1">
        <p:scale>
          <a:sx n="45" d="100"/>
          <a:sy n="45" d="100"/>
        </p:scale>
        <p:origin x="272" y="52"/>
      </p:cViewPr>
      <p:guideLst/>
    </p:cSldViewPr>
  </p:slideViewPr>
  <p:outlineViewPr>
    <p:cViewPr>
      <p:scale>
        <a:sx n="33" d="100"/>
        <a:sy n="33" d="100"/>
      </p:scale>
      <p:origin x="0" y="-1872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58D78-DEB6-4969-8DAB-8F770B254D1D}" type="datetimeFigureOut">
              <a:rPr lang="en-US" smtClean="0"/>
              <a:t>8/9/2021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5E9A6-5BBF-4CE0-8C8A-95950FB9CDC7}" type="slidenum">
              <a:rPr lang="en-US" smtClean="0"/>
              <a:t>‹#›</a:t>
            </a:fld>
            <a:endParaRPr lang="en-US"/>
          </a:p>
        </p:txBody>
      </p:sp>
    </p:spTree>
    <p:extLst>
      <p:ext uri="{BB962C8B-B14F-4D97-AF65-F5344CB8AC3E}">
        <p14:creationId xmlns:p14="http://schemas.microsoft.com/office/powerpoint/2010/main" val="26904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Hello, I am Elizabeth Mard from the Department of Developmental Services and I will be presenting a training about resources for Pre-Vocational Foundational Skills Development.</a:t>
            </a:r>
          </a:p>
        </p:txBody>
      </p:sp>
      <p:sp>
        <p:nvSpPr>
          <p:cNvPr id="4" name="Slide Number Placeholder 3"/>
          <p:cNvSpPr>
            <a:spLocks noGrp="1"/>
          </p:cNvSpPr>
          <p:nvPr>
            <p:ph type="sldNum" sz="quarter" idx="5"/>
          </p:nvPr>
        </p:nvSpPr>
        <p:spPr/>
        <p:txBody>
          <a:bodyPr/>
          <a:lstStyle/>
          <a:p>
            <a:fld id="{09A5E9A6-5BBF-4CE0-8C8A-95950FB9CDC7}" type="slidenum">
              <a:rPr lang="en-US" smtClean="0"/>
              <a:t>1</a:t>
            </a:fld>
            <a:endParaRPr lang="en-US"/>
          </a:p>
        </p:txBody>
      </p:sp>
    </p:spTree>
    <p:extLst>
      <p:ext uri="{BB962C8B-B14F-4D97-AF65-F5344CB8AC3E}">
        <p14:creationId xmlns:p14="http://schemas.microsoft.com/office/powerpoint/2010/main" val="141429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 WorkAbility program is funded and administered by the California Department of Education. The WAI program provides comprehensive pre-employment skills training, employment placement and follow-up for high school students in special education who are making the transition from school to work, independent living, and postsecondary education or training. Program services are appropriate to individual student needs, abilities, and interests</a:t>
            </a:r>
          </a:p>
          <a:p>
            <a:r>
              <a:rPr lang="en-US" sz="1400" b="1" dirty="0">
                <a:latin typeface="Arial" panose="020B0604020202020204" pitchFamily="34" charset="0"/>
                <a:cs typeface="Arial" panose="020B0604020202020204" pitchFamily="34" charset="0"/>
              </a:rPr>
              <a:t>The WorkAbility I (WAI) programs can provide: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Comprehensive pre-employment skills training</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opportunity to complete secondary education while also obtaining marketable job skills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Job-seeking and job-keeping skills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Occupational class training</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On-the-job subsidized or unsubsidized work experience</a:t>
            </a: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While these programs are in most school district areas, they are not it all. </a:t>
            </a:r>
            <a:r>
              <a:rPr lang="en-US" sz="1400" i="0" dirty="0">
                <a:latin typeface="Arial" panose="020B0604020202020204" pitchFamily="34" charset="0"/>
                <a:cs typeface="Arial" panose="020B0604020202020204" pitchFamily="34" charset="0"/>
              </a:rPr>
              <a:t>For more information and to find the nearest WAI</a:t>
            </a:r>
          </a:p>
          <a:p>
            <a:pPr marL="0" indent="0">
              <a:buFont typeface="Arial" panose="020B0604020202020204" pitchFamily="34" charset="0"/>
              <a:buNone/>
            </a:pPr>
            <a:r>
              <a:rPr lang="en-US" sz="1400" i="0" u="none" dirty="0">
                <a:latin typeface="Arial" panose="020B0604020202020204" pitchFamily="34" charset="0"/>
                <a:cs typeface="Arial" panose="020B0604020202020204" pitchFamily="34" charset="0"/>
              </a:rPr>
              <a:t>visit the WorkAbility I webpage on the California Department of Education’s website</a:t>
            </a:r>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10</a:t>
            </a:fld>
            <a:endParaRPr lang="en-US"/>
          </a:p>
        </p:txBody>
      </p:sp>
    </p:spTree>
    <p:extLst>
      <p:ext uri="{BB962C8B-B14F-4D97-AF65-F5344CB8AC3E}">
        <p14:creationId xmlns:p14="http://schemas.microsoft.com/office/powerpoint/2010/main" val="1221142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Transition Partnership Programs (TPP) are administered through third-party cooperative agreements with select Local Education Agencies (LEAs) and the Department of Rehabilitation (DOR). Statewide, there are approximately 104 TPPs. </a:t>
            </a:r>
          </a:p>
          <a:p>
            <a:pPr marL="0" marR="0" lvl="0" indent="0" algn="l" defTabSz="914400" rtl="0" eaLnBrk="1" fontAlgn="auto" latinLnBrk="0" hangingPunct="1">
              <a:lnSpc>
                <a:spcPct val="150000"/>
              </a:lnSpc>
              <a:spcBef>
                <a:spcPts val="0"/>
              </a:spcBef>
              <a:spcAft>
                <a:spcPts val="200"/>
              </a:spcAft>
              <a:buClr>
                <a:srgbClr val="4A66AC"/>
              </a:buClr>
              <a:buSzPct val="100000"/>
              <a:buFont typeface="Calibri" panose="020F0502020204030204" pitchFamily="34" charset="0"/>
              <a:buNone/>
              <a:tabLst/>
              <a:defRPr/>
            </a:pPr>
            <a:r>
              <a:rPr lang="en-US" sz="1400" dirty="0">
                <a:latin typeface="Arial" panose="020B0604020202020204" pitchFamily="34" charset="0"/>
                <a:cs typeface="Arial" panose="020B0604020202020204" pitchFamily="34" charset="0"/>
              </a:rPr>
              <a:t>TPPs provide enhanced, coordinated vocational services including DOR Student Services and employment preparation, job development, and short-term support services to successfully transition students with disabilities into meaningful employment. </a:t>
            </a:r>
            <a:r>
              <a:rPr kumimoji="0" lang="en-US" sz="2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more information visit DOR’s TPP webpage.</a:t>
            </a:r>
            <a:endPar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11</a:t>
            </a:fld>
            <a:endParaRPr lang="en-US"/>
          </a:p>
        </p:txBody>
      </p:sp>
    </p:spTree>
    <p:extLst>
      <p:ext uri="{BB962C8B-B14F-4D97-AF65-F5344CB8AC3E}">
        <p14:creationId xmlns:p14="http://schemas.microsoft.com/office/powerpoint/2010/main" val="1469609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Students ages 18-22 years of age, who are interested in participating in the paid internship, may be eligible for the Paid Internship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The PIP is a program funded by the Department of Developmental Services (DDS) to increase competitive integrated employment (CIE) for individuals with a disability. The student’s school and regional center can work together to determine eligibility. The purpose of the PIP is to increase the vocational skills by acquiring experience in paid employment with or without the support of a job coach. Students who choose to participate will have the opportunity to learn about their employment preferences,  and what job skills they have and will need more training for and what supports they will need to succeed in CIE.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12</a:t>
            </a:fld>
            <a:endParaRPr lang="en-US"/>
          </a:p>
        </p:txBody>
      </p:sp>
    </p:spTree>
    <p:extLst>
      <p:ext uri="{BB962C8B-B14F-4D97-AF65-F5344CB8AC3E}">
        <p14:creationId xmlns:p14="http://schemas.microsoft.com/office/powerpoint/2010/main" val="2722679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What pre-vocational skills does the Department of Rehabilitation or DOR offer?</a:t>
            </a:r>
          </a:p>
          <a:p>
            <a:r>
              <a:rPr lang="en-US" sz="1400" dirty="0">
                <a:latin typeface="Arial" panose="020B0604020202020204" pitchFamily="34" charset="0"/>
                <a:cs typeface="Arial" panose="020B0604020202020204" pitchFamily="34" charset="0"/>
              </a:rPr>
              <a:t>The DOR offers Student Services which a student (between the ages of 16 and 21) can attain by making a request at their school or contacting DOR  directly.</a:t>
            </a:r>
          </a:p>
          <a:p>
            <a:r>
              <a:rPr lang="en-US" sz="1400" dirty="0">
                <a:latin typeface="Arial" panose="020B0604020202020204" pitchFamily="34" charset="0"/>
                <a:cs typeface="Arial" panose="020B0604020202020204" pitchFamily="34" charset="0"/>
              </a:rPr>
              <a:t>Student Services include: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Job Exploration Counseling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Work-Based Learning Experiences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Postsecondary Enrollment Counseling</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Workplace Readiness Training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Self-Advocacy Training </a:t>
            </a:r>
          </a:p>
          <a:p>
            <a:r>
              <a:rPr lang="en-US" sz="1400" dirty="0">
                <a:latin typeface="Arial" panose="020B0604020202020204" pitchFamily="34" charset="0"/>
                <a:cs typeface="Arial" panose="020B0604020202020204" pitchFamily="34" charset="0"/>
              </a:rPr>
              <a:t>The DOR, with Local Education Agencies, works with students and families to ensure these employment transition services are available to students with disabilities throughout the state.</a:t>
            </a:r>
          </a:p>
          <a:p>
            <a:r>
              <a:rPr lang="en-US" sz="1400" i="0" dirty="0">
                <a:latin typeface="Arial" panose="020B0604020202020204" pitchFamily="34" charset="0"/>
                <a:cs typeface="Arial" panose="020B0604020202020204" pitchFamily="34" charset="0"/>
              </a:rPr>
              <a:t>To learn more about DOR’s Student Services visit DOR’s Student Services webpage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19283-9C42-463D-8B0D-803AC7724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300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Another pre-vocational service DOR offers is the Career Counseling and Information and Referral services otherwise know as CC&amp;IR through their Achieving Community Employment Team, the ACE Team.</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ACE Team provides these services to all individuals with a significant disability and employed at subminimum wage and known to DOR. They also provide this to all youth under 25 years of age including information about federal and state employment and support programs that can help an individual discover, experience, find, and keep CIE. </a:t>
            </a:r>
          </a:p>
          <a:p>
            <a:pPr marL="0" marR="0" lvl="0" indent="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en-US" sz="3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Visit DOR’s CC&amp;IR webpage to learn more.</a:t>
            </a:r>
          </a:p>
          <a:p>
            <a:endParaRPr lang="en-US" sz="1400" i="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19283-9C42-463D-8B0D-803AC7724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626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regional centers offer?</a:t>
            </a:r>
          </a:p>
          <a:p>
            <a:r>
              <a:rPr lang="en-US" dirty="0"/>
              <a:t>Regional centers can offer a paid internship program (PIP) for anyone 18 years and older. </a:t>
            </a:r>
          </a:p>
          <a:p>
            <a:r>
              <a:rPr lang="en-US" dirty="0"/>
              <a:t>The purpose of PIP is to increase the vocational skills and abilities of consumers who choose, via the Individual Program Plan (IPP) process, to participate in an internship.  </a:t>
            </a:r>
          </a:p>
          <a:p>
            <a:r>
              <a:rPr lang="en-US" dirty="0"/>
              <a:t>The goals of this program includes the acquisition of skills for future paid employment, or for the internship itself to lead to full- or part-time paid employment.</a:t>
            </a:r>
          </a:p>
          <a:p>
            <a:r>
              <a:rPr lang="en-US" i="0" dirty="0"/>
              <a:t>The PIP pays all wages and payroll costs up to $10,400 a year. </a:t>
            </a:r>
          </a:p>
          <a:p>
            <a:r>
              <a:rPr lang="en-US" i="0" dirty="0"/>
              <a:t>These internships offer</a:t>
            </a:r>
          </a:p>
          <a:p>
            <a:r>
              <a:rPr lang="en-US" i="0" dirty="0"/>
              <a:t>Employment experience</a:t>
            </a:r>
          </a:p>
          <a:p>
            <a:r>
              <a:rPr lang="en-US" i="0" dirty="0"/>
              <a:t>Job skills training</a:t>
            </a:r>
          </a:p>
          <a:p>
            <a:r>
              <a:rPr lang="en-US" i="0" dirty="0"/>
              <a:t>Opportunities to learn how to manage earned income and public benefits.</a:t>
            </a:r>
          </a:p>
          <a:p>
            <a:r>
              <a:rPr lang="en-US" i="0" dirty="0"/>
              <a:t>And last, but not least, PIPs have opened doors to employment opportunities that were not commonly open to individuals with ID/DD</a:t>
            </a:r>
          </a:p>
          <a:p>
            <a:pPr marL="0" marR="0" lvl="0" indent="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en-US" sz="2600" b="0" i="0" u="none" strike="noStrike" kern="1200" cap="none" spc="0" normalizeH="0" baseline="0" noProof="0" dirty="0">
                <a:ln>
                  <a:noFill/>
                </a:ln>
                <a:solidFill>
                  <a:prstClr val="black"/>
                </a:solidFill>
                <a:effectLst/>
                <a:uLnTx/>
                <a:uFillTx/>
                <a:latin typeface="+mn-lt"/>
                <a:ea typeface="+mn-ea"/>
                <a:cs typeface="+mn-cs"/>
              </a:rPr>
              <a:t>Visit DDS’s website to learn more about PIP</a:t>
            </a:r>
          </a:p>
          <a:p>
            <a:endParaRPr lang="en-US" i="0" dirty="0"/>
          </a:p>
        </p:txBody>
      </p:sp>
      <p:sp>
        <p:nvSpPr>
          <p:cNvPr id="4" name="Slide Number Placeholder 3"/>
          <p:cNvSpPr>
            <a:spLocks noGrp="1"/>
          </p:cNvSpPr>
          <p:nvPr>
            <p:ph type="sldNum" sz="quarter" idx="5"/>
          </p:nvPr>
        </p:nvSpPr>
        <p:spPr/>
        <p:txBody>
          <a:bodyPr/>
          <a:lstStyle/>
          <a:p>
            <a:fld id="{09A5E9A6-5BBF-4CE0-8C8A-95950FB9CDC7}" type="slidenum">
              <a:rPr lang="en-US" smtClean="0"/>
              <a:t>15</a:t>
            </a:fld>
            <a:endParaRPr lang="en-US"/>
          </a:p>
        </p:txBody>
      </p:sp>
    </p:spTree>
    <p:extLst>
      <p:ext uri="{BB962C8B-B14F-4D97-AF65-F5344CB8AC3E}">
        <p14:creationId xmlns:p14="http://schemas.microsoft.com/office/powerpoint/2010/main" val="2504704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The regional centers Supported Employment Program can offer job skill assessments, training and work experience in various integrated settings with the support of a  job coach helping an individual to learn soft skills, job skills, and employment advocacy skills.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Regional centers also offer Tailored Day Services  which are designed to maximize a consumer's individualized choices and needs, with customization of day services through individualized services. Tailored Day Services provide opportunities for increased integration and inclusion, as well as opportunities for an individual to develop or maintain employment/volunteer activities and pursue postsecondary education. Tailored Day Services can be utilized for developing vocational skills and gaining employment experience while participating in other areas of Tailored Day Services such as community integration.  </a:t>
            </a: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It is suggested an individual with ID/DD work with their regional center to learn more about these services.</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 learn more about Supported Employment and Tailored Day Services visit DDS’s  Supported Employment and Tailored day services webpages.</a:t>
            </a:r>
            <a:endPar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16</a:t>
            </a:fld>
            <a:endParaRPr lang="en-US"/>
          </a:p>
        </p:txBody>
      </p:sp>
    </p:spTree>
    <p:extLst>
      <p:ext uri="{BB962C8B-B14F-4D97-AF65-F5344CB8AC3E}">
        <p14:creationId xmlns:p14="http://schemas.microsoft.com/office/powerpoint/2010/main" val="3040063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lang="en-US" sz="1400" dirty="0">
                <a:latin typeface="Arial" panose="020B0604020202020204" pitchFamily="34" charset="0"/>
                <a:cs typeface="Arial" panose="020B0604020202020204" pitchFamily="34" charset="0"/>
              </a:rPr>
              <a:t>On to Other Pre-Vocational Resources</a:t>
            </a:r>
          </a:p>
          <a:p>
            <a:pPr marL="0" marR="0" lvl="0" indent="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r>
              <a:rPr lang="en-US" sz="1400" dirty="0">
                <a:latin typeface="Arial" panose="020B0604020202020204" pitchFamily="34" charset="0"/>
                <a:cs typeface="Arial" panose="020B0604020202020204" pitchFamily="34" charset="0"/>
              </a:rPr>
              <a:t>The California Career Zone is a website where a student, at any age, can take an assessment to determine their interests, skills and work values. It offers opportunities for the students to explore and compare occupations and learn what skills and education are required to pursue the occupations.  It also assists the student in developing a plan and documenting their plan. </a:t>
            </a:r>
          </a:p>
          <a:p>
            <a:pPr marL="0" marR="0" lvl="0" indent="0" algn="l" defTabSz="914400" rtl="0" eaLnBrk="1" fontAlgn="auto" latinLnBrk="0" hangingPunct="1">
              <a:lnSpc>
                <a:spcPct val="107000"/>
              </a:lnSpc>
              <a:spcBef>
                <a:spcPts val="0"/>
              </a:spcBef>
              <a:spcAft>
                <a:spcPts val="800"/>
              </a:spcAft>
              <a:buClr>
                <a:srgbClr val="4A66AC"/>
              </a:buClr>
              <a:buSzPct val="100000"/>
              <a:buFont typeface="Calibri" panose="020F0502020204030204" pitchFamily="34" charset="0"/>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more information visit the California Career Zone webpage.</a:t>
            </a:r>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17</a:t>
            </a:fld>
            <a:endParaRPr lang="en-US"/>
          </a:p>
        </p:txBody>
      </p:sp>
    </p:spTree>
    <p:extLst>
      <p:ext uri="{BB962C8B-B14F-4D97-AF65-F5344CB8AC3E}">
        <p14:creationId xmlns:p14="http://schemas.microsoft.com/office/powerpoint/2010/main" val="1866991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Another one is the College to Career (C2C)</a:t>
            </a:r>
          </a:p>
          <a:p>
            <a:r>
              <a:rPr lang="en-US" sz="1400" dirty="0">
                <a:latin typeface="Arial" panose="020B0604020202020204" pitchFamily="34" charset="0"/>
                <a:cs typeface="Arial" panose="020B0604020202020204" pitchFamily="34" charset="0"/>
              </a:rPr>
              <a:t>College to Career is a three-year program for students with intellectual disabilities who are consumers of the Department of Rehabilitation (DOR).</a:t>
            </a:r>
          </a:p>
          <a:p>
            <a:r>
              <a:rPr lang="en-US" sz="1400" dirty="0">
                <a:latin typeface="Arial" panose="020B0604020202020204" pitchFamily="34" charset="0"/>
                <a:cs typeface="Arial" panose="020B0604020202020204" pitchFamily="34" charset="0"/>
              </a:rPr>
              <a:t>College to Career creates and promotes career and technical education opportunities leading to gainful employment for students with ID/DD and/or autism in postsecondary education. </a:t>
            </a:r>
          </a:p>
          <a:p>
            <a:r>
              <a:rPr lang="en-US" sz="1400" dirty="0">
                <a:latin typeface="Arial" panose="020B0604020202020204" pitchFamily="34" charset="0"/>
                <a:cs typeface="Arial" panose="020B0604020202020204" pitchFamily="34" charset="0"/>
              </a:rPr>
              <a:t>College to Career offers Student career exploration classes during the first program phase. In the second phase, they take general college classes aligned with their career goal followed by internships and job placement in the third phase. </a:t>
            </a:r>
          </a:p>
          <a:p>
            <a:r>
              <a:rPr lang="en-US" sz="1400" dirty="0">
                <a:latin typeface="Arial" panose="020B0604020202020204" pitchFamily="34" charset="0"/>
                <a:cs typeface="Arial" panose="020B0604020202020204" pitchFamily="34" charset="0"/>
              </a:rPr>
              <a:t>Contact your local community colleges to see if they have a C2C program.</a:t>
            </a:r>
          </a:p>
          <a:p>
            <a:r>
              <a:rPr lang="en-US" sz="1400" dirty="0">
                <a:latin typeface="Arial" panose="020B0604020202020204" pitchFamily="34" charset="0"/>
                <a:cs typeface="Arial" panose="020B0604020202020204" pitchFamily="34" charset="0"/>
              </a:rPr>
              <a:t>Some known colleges offering this program include  College of Alameda,  Sacramento City College,  Fresno College,  Shasta College,  West Los Angeles College,  Santa Rosa Jr. College,  and San Diego County Community College District.</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Then there is the Project SEARCH Transition-to-Work Program (Project SEARCH)</a:t>
            </a:r>
          </a:p>
          <a:p>
            <a:r>
              <a:rPr lang="en-US" sz="1400" dirty="0">
                <a:latin typeface="Arial" panose="020B0604020202020204" pitchFamily="34" charset="0"/>
                <a:cs typeface="Arial" panose="020B0604020202020204" pitchFamily="34" charset="0"/>
              </a:rPr>
              <a:t>Project SEARCH is a unique, business-led, one-year employment preparation program that takes place entirely at the workplace, such as a hospital, in which total workplace immersion facilitates a seamless combination of:</a:t>
            </a:r>
          </a:p>
          <a:p>
            <a:r>
              <a:rPr lang="en-US" sz="1400" dirty="0">
                <a:latin typeface="Arial" panose="020B0604020202020204" pitchFamily="34" charset="0"/>
                <a:cs typeface="Arial" panose="020B0604020202020204" pitchFamily="34" charset="0"/>
              </a:rPr>
              <a:t>Classroom instruction </a:t>
            </a:r>
          </a:p>
          <a:p>
            <a:r>
              <a:rPr lang="en-US" sz="1400" dirty="0">
                <a:latin typeface="Arial" panose="020B0604020202020204" pitchFamily="34" charset="0"/>
                <a:cs typeface="Arial" panose="020B0604020202020204" pitchFamily="34" charset="0"/>
              </a:rPr>
              <a:t>Career exploration </a:t>
            </a:r>
          </a:p>
          <a:p>
            <a:r>
              <a:rPr lang="en-US" sz="1400" dirty="0">
                <a:latin typeface="Arial" panose="020B0604020202020204" pitchFamily="34" charset="0"/>
                <a:cs typeface="Arial" panose="020B0604020202020204" pitchFamily="34" charset="0"/>
              </a:rPr>
              <a:t>Hands-on training and more</a:t>
            </a:r>
          </a:p>
          <a:p>
            <a:r>
              <a:rPr lang="en-US" sz="1400" dirty="0">
                <a:latin typeface="Arial" panose="020B0604020202020204" pitchFamily="34" charset="0"/>
                <a:cs typeface="Arial" panose="020B0604020202020204" pitchFamily="34" charset="0"/>
              </a:rPr>
              <a:t>For more information about Project Search visit their website.</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18</a:t>
            </a:fld>
            <a:endParaRPr lang="en-US"/>
          </a:p>
        </p:txBody>
      </p:sp>
    </p:spTree>
    <p:extLst>
      <p:ext uri="{BB962C8B-B14F-4D97-AF65-F5344CB8AC3E}">
        <p14:creationId xmlns:p14="http://schemas.microsoft.com/office/powerpoint/2010/main" val="389946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 And last but not least The Competitive Integrated Employment Blueprint Webpage has several resources to introduce individuals with ID/DD and their families. These resources include a Toolkit which contains: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 A Competitive Integrated Employment Roadmap for Consumers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 A CIE Webinar titled Pathways to “Real Work for Real Pay in the Real World” with American Sign Language and Spanish interpretation</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And user- friendly information about:</a:t>
            </a:r>
          </a:p>
          <a:p>
            <a:r>
              <a:rPr lang="en-US" sz="1400" dirty="0">
                <a:latin typeface="Arial" panose="020B0604020202020204" pitchFamily="34" charset="0"/>
                <a:cs typeface="Arial" panose="020B0604020202020204" pitchFamily="34" charset="0"/>
              </a:rPr>
              <a:t>Services and Supports to Get Ready for CIE</a:t>
            </a:r>
          </a:p>
          <a:p>
            <a:r>
              <a:rPr lang="en-US" sz="1400" dirty="0">
                <a:latin typeface="Arial" panose="020B0604020202020204" pitchFamily="34" charset="0"/>
                <a:cs typeface="Arial" panose="020B0604020202020204" pitchFamily="34" charset="0"/>
              </a:rPr>
              <a:t>How CIE Changes a Person’s SSI Income and Their Medi-Cal</a:t>
            </a:r>
          </a:p>
          <a:p>
            <a:r>
              <a:rPr lang="en-US" sz="1400" dirty="0">
                <a:latin typeface="Arial" panose="020B0604020202020204" pitchFamily="34" charset="0"/>
                <a:cs typeface="Arial" panose="020B0604020202020204" pitchFamily="34" charset="0"/>
              </a:rPr>
              <a:t>Community and Transportation Safety and Benefits Planning including:</a:t>
            </a:r>
          </a:p>
          <a:p>
            <a:pPr marL="91440" marR="0" lvl="0" indent="-9144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Char char=" "/>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Work and Benefits Questions and Answers </a:t>
            </a:r>
          </a:p>
          <a:p>
            <a:pPr marL="91440" marR="0" lvl="0" indent="-9144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Char char=" "/>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the Student Earned Income Exclusion Fact Sheet</a:t>
            </a:r>
          </a:p>
          <a:p>
            <a:pPr marL="91440" marR="0" lvl="0" indent="-9144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Char char=" "/>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SSI Work Incentives Quick View</a:t>
            </a:r>
          </a:p>
          <a:p>
            <a:pPr marL="91440" marR="0" lvl="0" indent="-91440" algn="l"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Char char=" "/>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The Impairment Related Work Expense (IRWE) Fact Sheet</a:t>
            </a:r>
          </a:p>
          <a:p>
            <a:r>
              <a:rPr lang="en-US" sz="1400" dirty="0">
                <a:latin typeface="Arial" panose="020B0604020202020204" pitchFamily="34" charset="0"/>
                <a:cs typeface="Arial" panose="020B0604020202020204" pitchFamily="34" charset="0"/>
              </a:rPr>
              <a:t> and much more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Be sure to visit the CIE webpage on the California Health and Human Services Website.</a:t>
            </a:r>
          </a:p>
          <a:p>
            <a:endParaRPr lang="en-US" dirty="0"/>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19</a:t>
            </a:fld>
            <a:endParaRPr lang="en-US"/>
          </a:p>
        </p:txBody>
      </p:sp>
    </p:spTree>
    <p:extLst>
      <p:ext uri="{BB962C8B-B14F-4D97-AF65-F5344CB8AC3E}">
        <p14:creationId xmlns:p14="http://schemas.microsoft.com/office/powerpoint/2010/main" val="137197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r>
              <a:rPr lang="en-US" sz="1400" dirty="0">
                <a:latin typeface="Arial" panose="020B0604020202020204" pitchFamily="34" charset="0"/>
                <a:cs typeface="Arial" panose="020B0604020202020204" pitchFamily="34" charset="0"/>
              </a:rPr>
              <a:t>This training was developed by the Competitive Integrated Employment Blueprint Team including the California Department of Education, California Department of Rehabilitation and the California Department of Developmental Services with the input of various stakeholders.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training is divided into seven sections including:</a:t>
            </a:r>
          </a:p>
          <a:p>
            <a:pPr marL="171450" indent="-171450">
              <a:buFont typeface="Arial" panose="020B0604020202020204" pitchFamily="34" charset="0"/>
              <a:buChar char="•"/>
            </a:pPr>
            <a:r>
              <a:rPr kumimoji="0" lang="en-US" sz="4400" b="0" i="0" u="none" strike="noStrike" kern="1200" cap="none" spc="-5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How can LPAs help increase Pre-Vocational Skills? </a:t>
            </a:r>
          </a:p>
          <a:p>
            <a:pPr marL="171450" indent="-171450">
              <a:buFont typeface="Arial" panose="020B0604020202020204" pitchFamily="34" charset="0"/>
              <a:buChar char="•"/>
            </a:pPr>
            <a:r>
              <a:rPr kumimoji="0" lang="en-US" sz="4400" b="0" i="0" u="none" strike="noStrike" kern="1200" cap="none" spc="-50" normalizeH="0" baseline="0" noProof="0" dirty="0">
                <a:ln>
                  <a:noFill/>
                </a:ln>
                <a:solidFill>
                  <a:prstClr val="black">
                    <a:lumMod val="75000"/>
                    <a:lumOff val="25000"/>
                  </a:prstClr>
                </a:solidFill>
                <a:effectLst/>
                <a:uLnTx/>
                <a:uFillTx/>
                <a:latin typeface="Arial" panose="020B0604020202020204" pitchFamily="34" charset="0"/>
                <a:ea typeface="+mj-ea"/>
                <a:cs typeface="Arial" panose="020B0604020202020204" pitchFamily="34" charset="0"/>
              </a:rPr>
              <a:t>What are the Challenges of Gaining Pre-vocational Foundational Skills for Individuals with ID/DD?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Keeping families informed of the ways they can help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What can Schools do?</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What does DOR offer?</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What does DDS offer?</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Other Pre-vocational Foundational Skills Resources</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Throughout the presentation I will be using the term an individual with ID/DD to refer to an individual with an intellectual disability and a developmental disability and I will be using the abbreviation CIE to refer to competitive integrated employment. Links to the several resources listed in this training can be found on the California Health and Human Services’ CIE webpage under ?</a:t>
            </a:r>
            <a:r>
              <a:rPr lang="en-US" sz="1400" i="1" dirty="0">
                <a:solidFill>
                  <a:srgbClr val="FF0000"/>
                </a:solidFill>
                <a:latin typeface="Arial" panose="020B0604020202020204" pitchFamily="34" charset="0"/>
                <a:cs typeface="Arial" panose="020B0604020202020204" pitchFamily="34" charset="0"/>
              </a:rPr>
              <a:t>LPA training Links?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B46AF-8B1F-46F4-9F9A-268081F79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155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200"/>
              </a:spcBef>
              <a:spcAft>
                <a:spcPts val="200"/>
              </a:spcAft>
              <a:buClr>
                <a:srgbClr val="4A66AC"/>
              </a:buClr>
              <a:buSzPct val="100000"/>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Links to all the presented resources can be found on the</a:t>
            </a:r>
          </a:p>
          <a:p>
            <a:pPr marL="0" marR="0" lvl="0" indent="0" algn="l" defTabSz="914400" rtl="0" eaLnBrk="1" fontAlgn="auto" latinLnBrk="0" hangingPunct="1">
              <a:lnSpc>
                <a:spcPct val="90000"/>
              </a:lnSpc>
              <a:spcBef>
                <a:spcPts val="1200"/>
              </a:spcBef>
              <a:spcAft>
                <a:spcPts val="200"/>
              </a:spcAft>
              <a:buClr>
                <a:srgbClr val="4A66AC"/>
              </a:buClr>
              <a:buSzPct val="100000"/>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Local Partnership Agreement (LPA) Trainings - Presentation Links</a:t>
            </a:r>
          </a:p>
          <a:p>
            <a:pPr marL="0" marR="0" lvl="0" indent="0" algn="l" defTabSz="914400" rtl="0" eaLnBrk="1" fontAlgn="auto" latinLnBrk="0" hangingPunct="1">
              <a:lnSpc>
                <a:spcPct val="90000"/>
              </a:lnSpc>
              <a:spcBef>
                <a:spcPts val="1200"/>
              </a:spcBef>
              <a:spcAft>
                <a:spcPts val="200"/>
              </a:spcAft>
              <a:buClr>
                <a:srgbClr val="4A66AC"/>
              </a:buClr>
              <a:buSzPct val="100000"/>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www.chhs.ca.gov/home/cie/cie-toolkit/</a:t>
            </a:r>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20</a:t>
            </a:fld>
            <a:endParaRPr lang="en-US"/>
          </a:p>
        </p:txBody>
      </p:sp>
    </p:spTree>
    <p:extLst>
      <p:ext uri="{BB962C8B-B14F-4D97-AF65-F5344CB8AC3E}">
        <p14:creationId xmlns:p14="http://schemas.microsoft.com/office/powerpoint/2010/main" val="2961044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This concludes the Pre-Vocational Foundational Skills Development in the LPA training. To view all LPA recorded trainings and available resources, including all presentation links, please visit the California Health and Human Services CIE webpage at www.chhs.ca.gov/cie and select the CIE Toolkit.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Please send any questions you may have to the CaliforniaCIE@dor.ca.gov email</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THANK YOU!</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B46AF-8B1F-46F4-9F9A-268081F79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411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LPA core partners including the Local Education Agencies (LEAs), the Department of Rehabilitation Districts (DOR) and regional centers have many resources within their agencies as well as without. The next slides will present information on some of these resources including natural resources.  And, of course, it is encouraged that the partnership coordinate to ensure that these resources and supports are shared with the partnership members and individuals with ID/DD and their support network.</a:t>
            </a:r>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3</a:t>
            </a:fld>
            <a:endParaRPr lang="en-US"/>
          </a:p>
        </p:txBody>
      </p:sp>
    </p:spTree>
    <p:extLst>
      <p:ext uri="{BB962C8B-B14F-4D97-AF65-F5344CB8AC3E}">
        <p14:creationId xmlns:p14="http://schemas.microsoft.com/office/powerpoint/2010/main" val="3790095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What are some of the Challenges of Gaining Pre-vocational Foundation Skills for individuals with ID/DD.</a:t>
            </a:r>
          </a:p>
          <a:p>
            <a:r>
              <a:rPr lang="en-US" sz="1400" dirty="0">
                <a:latin typeface="Arial" panose="020B0604020202020204" pitchFamily="34" charset="0"/>
                <a:cs typeface="Arial" panose="020B0604020202020204" pitchFamily="34" charset="0"/>
              </a:rPr>
              <a:t>Well to start off, Pre-Vocational Foundational Skills are the basic skills most individuals without developmental disabilities learn with the expectation that one day the individual will live and thrive independently. These skills are typically imparted by an individual’s parents, our various education systems, community, and some employment opportunities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an individual with disability these expectations can be lowered due to the severity of the individual’s disability combined with the fears and reservations of their family, their school and their community increasing the hurdles an individual will need to surmount to gain competitive integrated employment. The most common fears and reservations are: </a:t>
            </a:r>
          </a:p>
          <a:p>
            <a:r>
              <a:rPr lang="en-US" sz="1400" dirty="0">
                <a:latin typeface="Arial" panose="020B0604020202020204" pitchFamily="34" charset="0"/>
                <a:cs typeface="Arial" panose="020B0604020202020204" pitchFamily="34" charset="0"/>
              </a:rPr>
              <a:t>Lack of safety skills to protect themselves in their community. These skills may include public safety awareness, public transportation, self advocacy, and interpersonal skills.</a:t>
            </a:r>
          </a:p>
          <a:p>
            <a:r>
              <a:rPr lang="en-US" sz="1400" dirty="0">
                <a:latin typeface="Arial" panose="020B0604020202020204" pitchFamily="34" charset="0"/>
                <a:cs typeface="Arial" panose="020B0604020202020204" pitchFamily="34" charset="0"/>
              </a:rPr>
              <a:t>Lack of financial skills including money management, budgeting, and losing their Supplemental Security Income (SSI) and Medi-Cal if they gain employment.</a:t>
            </a:r>
          </a:p>
          <a:p>
            <a:r>
              <a:rPr lang="en-US" sz="1400" dirty="0">
                <a:latin typeface="Arial" panose="020B0604020202020204" pitchFamily="34" charset="0"/>
                <a:cs typeface="Arial" panose="020B0604020202020204" pitchFamily="34" charset="0"/>
              </a:rPr>
              <a:t>The fear that an individual cannot learn the above listed skills plus the necessary skills to gain and retain competitive integrated employment.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19283-9C42-463D-8B0D-803AC7724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66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What are some of the ways to overcome these fears?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Help families and individuals with disabilities understand:</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available resources and the positive outcomes of CIE.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How family members can assist in building the necessary building blocks to this future and how they can take advantage of the various free resources to support them in this endeavor including but not limited to their child’s: Early Start Program,  Individualized Education Plan and their child’s regional center’s Individual Program Plan.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Inform the individual and their family about the various resources including employment support services, job coaches, post secondary education etc.. that will help the individual learn job skills and find and retain employment. </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Help them understand the financial supports including, but once again, not limited to the Department of Rehabilitation’s Work Incentive Planners, the Disability Benefits 101 website and savings plans such as Achieving a Better Life Environment (ABLE).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19283-9C42-463D-8B0D-803AC7724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9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0" dirty="0">
                <a:latin typeface="Arial" panose="020B0604020202020204" pitchFamily="34" charset="0"/>
                <a:cs typeface="Arial" panose="020B0604020202020204" pitchFamily="34" charset="0"/>
              </a:rPr>
              <a:t>Keep families informed Inform of the ways they can help. </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One of the most basic and important skills that everyone needs to learn before they can find and retain employment are soft skills many of which are taught by parents. </a:t>
            </a:r>
          </a:p>
          <a:p>
            <a:r>
              <a:rPr lang="en-US" sz="1400" dirty="0">
                <a:latin typeface="Arial" panose="020B0604020202020204" pitchFamily="34" charset="0"/>
                <a:cs typeface="Arial" panose="020B0604020202020204" pitchFamily="34" charset="0"/>
              </a:rPr>
              <a:t>Soft skills consist of many common everyday behaviors that help everyone work together such as: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Following instructions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Learning to work with others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Interpersonal skills, being respectful, honest and helpful</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Communications skills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Time management</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Organization</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Maintaining a neat and hygienic personal appearance</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Being responsible when they are sick by notifying teachers, or anyone else expecting to meet with them that day</a:t>
            </a: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19283-9C42-463D-8B0D-803AC7724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42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Other examples are:</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The ability to communicate emergency information and/or carry personal identification at all times.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Reliable attendance - being on time.</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Advocating – teaching an individual to speak up if they do not like something or want or need something.</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Practicing good home and public safety habits.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Using public transportation/specialized or developing independent transportation such as walking, biking, driving and the list goes 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719283-9C42-463D-8B0D-803AC7724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68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Besides assisting with developing an individual’s soft skills and attaining support from an individual’s school or regional center, families can also contact their nearest Family Resource Center which offers free support and resources including:</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Family Support &amp; Mentoring</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Individualized Education Program (IEP) Guidance</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Health Care &amp; Mental Health Information</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Teen Transition to Adult Life</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Advocacy Information</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Parent and Community Support and Training</a:t>
            </a: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 and MUCH MORE, at no charge   </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Be sure to incorporate your local Family Resource Centers into your LPA. They have information for you and LPAs have great resources and information them.</a:t>
            </a:r>
          </a:p>
          <a:p>
            <a:pPr algn="r"/>
            <a:endParaRPr lang="en-US" sz="1400" dirty="0">
              <a:latin typeface="Arial" panose="020B0604020202020204" pitchFamily="34" charset="0"/>
              <a:cs typeface="Arial" panose="020B0604020202020204" pitchFamily="34" charset="0"/>
            </a:endParaRPr>
          </a:p>
          <a:p>
            <a:pPr algn="l"/>
            <a:r>
              <a:rPr lang="en-US" sz="1400" dirty="0">
                <a:latin typeface="Arial" panose="020B0604020202020204" pitchFamily="34" charset="0"/>
                <a:cs typeface="Arial" panose="020B0604020202020204" pitchFamily="34" charset="0"/>
              </a:rPr>
              <a:t>To find the Family Resource Centers in your community visit the Family Resource Centers Network Of California website</a:t>
            </a:r>
            <a:endPar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8</a:t>
            </a:fld>
            <a:endParaRPr lang="en-US"/>
          </a:p>
        </p:txBody>
      </p:sp>
    </p:spTree>
    <p:extLst>
      <p:ext uri="{BB962C8B-B14F-4D97-AF65-F5344CB8AC3E}">
        <p14:creationId xmlns:p14="http://schemas.microsoft.com/office/powerpoint/2010/main" val="3725683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How can schools prepare an individual for future employment?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Schools can assist in incorporating pre-vocational skills development into an individualized education plan (IEP) at any age. </a:t>
            </a:r>
          </a:p>
          <a:p>
            <a:r>
              <a:rPr lang="en-US" sz="1400" dirty="0">
                <a:latin typeface="Arial" panose="020B0604020202020204" pitchFamily="34" charset="0"/>
                <a:cs typeface="Arial" panose="020B0604020202020204" pitchFamily="34" charset="0"/>
              </a:rPr>
              <a:t>These pre-vocational skills are other soft skills such as: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Critical thinking</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Verbal and written communication</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Teamwork</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Citizenship</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Integrity, and ethical leadership</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Research techniques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Creativity and innovation and many other soft skills as well as job skills and job experience.</a:t>
            </a: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Local education agencies can offer various transition services for individuals to prepare for or move into CIE, such as:</a:t>
            </a:r>
          </a:p>
          <a:p>
            <a:pPr marL="0" indent="0">
              <a:buFont typeface="Arial" panose="020B0604020202020204" pitchFamily="34" charset="0"/>
              <a:buNone/>
            </a:pPr>
            <a:r>
              <a:rPr lang="en-US" sz="1400" dirty="0">
                <a:latin typeface="Arial" panose="020B0604020202020204" pitchFamily="34" charset="0"/>
                <a:cs typeface="Arial" panose="020B0604020202020204" pitchFamily="34" charset="0"/>
              </a:rPr>
              <a:t>WorkAbility I (WAI),  the Transition Partnership Programs (TPP) and,  the Paid Internship Program (PIP) and other transition planning resources that include prevocational skills and vocational supports.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09A5E9A6-5BBF-4CE0-8C8A-95950FB9CDC7}" type="slidenum">
              <a:rPr lang="en-US" smtClean="0"/>
              <a:t>9</a:t>
            </a:fld>
            <a:endParaRPr lang="en-US"/>
          </a:p>
        </p:txBody>
      </p:sp>
    </p:spTree>
    <p:extLst>
      <p:ext uri="{BB962C8B-B14F-4D97-AF65-F5344CB8AC3E}">
        <p14:creationId xmlns:p14="http://schemas.microsoft.com/office/powerpoint/2010/main" val="233843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EDE9D-76BC-422E-8602-23928E8DABD3}"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DD116-AE05-49C1-93C8-6F0F0C95EA8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691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C88F0-E147-44A2-B10A-BC051E710981}"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DD116-AE05-49C1-93C8-6F0F0C95EA81}" type="slidenum">
              <a:rPr lang="en-US" smtClean="0"/>
              <a:t>‹#›</a:t>
            </a:fld>
            <a:endParaRPr lang="en-US"/>
          </a:p>
        </p:txBody>
      </p:sp>
    </p:spTree>
    <p:extLst>
      <p:ext uri="{BB962C8B-B14F-4D97-AF65-F5344CB8AC3E}">
        <p14:creationId xmlns:p14="http://schemas.microsoft.com/office/powerpoint/2010/main" val="381176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D9B48-87D1-457D-B304-B872071E8F56}"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DD116-AE05-49C1-93C8-6F0F0C95EA81}" type="slidenum">
              <a:rPr lang="en-US" smtClean="0"/>
              <a:t>‹#›</a:t>
            </a:fld>
            <a:endParaRPr lang="en-US"/>
          </a:p>
        </p:txBody>
      </p:sp>
    </p:spTree>
    <p:extLst>
      <p:ext uri="{BB962C8B-B14F-4D97-AF65-F5344CB8AC3E}">
        <p14:creationId xmlns:p14="http://schemas.microsoft.com/office/powerpoint/2010/main" val="180342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B6D2-474A-480C-A44D-A183341CD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54B590-5D29-408C-9923-2EC8B12B95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B5EC30-7CB5-405B-954F-D6248CA52BE0}"/>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5" name="Footer Placeholder 4">
            <a:extLst>
              <a:ext uri="{FF2B5EF4-FFF2-40B4-BE49-F238E27FC236}">
                <a16:creationId xmlns:a16="http://schemas.microsoft.com/office/drawing/2014/main" id="{2A9BED09-6541-4CDA-90A0-60EA8181F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88D7C-17DC-4AD3-82CD-6B0662F7DB35}"/>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2539367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BF7D-5B6F-479F-88D7-D95071553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4EC7E-8EC8-452F-8EBA-D2B07A4D8A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323C4-3724-4278-90BE-E6927DDC2F79}"/>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5" name="Footer Placeholder 4">
            <a:extLst>
              <a:ext uri="{FF2B5EF4-FFF2-40B4-BE49-F238E27FC236}">
                <a16:creationId xmlns:a16="http://schemas.microsoft.com/office/drawing/2014/main" id="{3C94A8A8-CFA2-45AF-A6A2-E0AD36752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3BE9B-5AD7-47B2-913B-0653C8EAB490}"/>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37341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099D-A7B3-4F89-B9B5-7A52E6D68A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A51FD9-9EE7-40B9-B270-06E610D41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37E96-0424-44EE-8BB5-96200EEC4969}"/>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5" name="Footer Placeholder 4">
            <a:extLst>
              <a:ext uri="{FF2B5EF4-FFF2-40B4-BE49-F238E27FC236}">
                <a16:creationId xmlns:a16="http://schemas.microsoft.com/office/drawing/2014/main" id="{10B177CC-FB19-449E-9776-97F45DF83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4D54D-EA45-4111-903D-3258E92B62DE}"/>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2392857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0905-E668-4A50-BD1E-5388F8B2D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B5BEC7-0688-41EF-B528-80A43841DE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F584E8-A241-4552-82C5-5CE2748BAD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5113DD-6722-4CB9-9218-612A72B98F3A}"/>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6" name="Footer Placeholder 5">
            <a:extLst>
              <a:ext uri="{FF2B5EF4-FFF2-40B4-BE49-F238E27FC236}">
                <a16:creationId xmlns:a16="http://schemas.microsoft.com/office/drawing/2014/main" id="{638D7697-D5DA-4959-8DF9-E47E53A7E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208360-C7AF-4BA6-88D5-FDB45341382A}"/>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1490330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FD25-2FE0-40D1-B670-297085568F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860ADD-4181-4EEF-B782-C2F83B19E3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F8B9F-6C7A-416D-8970-B6DF752B03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76422-A009-4660-A3FE-4395F0603F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B53EE-6684-4172-8735-A41256FEB9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559372-511B-478B-9CE7-AB92516EB74E}"/>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8" name="Footer Placeholder 7">
            <a:extLst>
              <a:ext uri="{FF2B5EF4-FFF2-40B4-BE49-F238E27FC236}">
                <a16:creationId xmlns:a16="http://schemas.microsoft.com/office/drawing/2014/main" id="{3B1A8487-E938-43A5-B560-8899E92F9E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D891CD-B8DD-4F8B-9E97-F989A8E091AF}"/>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1963800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18DE8-C539-4CCD-9F60-33677F0D17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6188EA-09E0-428E-AED9-0423D2A230E7}"/>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4" name="Footer Placeholder 3">
            <a:extLst>
              <a:ext uri="{FF2B5EF4-FFF2-40B4-BE49-F238E27FC236}">
                <a16:creationId xmlns:a16="http://schemas.microsoft.com/office/drawing/2014/main" id="{2700B366-3D5D-4041-8CD1-C2CC2C67C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1514BE-FFA6-49C2-A584-8E5B7F306081}"/>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1910990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CD92A-5D2C-44A5-A076-4BC732E9FCFE}"/>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3" name="Footer Placeholder 2">
            <a:extLst>
              <a:ext uri="{FF2B5EF4-FFF2-40B4-BE49-F238E27FC236}">
                <a16:creationId xmlns:a16="http://schemas.microsoft.com/office/drawing/2014/main" id="{CA2D36B8-A378-4314-8051-E1176FFA8A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629533-525B-4E61-917E-46926D6045B0}"/>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1146153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6407-4016-4270-9E81-B03D67B0F2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39A4E4-A659-4528-875A-E15D4A3A0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311B84-18E3-4A1B-B73A-64BF286FA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655773-F6EF-4A73-96E7-AE01F6E26408}"/>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6" name="Footer Placeholder 5">
            <a:extLst>
              <a:ext uri="{FF2B5EF4-FFF2-40B4-BE49-F238E27FC236}">
                <a16:creationId xmlns:a16="http://schemas.microsoft.com/office/drawing/2014/main" id="{120D7E45-CD33-4972-8A3C-6406F66A0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7BA789-99DA-4B67-A06E-A65A6CEFC496}"/>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28646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C0F4A-0CBA-4AED-9BAB-E8571FBDDB59}"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DD116-AE05-49C1-93C8-6F0F0C95EA81}" type="slidenum">
              <a:rPr lang="en-US" smtClean="0"/>
              <a:t>‹#›</a:t>
            </a:fld>
            <a:endParaRPr lang="en-US"/>
          </a:p>
        </p:txBody>
      </p:sp>
    </p:spTree>
    <p:extLst>
      <p:ext uri="{BB962C8B-B14F-4D97-AF65-F5344CB8AC3E}">
        <p14:creationId xmlns:p14="http://schemas.microsoft.com/office/powerpoint/2010/main" val="96877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4DD8-1736-484B-8F48-6137FF41F8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42DA4A-9FAF-418B-9BCE-16D33A0783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1E4D6C-DABE-48BC-90B4-1E77165DF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D5D3B-6190-4A8E-BA22-31A30AA28E13}"/>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6" name="Footer Placeholder 5">
            <a:extLst>
              <a:ext uri="{FF2B5EF4-FFF2-40B4-BE49-F238E27FC236}">
                <a16:creationId xmlns:a16="http://schemas.microsoft.com/office/drawing/2014/main" id="{AED9CA6B-C557-4980-8F23-246FC99F2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AF5560-B00E-497C-9DD3-DF413DB680C1}"/>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3872278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8289-2383-4DC4-85E3-321947B83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B5C38B-B85A-445B-B354-AAB080F5F1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911F3-4D64-4903-8227-8752378CFA8B}"/>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5" name="Footer Placeholder 4">
            <a:extLst>
              <a:ext uri="{FF2B5EF4-FFF2-40B4-BE49-F238E27FC236}">
                <a16:creationId xmlns:a16="http://schemas.microsoft.com/office/drawing/2014/main" id="{22FF9FC2-C302-455B-88EA-15E171369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8F08E-6FBE-401F-98FB-7207BC8ED8AF}"/>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142000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B36CBB-1371-47D6-A11C-11AD0EB48E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E88008-C99D-4635-BBF8-2A0ADD459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AB04B-FBEB-452A-99EF-58EF3909A86E}"/>
              </a:ext>
            </a:extLst>
          </p:cNvPr>
          <p:cNvSpPr>
            <a:spLocks noGrp="1"/>
          </p:cNvSpPr>
          <p:nvPr>
            <p:ph type="dt" sz="half" idx="10"/>
          </p:nvPr>
        </p:nvSpPr>
        <p:spPr/>
        <p:txBody>
          <a:bodyPr/>
          <a:lstStyle/>
          <a:p>
            <a:fld id="{CA846762-9ED5-4474-84D2-998BA985A335}" type="datetimeFigureOut">
              <a:rPr lang="en-US" smtClean="0"/>
              <a:t>8/9/2021</a:t>
            </a:fld>
            <a:endParaRPr lang="en-US"/>
          </a:p>
        </p:txBody>
      </p:sp>
      <p:sp>
        <p:nvSpPr>
          <p:cNvPr id="5" name="Footer Placeholder 4">
            <a:extLst>
              <a:ext uri="{FF2B5EF4-FFF2-40B4-BE49-F238E27FC236}">
                <a16:creationId xmlns:a16="http://schemas.microsoft.com/office/drawing/2014/main" id="{D5BF44E0-7C6A-4326-BC81-F046BB73C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6BB8D-933C-49FA-8ACB-56245B7A2810}"/>
              </a:ext>
            </a:extLst>
          </p:cNvPr>
          <p:cNvSpPr>
            <a:spLocks noGrp="1"/>
          </p:cNvSpPr>
          <p:nvPr>
            <p:ph type="sldNum" sz="quarter" idx="12"/>
          </p:nvPr>
        </p:nvSpPr>
        <p:spPr/>
        <p:txBody>
          <a:bodyPr/>
          <a:lstStyle/>
          <a:p>
            <a:fld id="{87B87B3A-AB36-413F-B3E1-97BEB46FE69B}" type="slidenum">
              <a:rPr lang="en-US" smtClean="0"/>
              <a:t>‹#›</a:t>
            </a:fld>
            <a:endParaRPr lang="en-US"/>
          </a:p>
        </p:txBody>
      </p:sp>
    </p:spTree>
    <p:extLst>
      <p:ext uri="{BB962C8B-B14F-4D97-AF65-F5344CB8AC3E}">
        <p14:creationId xmlns:p14="http://schemas.microsoft.com/office/powerpoint/2010/main" val="386407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B2979-44C5-48F3-85B4-0325579BF92C}" type="datetime1">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DD116-AE05-49C1-93C8-6F0F0C95EA8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56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A78B8-EC7E-477A-AFC8-9C22C5A99166}" type="datetime1">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DD116-AE05-49C1-93C8-6F0F0C95EA81}" type="slidenum">
              <a:rPr lang="en-US" smtClean="0"/>
              <a:t>‹#›</a:t>
            </a:fld>
            <a:endParaRPr lang="en-US"/>
          </a:p>
        </p:txBody>
      </p:sp>
    </p:spTree>
    <p:extLst>
      <p:ext uri="{BB962C8B-B14F-4D97-AF65-F5344CB8AC3E}">
        <p14:creationId xmlns:p14="http://schemas.microsoft.com/office/powerpoint/2010/main" val="408005394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0CED01-9BB2-46E8-90A6-4F63466D6A2D}" type="datetime1">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DD116-AE05-49C1-93C8-6F0F0C95EA81}" type="slidenum">
              <a:rPr lang="en-US" smtClean="0"/>
              <a:t>‹#›</a:t>
            </a:fld>
            <a:endParaRPr lang="en-US"/>
          </a:p>
        </p:txBody>
      </p:sp>
    </p:spTree>
    <p:extLst>
      <p:ext uri="{BB962C8B-B14F-4D97-AF65-F5344CB8AC3E}">
        <p14:creationId xmlns:p14="http://schemas.microsoft.com/office/powerpoint/2010/main" val="27076860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E6FBC-627A-44BC-82EE-65830BBC17FF}" type="datetime1">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EDD116-AE05-49C1-93C8-6F0F0C95EA81}" type="slidenum">
              <a:rPr lang="en-US" smtClean="0"/>
              <a:t>‹#›</a:t>
            </a:fld>
            <a:endParaRPr lang="en-US"/>
          </a:p>
        </p:txBody>
      </p:sp>
    </p:spTree>
    <p:extLst>
      <p:ext uri="{BB962C8B-B14F-4D97-AF65-F5344CB8AC3E}">
        <p14:creationId xmlns:p14="http://schemas.microsoft.com/office/powerpoint/2010/main" val="299591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EF39539-C59D-4C44-8EEA-7C1D9A6010E5}" type="datetime1">
              <a:rPr lang="en-US" smtClean="0"/>
              <a:t>8/9/2021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6EDD116-AE05-49C1-93C8-6F0F0C95EA81}" type="slidenum">
              <a:rPr lang="en-US" smtClean="0"/>
              <a:t>‹#›</a:t>
            </a:fld>
            <a:endParaRPr lang="en-US"/>
          </a:p>
        </p:txBody>
      </p:sp>
    </p:spTree>
    <p:extLst>
      <p:ext uri="{BB962C8B-B14F-4D97-AF65-F5344CB8AC3E}">
        <p14:creationId xmlns:p14="http://schemas.microsoft.com/office/powerpoint/2010/main" val="181449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377FF8-9666-424C-A698-B91A9D5A63DB}" type="datetime1">
              <a:rPr lang="en-US" smtClean="0"/>
              <a:t>8/9/2021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EDD116-AE05-49C1-93C8-6F0F0C95EA81}" type="slidenum">
              <a:rPr lang="en-US" smtClean="0"/>
              <a:t>‹#›</a:t>
            </a:fld>
            <a:endParaRPr lang="en-US"/>
          </a:p>
        </p:txBody>
      </p:sp>
    </p:spTree>
    <p:extLst>
      <p:ext uri="{BB962C8B-B14F-4D97-AF65-F5344CB8AC3E}">
        <p14:creationId xmlns:p14="http://schemas.microsoft.com/office/powerpoint/2010/main" val="197837782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51BDD-1CC5-4A1C-A1DB-BB1CFFF3BE7D}" type="datetime1">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DD116-AE05-49C1-93C8-6F0F0C95EA81}" type="slidenum">
              <a:rPr lang="en-US" smtClean="0"/>
              <a:t>‹#›</a:t>
            </a:fld>
            <a:endParaRPr lang="en-US"/>
          </a:p>
        </p:txBody>
      </p:sp>
    </p:spTree>
    <p:extLst>
      <p:ext uri="{BB962C8B-B14F-4D97-AF65-F5344CB8AC3E}">
        <p14:creationId xmlns:p14="http://schemas.microsoft.com/office/powerpoint/2010/main" val="410304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08BB71C-DE34-46B5-BC47-DFD0A62298FE}" type="datetime1">
              <a:rPr lang="en-US" smtClean="0"/>
              <a:t>8/9/2021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6EDD116-AE05-49C1-93C8-6F0F0C95EA8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299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73172-1E7E-4A0D-825A-9DFA3DFE3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06F7C5-DC5F-4816-99D2-C89A4A942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9EBBB-FB2D-4D7C-9951-228E9081F6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46762-9ED5-4474-84D2-998BA985A335}" type="datetimeFigureOut">
              <a:rPr lang="en-US" smtClean="0"/>
              <a:t>8/9/2021</a:t>
            </a:fld>
            <a:endParaRPr lang="en-US"/>
          </a:p>
        </p:txBody>
      </p:sp>
      <p:sp>
        <p:nvSpPr>
          <p:cNvPr id="5" name="Footer Placeholder 4">
            <a:extLst>
              <a:ext uri="{FF2B5EF4-FFF2-40B4-BE49-F238E27FC236}">
                <a16:creationId xmlns:a16="http://schemas.microsoft.com/office/drawing/2014/main" id="{2BC3E6A5-9C51-4B07-AD83-12DDA0B05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85B588-1418-4340-BB34-1B935C4B8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87B3A-AB36-413F-B3E1-97BEB46FE69B}" type="slidenum">
              <a:rPr lang="en-US" smtClean="0"/>
              <a:t>‹#›</a:t>
            </a:fld>
            <a:endParaRPr lang="en-US"/>
          </a:p>
        </p:txBody>
      </p:sp>
    </p:spTree>
    <p:extLst>
      <p:ext uri="{BB962C8B-B14F-4D97-AF65-F5344CB8AC3E}">
        <p14:creationId xmlns:p14="http://schemas.microsoft.com/office/powerpoint/2010/main" val="40219411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theconversation.com/40-of-vocational-students-wont-repay-their-student-loan-report-37899"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xhere.com/en/photo/98494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chhs.ca.gov/cie"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mailto:CaliforniaCIE@dor.c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effectivechildtherapy.org/therapies/what-is-family-therapy/parents-helping-children-with-homework-at-kitchen-table/"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ferrisintroductiontosocialwork.pressbooks.com/chapter/chapter-7-child-welfare-and-foster-ca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A6C3-16EE-4BE2-AA09-A8AA633A0749}"/>
              </a:ext>
            </a:extLst>
          </p:cNvPr>
          <p:cNvSpPr>
            <a:spLocks noGrp="1"/>
          </p:cNvSpPr>
          <p:nvPr>
            <p:ph type="title"/>
          </p:nvPr>
        </p:nvSpPr>
        <p:spPr>
          <a:xfrm>
            <a:off x="257907" y="286603"/>
            <a:ext cx="11641015" cy="1173707"/>
          </a:xfrm>
        </p:spPr>
        <p:txBody>
          <a:bodyPr>
            <a:noAutofit/>
          </a:bodyPr>
          <a:lstStyle/>
          <a:p>
            <a:pPr algn="ctr"/>
            <a:r>
              <a:rPr lang="en-US" sz="4400" b="1" dirty="0"/>
              <a:t>Pre-Vocational Foundational Skills Development</a:t>
            </a:r>
          </a:p>
        </p:txBody>
      </p:sp>
      <p:sp>
        <p:nvSpPr>
          <p:cNvPr id="3" name="Subtitle 2">
            <a:extLst>
              <a:ext uri="{FF2B5EF4-FFF2-40B4-BE49-F238E27FC236}">
                <a16:creationId xmlns:a16="http://schemas.microsoft.com/office/drawing/2014/main" id="{A7C91898-991E-4FAB-9671-CBDA656366CF}"/>
              </a:ext>
            </a:extLst>
          </p:cNvPr>
          <p:cNvSpPr>
            <a:spLocks noGrp="1"/>
          </p:cNvSpPr>
          <p:nvPr>
            <p:ph idx="1"/>
          </p:nvPr>
        </p:nvSpPr>
        <p:spPr>
          <a:xfrm>
            <a:off x="1097280" y="2227872"/>
            <a:ext cx="10058400" cy="4023360"/>
          </a:xfrm>
        </p:spPr>
        <p:txBody>
          <a:bodyPr>
            <a:normAutofit/>
          </a:bodyPr>
          <a:lstStyle/>
          <a:p>
            <a:pPr algn="ctr"/>
            <a:r>
              <a:rPr lang="en-US" sz="4000" dirty="0"/>
              <a:t>Provision of Community-Based Pre-Vocational Foundational Skills Development in the LPA</a:t>
            </a:r>
          </a:p>
          <a:p>
            <a:pPr algn="ctr"/>
            <a:endParaRPr lang="en-US" sz="4000" dirty="0"/>
          </a:p>
        </p:txBody>
      </p:sp>
    </p:spTree>
    <p:extLst>
      <p:ext uri="{BB962C8B-B14F-4D97-AF65-F5344CB8AC3E}">
        <p14:creationId xmlns:p14="http://schemas.microsoft.com/office/powerpoint/2010/main" val="425566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739F8-1620-4E65-9FAE-742828C57D63}"/>
              </a:ext>
              <a:ext uri="{C183D7F6-B498-43B3-948B-1728B52AA6E4}">
                <adec:decorative xmlns:adec="http://schemas.microsoft.com/office/drawing/2017/decorative" xmlns="" val="0"/>
              </a:ext>
            </a:extLst>
          </p:cNvPr>
          <p:cNvSpPr>
            <a:spLocks noGrp="1"/>
          </p:cNvSpPr>
          <p:nvPr>
            <p:ph type="title"/>
          </p:nvPr>
        </p:nvSpPr>
        <p:spPr>
          <a:xfrm>
            <a:off x="1203767" y="713432"/>
            <a:ext cx="9942653" cy="1004836"/>
          </a:xfrm>
        </p:spPr>
        <p:txBody>
          <a:bodyPr>
            <a:normAutofit/>
          </a:bodyPr>
          <a:lstStyle/>
          <a:p>
            <a:pPr>
              <a:lnSpc>
                <a:spcPct val="100000"/>
              </a:lnSpc>
            </a:pPr>
            <a:r>
              <a:rPr lang="en-US" sz="4000" b="1" dirty="0"/>
              <a:t>What can schools do? </a:t>
            </a:r>
            <a:r>
              <a:rPr lang="en-US" sz="2400" dirty="0"/>
              <a:t>(2 of 4)</a:t>
            </a:r>
            <a:endParaRPr lang="en-US" sz="4000" dirty="0"/>
          </a:p>
        </p:txBody>
      </p:sp>
      <p:sp>
        <p:nvSpPr>
          <p:cNvPr id="3" name="Content Placeholder 2">
            <a:extLst>
              <a:ext uri="{FF2B5EF4-FFF2-40B4-BE49-F238E27FC236}">
                <a16:creationId xmlns:a16="http://schemas.microsoft.com/office/drawing/2014/main" id="{0E4C930D-9718-43F6-B7F2-2FAA62469652}"/>
              </a:ext>
              <a:ext uri="{C183D7F6-B498-43B3-948B-1728B52AA6E4}">
                <adec:decorative xmlns:adec="http://schemas.microsoft.com/office/drawing/2017/decorative" xmlns="" val="0"/>
              </a:ext>
            </a:extLst>
          </p:cNvPr>
          <p:cNvSpPr>
            <a:spLocks noGrp="1"/>
          </p:cNvSpPr>
          <p:nvPr>
            <p:ph idx="1"/>
          </p:nvPr>
        </p:nvSpPr>
        <p:spPr>
          <a:xfrm>
            <a:off x="5429269" y="1453662"/>
            <a:ext cx="6574420" cy="5061316"/>
          </a:xfrm>
        </p:spPr>
        <p:txBody>
          <a:bodyPr>
            <a:normAutofit/>
          </a:bodyPr>
          <a:lstStyle/>
          <a:p>
            <a:pPr marL="0" indent="0">
              <a:buNone/>
            </a:pPr>
            <a:endParaRPr lang="en-US" sz="1700" dirty="0"/>
          </a:p>
          <a:p>
            <a:pPr marL="0" indent="0">
              <a:buNone/>
            </a:pPr>
            <a:r>
              <a:rPr lang="en-US" sz="2400" b="1" dirty="0"/>
              <a:t>The WorkAbility I (WAI) program provides: </a:t>
            </a:r>
          </a:p>
          <a:p>
            <a:pPr marL="231775" indent="-231775">
              <a:spcBef>
                <a:spcPts val="600"/>
              </a:spcBef>
              <a:buFont typeface="Arial" panose="020B0604020202020204" pitchFamily="34" charset="0"/>
              <a:buChar char="•"/>
            </a:pPr>
            <a:r>
              <a:rPr lang="en-US" sz="2400" dirty="0"/>
              <a:t>Comprehensive pre-employment skills training</a:t>
            </a:r>
          </a:p>
          <a:p>
            <a:pPr marL="231775" indent="-231775">
              <a:spcBef>
                <a:spcPts val="600"/>
              </a:spcBef>
              <a:buFont typeface="Arial" panose="020B0604020202020204" pitchFamily="34" charset="0"/>
              <a:buChar char="•"/>
            </a:pPr>
            <a:r>
              <a:rPr lang="en-US" sz="2400" dirty="0"/>
              <a:t>The opportunity to complete secondary education while also obtaining marketable job skills</a:t>
            </a:r>
          </a:p>
          <a:p>
            <a:pPr marL="231775" indent="-231775">
              <a:spcBef>
                <a:spcPts val="600"/>
              </a:spcBef>
              <a:buFont typeface="Arial" panose="020B0604020202020204" pitchFamily="34" charset="0"/>
              <a:buChar char="•"/>
            </a:pPr>
            <a:r>
              <a:rPr lang="en-US" sz="2400" dirty="0"/>
              <a:t>Job-seeking and job-keeping skills</a:t>
            </a:r>
          </a:p>
          <a:p>
            <a:pPr marL="231775" indent="-231775">
              <a:spcBef>
                <a:spcPts val="600"/>
              </a:spcBef>
              <a:buFont typeface="Arial" panose="020B0604020202020204" pitchFamily="34" charset="0"/>
              <a:buChar char="•"/>
            </a:pPr>
            <a:r>
              <a:rPr lang="en-US" sz="2400" dirty="0"/>
              <a:t>Occupational class training</a:t>
            </a:r>
          </a:p>
          <a:p>
            <a:pPr marL="231775" indent="-231775">
              <a:spcBef>
                <a:spcPts val="600"/>
              </a:spcBef>
              <a:buFont typeface="Arial" panose="020B0604020202020204" pitchFamily="34" charset="0"/>
              <a:buChar char="•"/>
            </a:pPr>
            <a:r>
              <a:rPr lang="en-US" sz="2400" dirty="0"/>
              <a:t>On-the-job subsidized or unsubsidized work experience</a:t>
            </a:r>
          </a:p>
          <a:p>
            <a:pPr marL="0" indent="0">
              <a:spcBef>
                <a:spcPts val="600"/>
              </a:spcBef>
              <a:buNone/>
            </a:pPr>
            <a:endParaRPr lang="en-US" sz="2400" dirty="0"/>
          </a:p>
          <a:p>
            <a:pPr marL="0" lvl="0" indent="0">
              <a:lnSpc>
                <a:spcPct val="100000"/>
              </a:lnSpc>
              <a:spcBef>
                <a:spcPts val="0"/>
              </a:spcBef>
              <a:spcAft>
                <a:spcPts val="0"/>
              </a:spcAft>
              <a:buClrTx/>
              <a:buSzTx/>
              <a:buNone/>
            </a:pPr>
            <a:r>
              <a:rPr lang="en-US" sz="2400" dirty="0">
                <a:solidFill>
                  <a:prstClr val="black"/>
                </a:solidFill>
              </a:rPr>
              <a:t>To find a local WAI visit the WorkAbility webpage on the California Department of Education website</a:t>
            </a:r>
            <a:endParaRPr lang="en-US" sz="2400" dirty="0">
              <a:solidFill>
                <a:prstClr val="black">
                  <a:lumMod val="75000"/>
                  <a:lumOff val="25000"/>
                </a:prstClr>
              </a:solidFill>
            </a:endParaRPr>
          </a:p>
          <a:p>
            <a:pPr marL="0" indent="0">
              <a:buNone/>
            </a:pPr>
            <a:endParaRPr lang="en-US" sz="1700" dirty="0"/>
          </a:p>
          <a:p>
            <a:pPr marL="514350" indent="-514350">
              <a:buFont typeface="+mj-lt"/>
              <a:buAutoNum type="arabicPeriod" startAt="8"/>
            </a:pPr>
            <a:endParaRPr lang="en-US" sz="1700" dirty="0"/>
          </a:p>
        </p:txBody>
      </p:sp>
      <p:pic>
        <p:nvPicPr>
          <p:cNvPr id="6" name="Picture 5" descr="image of students working in a carpentry class">
            <a:extLst>
              <a:ext uri="{FF2B5EF4-FFF2-40B4-BE49-F238E27FC236}">
                <a16:creationId xmlns:a16="http://schemas.microsoft.com/office/drawing/2014/main" id="{F80A6431-347F-4437-9239-24527C4F9D32}"/>
              </a:ext>
              <a:ext uri="{C183D7F6-B498-43B3-948B-1728B52AA6E4}">
                <adec:decorative xmlns:adec="http://schemas.microsoft.com/office/drawing/2017/decorative" xmlns="" val="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45901" y="2169681"/>
            <a:ext cx="4776944" cy="3189397"/>
          </a:xfrm>
          <a:prstGeom prst="rect">
            <a:avLst/>
          </a:prstGeom>
        </p:spPr>
      </p:pic>
    </p:spTree>
    <p:extLst>
      <p:ext uri="{BB962C8B-B14F-4D97-AF65-F5344CB8AC3E}">
        <p14:creationId xmlns:p14="http://schemas.microsoft.com/office/powerpoint/2010/main" val="4125770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AFF0-D9C0-4E20-B299-4C372843B291}"/>
              </a:ext>
            </a:extLst>
          </p:cNvPr>
          <p:cNvSpPr>
            <a:spLocks noGrp="1"/>
          </p:cNvSpPr>
          <p:nvPr>
            <p:ph type="title"/>
          </p:nvPr>
        </p:nvSpPr>
        <p:spPr>
          <a:xfrm>
            <a:off x="1088019" y="586856"/>
            <a:ext cx="9748885" cy="984036"/>
          </a:xfrm>
        </p:spPr>
        <p:txBody>
          <a:bodyPr anchor="b">
            <a:normAutofit/>
          </a:bodyPr>
          <a:lstStyle/>
          <a:p>
            <a:r>
              <a:rPr lang="en-US" sz="4000" b="1" dirty="0">
                <a:solidFill>
                  <a:schemeClr val="tx1"/>
                </a:solidFill>
              </a:rPr>
              <a:t>What can schools do? </a:t>
            </a:r>
            <a:r>
              <a:rPr lang="en-US" sz="2400" dirty="0">
                <a:solidFill>
                  <a:schemeClr val="tx1"/>
                </a:solidFill>
              </a:rPr>
              <a:t>(3 of 4)</a:t>
            </a:r>
            <a:endParaRPr lang="en-US" sz="4000" dirty="0">
              <a:solidFill>
                <a:schemeClr val="tx1"/>
              </a:solidFill>
            </a:endParaRPr>
          </a:p>
        </p:txBody>
      </p:sp>
      <p:sp>
        <p:nvSpPr>
          <p:cNvPr id="3" name="Content Placeholder 2">
            <a:extLst>
              <a:ext uri="{FF2B5EF4-FFF2-40B4-BE49-F238E27FC236}">
                <a16:creationId xmlns:a16="http://schemas.microsoft.com/office/drawing/2014/main" id="{F513834B-3880-4498-8606-F9E0F91FC843}"/>
              </a:ext>
            </a:extLst>
          </p:cNvPr>
          <p:cNvSpPr>
            <a:spLocks noGrp="1"/>
          </p:cNvSpPr>
          <p:nvPr>
            <p:ph idx="1"/>
          </p:nvPr>
        </p:nvSpPr>
        <p:spPr>
          <a:xfrm>
            <a:off x="910908" y="1909377"/>
            <a:ext cx="10370184" cy="4250980"/>
          </a:xfrm>
        </p:spPr>
        <p:txBody>
          <a:bodyPr anchor="ctr">
            <a:normAutofit fontScale="92500" lnSpcReduction="10000"/>
          </a:bodyPr>
          <a:lstStyle/>
          <a:p>
            <a:pPr marL="0" indent="0">
              <a:buNone/>
            </a:pPr>
            <a:r>
              <a:rPr lang="en-US" sz="3200" b="1" dirty="0"/>
              <a:t>Transition Partnership Program  (TPP)</a:t>
            </a:r>
          </a:p>
          <a:p>
            <a:pPr marL="0" indent="0">
              <a:buNone/>
            </a:pPr>
            <a:r>
              <a:rPr lang="en-US" sz="3200" dirty="0"/>
              <a:t>TPPs provide: </a:t>
            </a:r>
          </a:p>
          <a:p>
            <a:pPr marL="231775" indent="-231775">
              <a:buFont typeface="Arial" panose="020B0604020202020204" pitchFamily="34" charset="0"/>
              <a:buChar char="•"/>
            </a:pPr>
            <a:r>
              <a:rPr lang="en-US" sz="3200" dirty="0"/>
              <a:t>Coordinated vocational services including DOR Student Services</a:t>
            </a:r>
          </a:p>
          <a:p>
            <a:pPr marL="231775" indent="-231775">
              <a:buFont typeface="Arial" panose="020B0604020202020204" pitchFamily="34" charset="0"/>
              <a:buChar char="•"/>
            </a:pPr>
            <a:r>
              <a:rPr lang="en-US" sz="3200" dirty="0"/>
              <a:t>Employment preparation</a:t>
            </a:r>
          </a:p>
          <a:p>
            <a:pPr marL="231775" indent="-231775">
              <a:buFont typeface="Arial" panose="020B0604020202020204" pitchFamily="34" charset="0"/>
              <a:buChar char="•"/>
            </a:pPr>
            <a:r>
              <a:rPr lang="en-US" sz="3200" dirty="0"/>
              <a:t>Job development </a:t>
            </a:r>
          </a:p>
          <a:p>
            <a:pPr marL="231775" indent="-231775">
              <a:buFont typeface="Arial" panose="020B0604020202020204" pitchFamily="34" charset="0"/>
              <a:buChar char="•"/>
            </a:pPr>
            <a:r>
              <a:rPr lang="en-US" sz="3200" dirty="0"/>
              <a:t>Short-term support services to successfully transition students with disabilities into meaningful employment</a:t>
            </a:r>
          </a:p>
          <a:p>
            <a:pPr marL="0" lvl="0" indent="0">
              <a:lnSpc>
                <a:spcPct val="150000"/>
              </a:lnSpc>
              <a:spcBef>
                <a:spcPts val="0"/>
              </a:spcBef>
              <a:buClr>
                <a:srgbClr val="4A66AC"/>
              </a:buClr>
              <a:buNone/>
            </a:pPr>
            <a:r>
              <a:rPr lang="en-US" sz="3000" dirty="0">
                <a:solidFill>
                  <a:prstClr val="black">
                    <a:lumMod val="75000"/>
                    <a:lumOff val="25000"/>
                  </a:prstClr>
                </a:solidFill>
              </a:rPr>
              <a:t>Visit DOR’s </a:t>
            </a:r>
            <a:r>
              <a:rPr lang="en-US" sz="3000" b="1" dirty="0">
                <a:solidFill>
                  <a:prstClr val="black">
                    <a:lumMod val="75000"/>
                    <a:lumOff val="25000"/>
                  </a:prstClr>
                </a:solidFill>
              </a:rPr>
              <a:t>TPP </a:t>
            </a:r>
            <a:r>
              <a:rPr lang="en-US" sz="3000" dirty="0">
                <a:solidFill>
                  <a:prstClr val="black">
                    <a:lumMod val="75000"/>
                    <a:lumOff val="25000"/>
                  </a:prstClr>
                </a:solidFill>
              </a:rPr>
              <a:t>webpage.</a:t>
            </a:r>
          </a:p>
        </p:txBody>
      </p:sp>
    </p:spTree>
    <p:extLst>
      <p:ext uri="{BB962C8B-B14F-4D97-AF65-F5344CB8AC3E}">
        <p14:creationId xmlns:p14="http://schemas.microsoft.com/office/powerpoint/2010/main" val="251963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F34B-61A5-4EA8-AA62-3015B208E6FE}"/>
              </a:ext>
            </a:extLst>
          </p:cNvPr>
          <p:cNvSpPr>
            <a:spLocks noGrp="1"/>
          </p:cNvSpPr>
          <p:nvPr>
            <p:ph type="title"/>
          </p:nvPr>
        </p:nvSpPr>
        <p:spPr>
          <a:xfrm>
            <a:off x="1180618" y="324091"/>
            <a:ext cx="9891463" cy="1284799"/>
          </a:xfrm>
        </p:spPr>
        <p:txBody>
          <a:bodyPr>
            <a:normAutofit/>
          </a:bodyPr>
          <a:lstStyle/>
          <a:p>
            <a:r>
              <a:rPr lang="en-US" sz="4000" b="1" dirty="0">
                <a:solidFill>
                  <a:srgbClr val="000000"/>
                </a:solidFill>
              </a:rPr>
              <a:t>What can schools do? </a:t>
            </a:r>
            <a:r>
              <a:rPr lang="en-US" sz="2400" dirty="0">
                <a:solidFill>
                  <a:srgbClr val="000000"/>
                </a:solidFill>
              </a:rPr>
              <a:t>(4 of 4)</a:t>
            </a:r>
            <a:endParaRPr lang="en-US" sz="4100" dirty="0">
              <a:solidFill>
                <a:srgbClr val="000000"/>
              </a:solidFill>
            </a:endParaRPr>
          </a:p>
        </p:txBody>
      </p:sp>
      <p:sp>
        <p:nvSpPr>
          <p:cNvPr id="3" name="Content Placeholder 2">
            <a:extLst>
              <a:ext uri="{FF2B5EF4-FFF2-40B4-BE49-F238E27FC236}">
                <a16:creationId xmlns:a16="http://schemas.microsoft.com/office/drawing/2014/main" id="{2533BE99-0A35-44E9-B4DF-9D334C881900}"/>
              </a:ext>
            </a:extLst>
          </p:cNvPr>
          <p:cNvSpPr>
            <a:spLocks noGrp="1"/>
          </p:cNvSpPr>
          <p:nvPr>
            <p:ph idx="1"/>
          </p:nvPr>
        </p:nvSpPr>
        <p:spPr>
          <a:xfrm>
            <a:off x="547204" y="1902336"/>
            <a:ext cx="5947379" cy="3912979"/>
          </a:xfrm>
        </p:spPr>
        <p:txBody>
          <a:bodyPr anchor="t">
            <a:normAutofit/>
          </a:bodyPr>
          <a:lstStyle/>
          <a:p>
            <a:pPr marL="0" indent="0">
              <a:buNone/>
            </a:pPr>
            <a:r>
              <a:rPr lang="en-US" sz="2800" b="1" dirty="0">
                <a:solidFill>
                  <a:srgbClr val="000000"/>
                </a:solidFill>
              </a:rPr>
              <a:t>The Paid Internship Program (PIP)</a:t>
            </a:r>
          </a:p>
          <a:p>
            <a:pPr marL="0" indent="0">
              <a:buNone/>
            </a:pPr>
            <a:r>
              <a:rPr lang="en-US" sz="2800" dirty="0">
                <a:solidFill>
                  <a:srgbClr val="000000"/>
                </a:solidFill>
              </a:rPr>
              <a:t>PIPs offer opportunities for a student to become more informed about their:</a:t>
            </a:r>
          </a:p>
          <a:p>
            <a:pPr marL="234950" indent="-234950">
              <a:buFont typeface="Arial" panose="020B0604020202020204" pitchFamily="34" charset="0"/>
              <a:buChar char="•"/>
            </a:pPr>
            <a:r>
              <a:rPr lang="en-US" sz="2800" dirty="0">
                <a:solidFill>
                  <a:srgbClr val="000000"/>
                </a:solidFill>
              </a:rPr>
              <a:t>Employment preferences</a:t>
            </a:r>
          </a:p>
          <a:p>
            <a:pPr marL="234950" indent="-234950">
              <a:buFont typeface="Arial" panose="020B0604020202020204" pitchFamily="34" charset="0"/>
              <a:buChar char="•"/>
            </a:pPr>
            <a:r>
              <a:rPr lang="en-US" sz="2800" dirty="0">
                <a:solidFill>
                  <a:srgbClr val="000000"/>
                </a:solidFill>
              </a:rPr>
              <a:t>Job skills</a:t>
            </a:r>
          </a:p>
          <a:p>
            <a:pPr marL="234950" indent="-234950">
              <a:buFont typeface="Arial" panose="020B0604020202020204" pitchFamily="34" charset="0"/>
              <a:buChar char="•"/>
            </a:pPr>
            <a:r>
              <a:rPr lang="en-US" sz="2800" dirty="0">
                <a:solidFill>
                  <a:srgbClr val="000000"/>
                </a:solidFill>
              </a:rPr>
              <a:t>What job skills they will need more training or support for</a:t>
            </a:r>
          </a:p>
          <a:p>
            <a:pPr marL="0" indent="0">
              <a:buNone/>
            </a:pPr>
            <a:endParaRPr lang="en-US" sz="2000" b="1" dirty="0">
              <a:solidFill>
                <a:srgbClr val="000000"/>
              </a:solidFill>
            </a:endParaRPr>
          </a:p>
          <a:p>
            <a:pPr marL="0" indent="0">
              <a:buNone/>
            </a:pPr>
            <a:endParaRPr lang="en-US" sz="2000" b="1" dirty="0">
              <a:solidFill>
                <a:srgbClr val="000000"/>
              </a:solidFill>
            </a:endParaRPr>
          </a:p>
        </p:txBody>
      </p:sp>
      <p:pic>
        <p:nvPicPr>
          <p:cNvPr id="7" name="Picture 6" descr="image of young person working in a bakery">
            <a:extLst>
              <a:ext uri="{FF2B5EF4-FFF2-40B4-BE49-F238E27FC236}">
                <a16:creationId xmlns:a16="http://schemas.microsoft.com/office/drawing/2014/main" id="{3BCD2F3D-3030-4547-A89A-056C8C5015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886937" y="2147993"/>
            <a:ext cx="4896091" cy="3421667"/>
          </a:xfrm>
          <a:prstGeom prst="rect">
            <a:avLst/>
          </a:prstGeom>
        </p:spPr>
      </p:pic>
    </p:spTree>
    <p:extLst>
      <p:ext uri="{BB962C8B-B14F-4D97-AF65-F5344CB8AC3E}">
        <p14:creationId xmlns:p14="http://schemas.microsoft.com/office/powerpoint/2010/main" val="349073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2EFCC-DEE2-437C-8BD3-3AF5CDD2418D}"/>
              </a:ext>
            </a:extLst>
          </p:cNvPr>
          <p:cNvSpPr>
            <a:spLocks noGrp="1"/>
          </p:cNvSpPr>
          <p:nvPr>
            <p:ph type="title"/>
          </p:nvPr>
        </p:nvSpPr>
        <p:spPr>
          <a:xfrm>
            <a:off x="5430596" y="369194"/>
            <a:ext cx="5840770" cy="1431827"/>
          </a:xfrm>
        </p:spPr>
        <p:txBody>
          <a:bodyPr>
            <a:normAutofit fontScale="90000"/>
          </a:bodyPr>
          <a:lstStyle/>
          <a:p>
            <a:r>
              <a:rPr lang="en-US" sz="4000" b="1" dirty="0">
                <a:solidFill>
                  <a:schemeClr val="tx1"/>
                </a:solidFill>
                <a:cs typeface="Arial" panose="020B0604020202020204" pitchFamily="34" charset="0"/>
              </a:rPr>
              <a:t>What does the Department of Rehabilitation offer? </a:t>
            </a:r>
            <a:r>
              <a:rPr lang="en-US" sz="2400" dirty="0">
                <a:solidFill>
                  <a:schemeClr val="tx1"/>
                </a:solidFill>
                <a:cs typeface="Arial" panose="020B0604020202020204" pitchFamily="34" charset="0"/>
              </a:rPr>
              <a:t>(</a:t>
            </a:r>
            <a:r>
              <a:rPr lang="en-US" sz="2400" dirty="0">
                <a:solidFill>
                  <a:schemeClr val="tx1"/>
                </a:solidFill>
              </a:rPr>
              <a:t>1 of 2)</a:t>
            </a:r>
            <a:endParaRPr lang="en-US" sz="4000" dirty="0">
              <a:solidFill>
                <a:schemeClr val="tx1"/>
              </a:solidFill>
            </a:endParaRPr>
          </a:p>
        </p:txBody>
      </p:sp>
      <p:sp>
        <p:nvSpPr>
          <p:cNvPr id="4" name="Content Placeholder 3">
            <a:extLst>
              <a:ext uri="{FF2B5EF4-FFF2-40B4-BE49-F238E27FC236}">
                <a16:creationId xmlns:a16="http://schemas.microsoft.com/office/drawing/2014/main" id="{E26BFEAA-CB24-4FEE-A60C-1DADB4CC544A}"/>
              </a:ext>
            </a:extLst>
          </p:cNvPr>
          <p:cNvSpPr>
            <a:spLocks noGrp="1"/>
          </p:cNvSpPr>
          <p:nvPr>
            <p:ph idx="1"/>
          </p:nvPr>
        </p:nvSpPr>
        <p:spPr>
          <a:xfrm>
            <a:off x="4977612" y="1708220"/>
            <a:ext cx="6563237" cy="4780586"/>
          </a:xfrm>
        </p:spPr>
        <p:txBody>
          <a:bodyPr anchor="t">
            <a:normAutofit/>
          </a:bodyPr>
          <a:lstStyle/>
          <a:p>
            <a:pPr marL="0" lvl="0" indent="0">
              <a:buNone/>
            </a:pPr>
            <a:endParaRPr lang="en-US" b="1" dirty="0">
              <a:solidFill>
                <a:schemeClr val="tx1"/>
              </a:solidFill>
            </a:endParaRPr>
          </a:p>
          <a:p>
            <a:pPr marL="0" lvl="0" indent="0">
              <a:buNone/>
            </a:pPr>
            <a:r>
              <a:rPr lang="en-US" sz="2400" b="1" dirty="0">
                <a:solidFill>
                  <a:schemeClr val="tx1"/>
                </a:solidFill>
              </a:rPr>
              <a:t>Student Services</a:t>
            </a:r>
          </a:p>
          <a:p>
            <a:pPr marL="231775" lvl="0" indent="-231775">
              <a:buFont typeface="Arial" panose="020B0604020202020204" pitchFamily="34" charset="0"/>
              <a:buChar char="•"/>
            </a:pPr>
            <a:r>
              <a:rPr lang="en-US" sz="2400" dirty="0">
                <a:solidFill>
                  <a:schemeClr val="tx1"/>
                </a:solidFill>
              </a:rPr>
              <a:t>Job Exploration Counseling </a:t>
            </a:r>
          </a:p>
          <a:p>
            <a:pPr marL="231775" lvl="0" indent="-231775">
              <a:buFont typeface="Arial" panose="020B0604020202020204" pitchFamily="34" charset="0"/>
              <a:buChar char="•"/>
            </a:pPr>
            <a:r>
              <a:rPr lang="en-US" sz="2400" dirty="0">
                <a:solidFill>
                  <a:schemeClr val="tx1"/>
                </a:solidFill>
              </a:rPr>
              <a:t>Work-Based Learning Experiences</a:t>
            </a:r>
          </a:p>
          <a:p>
            <a:pPr marL="231775" lvl="0" indent="-231775">
              <a:buFont typeface="Arial" panose="020B0604020202020204" pitchFamily="34" charset="0"/>
              <a:buChar char="•"/>
            </a:pPr>
            <a:r>
              <a:rPr lang="en-US" sz="2400" dirty="0">
                <a:solidFill>
                  <a:schemeClr val="tx1"/>
                </a:solidFill>
              </a:rPr>
              <a:t>Postsecondary Enrollment Counseling</a:t>
            </a:r>
          </a:p>
          <a:p>
            <a:pPr marL="231775" lvl="0" indent="-231775">
              <a:buFont typeface="Arial" panose="020B0604020202020204" pitchFamily="34" charset="0"/>
              <a:buChar char="•"/>
            </a:pPr>
            <a:r>
              <a:rPr lang="en-US" sz="2400" dirty="0">
                <a:solidFill>
                  <a:schemeClr val="tx1"/>
                </a:solidFill>
              </a:rPr>
              <a:t>Workplace Readiness Training </a:t>
            </a:r>
          </a:p>
          <a:p>
            <a:pPr marL="231775" lvl="0" indent="-231775">
              <a:buFont typeface="Arial" panose="020B0604020202020204" pitchFamily="34" charset="0"/>
              <a:buChar char="•"/>
            </a:pPr>
            <a:r>
              <a:rPr lang="en-US" sz="2400" dirty="0">
                <a:solidFill>
                  <a:schemeClr val="tx1"/>
                </a:solidFill>
              </a:rPr>
              <a:t>Self-Advocacy Training </a:t>
            </a:r>
          </a:p>
          <a:p>
            <a:pPr marL="0" lvl="0" indent="0">
              <a:buClr>
                <a:srgbClr val="4A66AC"/>
              </a:buClr>
              <a:buNone/>
            </a:pPr>
            <a:r>
              <a:rPr lang="en-US" sz="2400" dirty="0">
                <a:solidFill>
                  <a:prstClr val="black">
                    <a:lumMod val="75000"/>
                    <a:lumOff val="25000"/>
                  </a:prstClr>
                </a:solidFill>
              </a:rPr>
              <a:t>To learn more about DOR’s Student Services visit DOR’s Student Services webpage</a:t>
            </a:r>
            <a:endParaRPr lang="en-US" sz="2400" dirty="0">
              <a:solidFill>
                <a:srgbClr val="FF0000"/>
              </a:solidFill>
            </a:endParaRPr>
          </a:p>
          <a:p>
            <a:endParaRPr lang="en-US" sz="2000" dirty="0">
              <a:solidFill>
                <a:srgbClr val="FEFFFF"/>
              </a:solidFill>
            </a:endParaRPr>
          </a:p>
        </p:txBody>
      </p:sp>
      <p:pic>
        <p:nvPicPr>
          <p:cNvPr id="5" name="Picture 4" descr="Image of hands planting a plant">
            <a:extLst>
              <a:ext uri="{FF2B5EF4-FFF2-40B4-BE49-F238E27FC236}">
                <a16:creationId xmlns:a16="http://schemas.microsoft.com/office/drawing/2014/main" id="{1A8FAD45-EB22-443D-8CB1-CF760AF91B65}"/>
              </a:ext>
            </a:extLst>
          </p:cNvPr>
          <p:cNvPicPr>
            <a:picLocks noChangeAspect="1"/>
          </p:cNvPicPr>
          <p:nvPr/>
        </p:nvPicPr>
        <p:blipFill rotWithShape="1">
          <a:blip r:embed="rId3">
            <a:extLst>
              <a:ext uri="{28A0092B-C50C-407E-A947-70E740481C1C}">
                <a14:useLocalDpi xmlns:a14="http://schemas.microsoft.com/office/drawing/2010/main" val="0"/>
              </a:ext>
            </a:extLst>
          </a:blip>
          <a:srcRect l="21340" r="28283"/>
          <a:stretch/>
        </p:blipFill>
        <p:spPr>
          <a:xfrm>
            <a:off x="1" y="1"/>
            <a:ext cx="4634682" cy="6141008"/>
          </a:xfrm>
          <a:prstGeom prst="rect">
            <a:avLst/>
          </a:prstGeom>
        </p:spPr>
      </p:pic>
    </p:spTree>
    <p:extLst>
      <p:ext uri="{BB962C8B-B14F-4D97-AF65-F5344CB8AC3E}">
        <p14:creationId xmlns:p14="http://schemas.microsoft.com/office/powerpoint/2010/main" val="2768121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2EFCC-DEE2-437C-8BD3-3AF5CDD2418D}"/>
              </a:ext>
            </a:extLst>
          </p:cNvPr>
          <p:cNvSpPr>
            <a:spLocks noGrp="1"/>
          </p:cNvSpPr>
          <p:nvPr>
            <p:ph type="title"/>
          </p:nvPr>
        </p:nvSpPr>
        <p:spPr>
          <a:xfrm>
            <a:off x="1099594" y="191257"/>
            <a:ext cx="9977377" cy="1440774"/>
          </a:xfrm>
        </p:spPr>
        <p:txBody>
          <a:bodyPr>
            <a:normAutofit/>
          </a:bodyPr>
          <a:lstStyle/>
          <a:p>
            <a:r>
              <a:rPr lang="en-US" sz="4000" b="1" dirty="0">
                <a:solidFill>
                  <a:schemeClr val="tx1"/>
                </a:solidFill>
                <a:cs typeface="Arial" panose="020B0604020202020204" pitchFamily="34" charset="0"/>
              </a:rPr>
              <a:t>What does the Department of Rehabilitation offer? </a:t>
            </a:r>
            <a:r>
              <a:rPr lang="en-US" sz="2400" dirty="0">
                <a:solidFill>
                  <a:schemeClr val="tx1"/>
                </a:solidFill>
                <a:latin typeface="Arial" panose="020B0604020202020204" pitchFamily="34" charset="0"/>
                <a:cs typeface="Arial" panose="020B0604020202020204" pitchFamily="34" charset="0"/>
              </a:rPr>
              <a:t>(2 of 2)</a:t>
            </a:r>
            <a:endParaRPr lang="en-US" sz="3700" dirty="0">
              <a:solidFill>
                <a:schemeClr val="tx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26BFEAA-CB24-4FEE-A60C-1DADB4CC544A}"/>
              </a:ext>
            </a:extLst>
          </p:cNvPr>
          <p:cNvSpPr>
            <a:spLocks noGrp="1"/>
          </p:cNvSpPr>
          <p:nvPr>
            <p:ph idx="1"/>
          </p:nvPr>
        </p:nvSpPr>
        <p:spPr>
          <a:xfrm>
            <a:off x="514480" y="1922585"/>
            <a:ext cx="10764455" cy="4091354"/>
          </a:xfrm>
        </p:spPr>
        <p:txBody>
          <a:bodyPr anchor="t">
            <a:normAutofit/>
          </a:bodyPr>
          <a:lstStyle/>
          <a:p>
            <a:pPr marL="0" lvl="0" indent="0">
              <a:buNone/>
            </a:pPr>
            <a:r>
              <a:rPr lang="en-US" sz="2600" b="1" dirty="0"/>
              <a:t>Achieving Community Employment (ACE) Team </a:t>
            </a:r>
          </a:p>
          <a:p>
            <a:pPr marL="0" indent="0">
              <a:buNone/>
            </a:pPr>
            <a:r>
              <a:rPr lang="en-US" sz="2600" dirty="0"/>
              <a:t>ACE provides career counseling and information and referral services (CC&amp;IR) by offering information on:</a:t>
            </a:r>
          </a:p>
          <a:p>
            <a:pPr marL="231775" indent="-231775">
              <a:buFont typeface="Arial" panose="020B0604020202020204" pitchFamily="34" charset="0"/>
              <a:buChar char="•"/>
            </a:pPr>
            <a:r>
              <a:rPr lang="en-US" sz="2600" dirty="0"/>
              <a:t>Self-advocacy</a:t>
            </a:r>
          </a:p>
          <a:p>
            <a:pPr marL="231775" indent="-231775">
              <a:buFont typeface="Arial" panose="020B0604020202020204" pitchFamily="34" charset="0"/>
              <a:buChar char="•"/>
            </a:pPr>
            <a:r>
              <a:rPr lang="en-US" sz="2600" dirty="0"/>
              <a:t>Self-determination</a:t>
            </a:r>
          </a:p>
          <a:p>
            <a:pPr marL="231775" indent="-231775">
              <a:buFont typeface="Arial" panose="020B0604020202020204" pitchFamily="34" charset="0"/>
              <a:buChar char="•"/>
            </a:pPr>
            <a:r>
              <a:rPr lang="en-US" sz="2600" dirty="0"/>
              <a:t>Peer mentoring resources </a:t>
            </a:r>
          </a:p>
          <a:p>
            <a:pPr marL="231775" indent="-231775">
              <a:buFont typeface="Arial" panose="020B0604020202020204" pitchFamily="34" charset="0"/>
              <a:buChar char="•"/>
            </a:pPr>
            <a:r>
              <a:rPr lang="en-US" sz="2600" dirty="0"/>
              <a:t>Employment training opportunities available in an individual’s local area </a:t>
            </a:r>
          </a:p>
          <a:p>
            <a:pPr marL="0" indent="0">
              <a:buNone/>
            </a:pPr>
            <a:r>
              <a:rPr lang="en-US" sz="2600" dirty="0"/>
              <a:t>Visit DOR’s CC&amp;IR webpage to learn more.</a:t>
            </a:r>
            <a:endParaRPr lang="en-US" sz="3200" dirty="0"/>
          </a:p>
          <a:p>
            <a:pPr marL="0" indent="0">
              <a:buNone/>
            </a:pPr>
            <a:endParaRPr lang="en-US" sz="2000" dirty="0"/>
          </a:p>
        </p:txBody>
      </p:sp>
    </p:spTree>
    <p:extLst>
      <p:ext uri="{BB962C8B-B14F-4D97-AF65-F5344CB8AC3E}">
        <p14:creationId xmlns:p14="http://schemas.microsoft.com/office/powerpoint/2010/main" val="30523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B130-E020-4082-88FF-09CF7A3EB252}"/>
              </a:ext>
            </a:extLst>
          </p:cNvPr>
          <p:cNvSpPr>
            <a:spLocks noGrp="1"/>
          </p:cNvSpPr>
          <p:nvPr>
            <p:ph type="title"/>
          </p:nvPr>
        </p:nvSpPr>
        <p:spPr>
          <a:xfrm>
            <a:off x="257909" y="467202"/>
            <a:ext cx="7889629" cy="787167"/>
          </a:xfrm>
        </p:spPr>
        <p:txBody>
          <a:bodyPr>
            <a:normAutofit/>
          </a:bodyPr>
          <a:lstStyle/>
          <a:p>
            <a:r>
              <a:rPr lang="en-US" sz="4000" b="1" dirty="0">
                <a:solidFill>
                  <a:schemeClr val="tx1"/>
                </a:solidFill>
                <a:cs typeface="Arial" panose="020B0604020202020204" pitchFamily="34" charset="0"/>
              </a:rPr>
              <a:t>What do Regional Centers offer? </a:t>
            </a:r>
            <a:r>
              <a:rPr lang="en-US" sz="2400" dirty="0">
                <a:solidFill>
                  <a:schemeClr val="tx1"/>
                </a:solidFill>
                <a:cs typeface="Arial" panose="020B0604020202020204" pitchFamily="34" charset="0"/>
              </a:rPr>
              <a:t>(1 of 2)</a:t>
            </a:r>
            <a:endParaRPr lang="en-US" sz="4000" dirty="0">
              <a:solidFill>
                <a:schemeClr val="tx1"/>
              </a:solidFill>
              <a:cs typeface="Arial" panose="020B0604020202020204" pitchFamily="34" charset="0"/>
            </a:endParaRPr>
          </a:p>
        </p:txBody>
      </p:sp>
      <p:sp>
        <p:nvSpPr>
          <p:cNvPr id="3" name="Content Placeholder 2">
            <a:extLst>
              <a:ext uri="{FF2B5EF4-FFF2-40B4-BE49-F238E27FC236}">
                <a16:creationId xmlns:a16="http://schemas.microsoft.com/office/drawing/2014/main" id="{158E1179-6E9A-4B68-8896-0D76D86C6AB7}"/>
              </a:ext>
            </a:extLst>
          </p:cNvPr>
          <p:cNvSpPr>
            <a:spLocks noGrp="1"/>
          </p:cNvSpPr>
          <p:nvPr>
            <p:ph idx="1"/>
          </p:nvPr>
        </p:nvSpPr>
        <p:spPr>
          <a:xfrm>
            <a:off x="269631" y="1805501"/>
            <a:ext cx="5867554" cy="4168459"/>
          </a:xfrm>
        </p:spPr>
        <p:txBody>
          <a:bodyPr anchor="ctr">
            <a:normAutofit lnSpcReduction="10000"/>
          </a:bodyPr>
          <a:lstStyle/>
          <a:p>
            <a:pPr marL="0" indent="0">
              <a:buNone/>
            </a:pPr>
            <a:r>
              <a:rPr lang="en-US" sz="2400" b="1" dirty="0"/>
              <a:t> </a:t>
            </a:r>
            <a:endParaRPr lang="en-US" sz="2800" b="1" dirty="0"/>
          </a:p>
          <a:p>
            <a:pPr marL="0" indent="0">
              <a:buNone/>
            </a:pPr>
            <a:r>
              <a:rPr lang="en-US" sz="2800" b="1" dirty="0">
                <a:solidFill>
                  <a:prstClr val="black">
                    <a:lumMod val="75000"/>
                    <a:lumOff val="25000"/>
                  </a:prstClr>
                </a:solidFill>
              </a:rPr>
              <a:t>The Paid Internship Program offers:</a:t>
            </a:r>
            <a:endParaRPr lang="en-US" sz="2800" dirty="0"/>
          </a:p>
          <a:p>
            <a:pPr marL="173038" indent="-173038">
              <a:buFont typeface="Arial" panose="020B0604020202020204" pitchFamily="34" charset="0"/>
              <a:buChar char="•"/>
            </a:pPr>
            <a:r>
              <a:rPr lang="en-US" sz="2800" dirty="0"/>
              <a:t>Employment experience</a:t>
            </a:r>
          </a:p>
          <a:p>
            <a:pPr marL="173038" indent="-173038">
              <a:buFont typeface="Arial" panose="020B0604020202020204" pitchFamily="34" charset="0"/>
              <a:buChar char="•"/>
            </a:pPr>
            <a:r>
              <a:rPr lang="en-US" sz="2800" dirty="0"/>
              <a:t>Job skill assessments and training</a:t>
            </a:r>
          </a:p>
          <a:p>
            <a:pPr marL="173038" indent="-173038">
              <a:buFont typeface="Arial" panose="020B0604020202020204" pitchFamily="34" charset="0"/>
              <a:buChar char="•"/>
            </a:pPr>
            <a:r>
              <a:rPr lang="en-US" sz="2800" dirty="0"/>
              <a:t>Minimum wage and above</a:t>
            </a:r>
          </a:p>
          <a:p>
            <a:pPr marL="173038" indent="-173038">
              <a:buFont typeface="Arial" panose="020B0604020202020204" pitchFamily="34" charset="0"/>
              <a:buChar char="•"/>
            </a:pPr>
            <a:r>
              <a:rPr lang="en-US" sz="2800" dirty="0"/>
              <a:t>Opportunities to learn about earned income</a:t>
            </a:r>
          </a:p>
          <a:p>
            <a:pPr marL="0" lvl="0" indent="0">
              <a:buClr>
                <a:srgbClr val="4A66AC"/>
              </a:buClr>
              <a:buNone/>
            </a:pPr>
            <a:r>
              <a:rPr lang="en-US" sz="2600" dirty="0">
                <a:solidFill>
                  <a:schemeClr val="tx1"/>
                </a:solidFill>
              </a:rPr>
              <a:t>Visit DDS’s website to learn more about PIP</a:t>
            </a:r>
          </a:p>
          <a:p>
            <a:pPr marL="0" lvl="0" indent="0">
              <a:buClr>
                <a:srgbClr val="4A66AC"/>
              </a:buClr>
              <a:buNone/>
            </a:pPr>
            <a:endParaRPr lang="en-US" sz="3000" dirty="0">
              <a:solidFill>
                <a:schemeClr val="tx1"/>
              </a:solidFill>
            </a:endParaRPr>
          </a:p>
          <a:p>
            <a:pPr marL="173038" indent="-173038">
              <a:buFont typeface="Arial" panose="020B0604020202020204" pitchFamily="34" charset="0"/>
              <a:buChar char="•"/>
            </a:pPr>
            <a:endParaRPr lang="en-US" sz="2800" dirty="0"/>
          </a:p>
        </p:txBody>
      </p:sp>
      <p:pic>
        <p:nvPicPr>
          <p:cNvPr id="7" name="Picture 6" descr="Image of Young person filing">
            <a:extLst>
              <a:ext uri="{FF2B5EF4-FFF2-40B4-BE49-F238E27FC236}">
                <a16:creationId xmlns:a16="http://schemas.microsoft.com/office/drawing/2014/main" id="{CFC07B98-C34F-4B5E-B26D-41A0917385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26370" y="1401205"/>
            <a:ext cx="5695999" cy="3797684"/>
          </a:xfrm>
          <a:prstGeom prst="rect">
            <a:avLst/>
          </a:prstGeom>
        </p:spPr>
      </p:pic>
    </p:spTree>
    <p:extLst>
      <p:ext uri="{BB962C8B-B14F-4D97-AF65-F5344CB8AC3E}">
        <p14:creationId xmlns:p14="http://schemas.microsoft.com/office/powerpoint/2010/main" val="2545870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B130-E020-4082-88FF-09CF7A3EB252}"/>
              </a:ext>
            </a:extLst>
          </p:cNvPr>
          <p:cNvSpPr>
            <a:spLocks noGrp="1"/>
          </p:cNvSpPr>
          <p:nvPr>
            <p:ph type="title"/>
          </p:nvPr>
        </p:nvSpPr>
        <p:spPr>
          <a:xfrm>
            <a:off x="939659" y="255930"/>
            <a:ext cx="10283543" cy="1068778"/>
          </a:xfrm>
        </p:spPr>
        <p:txBody>
          <a:bodyPr>
            <a:normAutofit/>
          </a:bodyPr>
          <a:lstStyle/>
          <a:p>
            <a:r>
              <a:rPr lang="en-US" sz="4000" b="1" dirty="0">
                <a:solidFill>
                  <a:schemeClr val="tx1"/>
                </a:solidFill>
                <a:cs typeface="Arial" panose="020B0604020202020204" pitchFamily="34" charset="0"/>
              </a:rPr>
              <a:t>What do Regional Centers offer? </a:t>
            </a:r>
            <a:r>
              <a:rPr lang="en-US" sz="2400" dirty="0">
                <a:solidFill>
                  <a:schemeClr val="tx1"/>
                </a:solidFill>
                <a:cs typeface="Arial" panose="020B0604020202020204" pitchFamily="34" charset="0"/>
              </a:rPr>
              <a:t>(2 of 2)</a:t>
            </a:r>
            <a:endParaRPr lang="en-US" sz="4000" dirty="0">
              <a:solidFill>
                <a:schemeClr val="tx1"/>
              </a:solidFill>
            </a:endParaRPr>
          </a:p>
        </p:txBody>
      </p:sp>
      <p:sp>
        <p:nvSpPr>
          <p:cNvPr id="3" name="Content Placeholder 2">
            <a:extLst>
              <a:ext uri="{FF2B5EF4-FFF2-40B4-BE49-F238E27FC236}">
                <a16:creationId xmlns:a16="http://schemas.microsoft.com/office/drawing/2014/main" id="{158E1179-6E9A-4B68-8896-0D76D86C6AB7}"/>
              </a:ext>
            </a:extLst>
          </p:cNvPr>
          <p:cNvSpPr>
            <a:spLocks noGrp="1"/>
          </p:cNvSpPr>
          <p:nvPr>
            <p:ph idx="1"/>
          </p:nvPr>
        </p:nvSpPr>
        <p:spPr>
          <a:xfrm>
            <a:off x="939659" y="1840376"/>
            <a:ext cx="10283543" cy="4761694"/>
          </a:xfrm>
        </p:spPr>
        <p:txBody>
          <a:bodyPr anchor="t">
            <a:normAutofit/>
          </a:bodyPr>
          <a:lstStyle/>
          <a:p>
            <a:pPr marL="0" indent="0">
              <a:lnSpc>
                <a:spcPct val="100000"/>
              </a:lnSpc>
              <a:spcBef>
                <a:spcPts val="0"/>
              </a:spcBef>
              <a:buNone/>
            </a:pPr>
            <a:r>
              <a:rPr lang="en-US" sz="2400" b="1" dirty="0">
                <a:cs typeface="Arial" panose="020B0604020202020204" pitchFamily="34" charset="0"/>
              </a:rPr>
              <a:t>Supported Employment Program </a:t>
            </a:r>
          </a:p>
          <a:p>
            <a:pPr marL="231775" indent="-231775">
              <a:lnSpc>
                <a:spcPct val="100000"/>
              </a:lnSpc>
              <a:spcBef>
                <a:spcPts val="0"/>
              </a:spcBef>
              <a:buFont typeface="Arial" panose="020B0604020202020204" pitchFamily="34" charset="0"/>
              <a:buChar char="•"/>
            </a:pPr>
            <a:r>
              <a:rPr lang="en-US" sz="2400" dirty="0">
                <a:cs typeface="Arial" panose="020B0604020202020204" pitchFamily="34" charset="0"/>
              </a:rPr>
              <a:t>Job skill assessments</a:t>
            </a:r>
          </a:p>
          <a:p>
            <a:pPr marL="231775" indent="-231775">
              <a:lnSpc>
                <a:spcPct val="100000"/>
              </a:lnSpc>
              <a:spcBef>
                <a:spcPts val="0"/>
              </a:spcBef>
              <a:buFont typeface="Arial" panose="020B0604020202020204" pitchFamily="34" charset="0"/>
              <a:buChar char="•"/>
            </a:pPr>
            <a:r>
              <a:rPr lang="en-US" sz="2400" dirty="0">
                <a:cs typeface="Arial" panose="020B0604020202020204" pitchFamily="34" charset="0"/>
              </a:rPr>
              <a:t>Work experience in integrated settings</a:t>
            </a:r>
          </a:p>
          <a:p>
            <a:pPr marL="231775" indent="-231775">
              <a:lnSpc>
                <a:spcPct val="100000"/>
              </a:lnSpc>
              <a:spcBef>
                <a:spcPts val="0"/>
              </a:spcBef>
              <a:buFont typeface="Arial" panose="020B0604020202020204" pitchFamily="34" charset="0"/>
              <a:buChar char="•"/>
            </a:pPr>
            <a:r>
              <a:rPr lang="en-US" sz="2400" dirty="0">
                <a:cs typeface="Arial" panose="020B0604020202020204" pitchFamily="34" charset="0"/>
              </a:rPr>
              <a:t>Job coach support and training in soft skills, job skills and employment advocacy</a:t>
            </a:r>
          </a:p>
          <a:p>
            <a:pPr marL="0" indent="0">
              <a:lnSpc>
                <a:spcPct val="100000"/>
              </a:lnSpc>
              <a:spcBef>
                <a:spcPts val="0"/>
              </a:spcBef>
              <a:buNone/>
            </a:pPr>
            <a:endParaRPr lang="en-US" sz="2400" b="1" dirty="0">
              <a:cs typeface="Arial" panose="020B0604020202020204" pitchFamily="34" charset="0"/>
            </a:endParaRPr>
          </a:p>
          <a:p>
            <a:pPr marL="0" indent="0">
              <a:lnSpc>
                <a:spcPct val="100000"/>
              </a:lnSpc>
              <a:spcBef>
                <a:spcPts val="0"/>
              </a:spcBef>
              <a:buNone/>
            </a:pPr>
            <a:r>
              <a:rPr lang="en-US" sz="2400" b="1" dirty="0">
                <a:cs typeface="Arial" panose="020B0604020202020204" pitchFamily="34" charset="0"/>
              </a:rPr>
              <a:t>Tailored Day Services </a:t>
            </a:r>
          </a:p>
          <a:p>
            <a:pPr marL="231775" indent="-231775">
              <a:lnSpc>
                <a:spcPct val="100000"/>
              </a:lnSpc>
              <a:spcBef>
                <a:spcPts val="0"/>
              </a:spcBef>
              <a:buFont typeface="Arial" panose="020B0604020202020204" pitchFamily="34" charset="0"/>
              <a:buChar char="•"/>
            </a:pPr>
            <a:r>
              <a:rPr lang="en-US" sz="2400" dirty="0">
                <a:cs typeface="Arial" panose="020B0604020202020204" pitchFamily="34" charset="0"/>
              </a:rPr>
              <a:t>Postsecondary education or vocational training </a:t>
            </a:r>
          </a:p>
          <a:p>
            <a:pPr marL="231775" indent="-231775">
              <a:lnSpc>
                <a:spcPct val="100000"/>
              </a:lnSpc>
              <a:spcBef>
                <a:spcPts val="0"/>
              </a:spcBef>
              <a:buFont typeface="Arial" panose="020B0604020202020204" pitchFamily="34" charset="0"/>
              <a:buChar char="•"/>
            </a:pPr>
            <a:r>
              <a:rPr lang="en-US" sz="2400" dirty="0">
                <a:cs typeface="Arial" panose="020B0604020202020204" pitchFamily="34" charset="0"/>
              </a:rPr>
              <a:t>Volunteer activities</a:t>
            </a:r>
          </a:p>
          <a:p>
            <a:pPr marL="231775" indent="-231775">
              <a:lnSpc>
                <a:spcPct val="100000"/>
              </a:lnSpc>
              <a:spcBef>
                <a:spcPts val="0"/>
              </a:spcBef>
              <a:buFont typeface="Arial" panose="020B0604020202020204" pitchFamily="34" charset="0"/>
              <a:buChar char="•"/>
            </a:pPr>
            <a:r>
              <a:rPr lang="en-US" sz="2400" dirty="0">
                <a:cs typeface="Arial" panose="020B0604020202020204" pitchFamily="34" charset="0"/>
              </a:rPr>
              <a:t>Supported employment</a:t>
            </a:r>
          </a:p>
          <a:p>
            <a:pPr marL="0" lvl="0" indent="0">
              <a:buClr>
                <a:srgbClr val="4A66AC"/>
              </a:buClr>
              <a:buNone/>
              <a:defRPr/>
            </a:pPr>
            <a:r>
              <a:rPr lang="en-US" sz="2400" dirty="0">
                <a:solidFill>
                  <a:prstClr val="black">
                    <a:lumMod val="75000"/>
                    <a:lumOff val="25000"/>
                  </a:prstClr>
                </a:solidFill>
              </a:rPr>
              <a:t>To learn more about Supported Employment and Tailored Day Services visit DDS’s  Supported Employment and Tailored Day Services webpages.</a:t>
            </a:r>
            <a:endParaRPr lang="en-US" sz="2400" dirty="0">
              <a:solidFill>
                <a:srgbClr val="FF0000"/>
              </a:solidFill>
            </a:endParaRPr>
          </a:p>
          <a:p>
            <a:pPr marL="0" indent="0">
              <a:lnSpc>
                <a:spcPct val="100000"/>
              </a:lnSpc>
              <a:spcBef>
                <a:spcPts val="0"/>
              </a:spcBef>
              <a:buNone/>
            </a:pPr>
            <a:endParaRPr lang="en-US" sz="2400" dirty="0">
              <a:cs typeface="Arial" panose="020B0604020202020204" pitchFamily="34" charset="0"/>
            </a:endParaRPr>
          </a:p>
          <a:p>
            <a:pPr marL="0" indent="0">
              <a:lnSpc>
                <a:spcPct val="100000"/>
              </a:lnSpc>
              <a:spcBef>
                <a:spcPts val="0"/>
              </a:spcBef>
              <a:buNone/>
            </a:pPr>
            <a:endParaRPr lang="en-US" sz="2400" b="1" dirty="0">
              <a:cs typeface="Arial" panose="020B0604020202020204" pitchFamily="34" charset="0"/>
            </a:endParaRPr>
          </a:p>
          <a:p>
            <a:pPr>
              <a:lnSpc>
                <a:spcPct val="100000"/>
              </a:lnSpc>
              <a:spcBef>
                <a:spcPts val="0"/>
              </a:spcBef>
            </a:pPr>
            <a:endParaRPr lang="en-US" sz="2400" dirty="0">
              <a:cs typeface="Arial" panose="020B0604020202020204" pitchFamily="34" charset="0"/>
            </a:endParaRPr>
          </a:p>
        </p:txBody>
      </p:sp>
    </p:spTree>
    <p:extLst>
      <p:ext uri="{BB962C8B-B14F-4D97-AF65-F5344CB8AC3E}">
        <p14:creationId xmlns:p14="http://schemas.microsoft.com/office/powerpoint/2010/main" val="3917234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FE50-10B2-4F1F-B377-0796ABBD3F45}"/>
              </a:ext>
            </a:extLst>
          </p:cNvPr>
          <p:cNvSpPr>
            <a:spLocks noGrp="1"/>
          </p:cNvSpPr>
          <p:nvPr>
            <p:ph type="title"/>
          </p:nvPr>
        </p:nvSpPr>
        <p:spPr>
          <a:xfrm>
            <a:off x="1148024" y="739473"/>
            <a:ext cx="9895951" cy="714190"/>
          </a:xfrm>
        </p:spPr>
        <p:txBody>
          <a:bodyPr>
            <a:normAutofit/>
          </a:bodyPr>
          <a:lstStyle/>
          <a:p>
            <a:r>
              <a:rPr lang="en-US" sz="4000" b="1" dirty="0">
                <a:solidFill>
                  <a:schemeClr val="tx1"/>
                </a:solidFill>
                <a:cs typeface="Arial" panose="020B0604020202020204" pitchFamily="34" charset="0"/>
              </a:rPr>
              <a:t>Other Pre-Vocational Resources </a:t>
            </a:r>
            <a:r>
              <a:rPr lang="en-US" sz="2400" dirty="0">
                <a:solidFill>
                  <a:schemeClr val="tx1"/>
                </a:solidFill>
                <a:cs typeface="Arial" panose="020B0604020202020204" pitchFamily="34" charset="0"/>
              </a:rPr>
              <a:t>(1 of 3)</a:t>
            </a:r>
            <a:endParaRPr lang="en-US" sz="4000" b="1" dirty="0">
              <a:solidFill>
                <a:schemeClr val="tx1"/>
              </a:solidFill>
              <a:cs typeface="Arial" panose="020B0604020202020204" pitchFamily="34" charset="0"/>
            </a:endParaRPr>
          </a:p>
        </p:txBody>
      </p:sp>
      <p:sp>
        <p:nvSpPr>
          <p:cNvPr id="3" name="Content Placeholder 2">
            <a:extLst>
              <a:ext uri="{FF2B5EF4-FFF2-40B4-BE49-F238E27FC236}">
                <a16:creationId xmlns:a16="http://schemas.microsoft.com/office/drawing/2014/main" id="{11466FE1-4B6B-40EF-BCD1-E088AAF196A1}"/>
              </a:ext>
            </a:extLst>
          </p:cNvPr>
          <p:cNvSpPr>
            <a:spLocks noGrp="1"/>
          </p:cNvSpPr>
          <p:nvPr>
            <p:ph idx="1"/>
          </p:nvPr>
        </p:nvSpPr>
        <p:spPr>
          <a:xfrm>
            <a:off x="5451230" y="2007808"/>
            <a:ext cx="6249018" cy="4110719"/>
          </a:xfrm>
        </p:spPr>
        <p:txBody>
          <a:bodyPr anchor="t">
            <a:normAutofit fontScale="70000" lnSpcReduction="20000"/>
          </a:bodyPr>
          <a:lstStyle/>
          <a:p>
            <a:pPr marL="0" lvl="0" indent="0">
              <a:lnSpc>
                <a:spcPct val="107000"/>
              </a:lnSpc>
              <a:spcBef>
                <a:spcPts val="0"/>
              </a:spcBef>
              <a:buNone/>
            </a:pPr>
            <a:r>
              <a:rPr lang="en-US" sz="4000" b="1" dirty="0">
                <a:solidFill>
                  <a:prstClr val="black"/>
                </a:solidFill>
                <a:ea typeface="Calibri" panose="020F0502020204030204" pitchFamily="34" charset="0"/>
                <a:cs typeface="Arial" panose="020B0604020202020204" pitchFamily="34" charset="0"/>
              </a:rPr>
              <a:t>The California Career Zone </a:t>
            </a:r>
          </a:p>
          <a:p>
            <a:pPr marL="0" lvl="0" indent="0">
              <a:lnSpc>
                <a:spcPct val="107000"/>
              </a:lnSpc>
              <a:spcBef>
                <a:spcPts val="0"/>
              </a:spcBef>
              <a:buNone/>
            </a:pPr>
            <a:r>
              <a:rPr lang="en-US" sz="4000" dirty="0">
                <a:solidFill>
                  <a:prstClr val="black"/>
                </a:solidFill>
                <a:ea typeface="Calibri" panose="020F0502020204030204" pitchFamily="34" charset="0"/>
                <a:cs typeface="Arial" panose="020B0604020202020204" pitchFamily="34" charset="0"/>
              </a:rPr>
              <a:t>includes tools to: </a:t>
            </a:r>
            <a:endParaRPr lang="en-US" sz="4000" dirty="0">
              <a:solidFill>
                <a:prstClr val="black"/>
              </a:solidFill>
              <a:ea typeface="Calibri" panose="020F0502020204030204" pitchFamily="34" charset="0"/>
              <a:cs typeface="Times New Roman" panose="02020603050405020304" pitchFamily="18" charset="0"/>
            </a:endParaRPr>
          </a:p>
          <a:p>
            <a:pPr marL="0" indent="0">
              <a:lnSpc>
                <a:spcPts val="3100"/>
              </a:lnSpc>
              <a:spcBef>
                <a:spcPts val="0"/>
              </a:spcBef>
              <a:spcAft>
                <a:spcPts val="600"/>
              </a:spcAft>
              <a:buFont typeface="Arial" panose="020B0604020202020204" pitchFamily="34" charset="0"/>
              <a:buChar char="•"/>
            </a:pPr>
            <a:r>
              <a:rPr lang="en-US" sz="4000" dirty="0">
                <a:solidFill>
                  <a:prstClr val="black"/>
                </a:solidFill>
                <a:ea typeface="Calibri" panose="020F0502020204030204" pitchFamily="34" charset="0"/>
                <a:cs typeface="Arial" panose="020B0604020202020204" pitchFamily="34" charset="0"/>
              </a:rPr>
              <a:t> Assess a student’s interests, skills, and work values</a:t>
            </a:r>
            <a:endParaRPr lang="en-US" sz="4000" dirty="0">
              <a:solidFill>
                <a:prstClr val="black"/>
              </a:solidFill>
              <a:ea typeface="Calibri" panose="020F0502020204030204" pitchFamily="34" charset="0"/>
              <a:cs typeface="Times New Roman" panose="02020603050405020304" pitchFamily="18" charset="0"/>
            </a:endParaRPr>
          </a:p>
          <a:p>
            <a:pPr marL="0" indent="0">
              <a:lnSpc>
                <a:spcPct val="107000"/>
              </a:lnSpc>
              <a:spcBef>
                <a:spcPts val="0"/>
              </a:spcBef>
              <a:spcAft>
                <a:spcPts val="600"/>
              </a:spcAft>
              <a:buFont typeface="Arial" panose="020B0604020202020204" pitchFamily="34" charset="0"/>
              <a:buChar char="•"/>
            </a:pPr>
            <a:r>
              <a:rPr lang="en-US" sz="4000" dirty="0">
                <a:solidFill>
                  <a:prstClr val="black"/>
                </a:solidFill>
                <a:ea typeface="Calibri" panose="020F0502020204030204" pitchFamily="34" charset="0"/>
                <a:cs typeface="Arial" panose="020B0604020202020204" pitchFamily="34" charset="0"/>
              </a:rPr>
              <a:t> Explore and compare occupations</a:t>
            </a:r>
          </a:p>
          <a:p>
            <a:pPr marL="0" indent="0">
              <a:lnSpc>
                <a:spcPct val="107000"/>
              </a:lnSpc>
              <a:spcBef>
                <a:spcPts val="0"/>
              </a:spcBef>
              <a:spcAft>
                <a:spcPts val="600"/>
              </a:spcAft>
              <a:buFont typeface="Arial" panose="020B0604020202020204" pitchFamily="34" charset="0"/>
              <a:buChar char="•"/>
            </a:pPr>
            <a:r>
              <a:rPr lang="en-US" sz="4000" dirty="0">
                <a:solidFill>
                  <a:prstClr val="black"/>
                </a:solidFill>
                <a:ea typeface="Calibri" panose="020F0502020204030204" pitchFamily="34" charset="0"/>
                <a:cs typeface="Arial" panose="020B0604020202020204" pitchFamily="34" charset="0"/>
              </a:rPr>
              <a:t> Assist students contemplating college or career</a:t>
            </a:r>
          </a:p>
          <a:p>
            <a:pPr marL="0" lvl="0" indent="0">
              <a:lnSpc>
                <a:spcPct val="107000"/>
              </a:lnSpc>
              <a:spcAft>
                <a:spcPts val="0"/>
              </a:spcAft>
              <a:buClr>
                <a:srgbClr val="4A66AC"/>
              </a:buClr>
              <a:buNone/>
              <a:defRPr/>
            </a:pPr>
            <a:r>
              <a:rPr lang="en-US" sz="3800" dirty="0">
                <a:solidFill>
                  <a:prstClr val="black"/>
                </a:solidFill>
                <a:ea typeface="Calibri" panose="020F0502020204030204" pitchFamily="34" charset="0"/>
                <a:cs typeface="Arial" panose="020B0604020202020204" pitchFamily="34" charset="0"/>
              </a:rPr>
              <a:t>For more information visit the California Career Zone webpage.</a:t>
            </a:r>
            <a:endParaRPr lang="en-US" sz="3800" dirty="0">
              <a:solidFill>
                <a:prstClr val="black"/>
              </a:solidFill>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pPr>
            <a:endPar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0" indent="0">
              <a:spcBef>
                <a:spcPts val="0"/>
              </a:spcBef>
              <a:buNone/>
            </a:pPr>
            <a:endParaRPr lang="en-US" sz="2400" dirty="0"/>
          </a:p>
          <a:p>
            <a:pPr marL="0" indent="0">
              <a:buNone/>
            </a:pPr>
            <a:endParaRPr lang="en-US" sz="1900" dirty="0"/>
          </a:p>
        </p:txBody>
      </p:sp>
      <p:pic>
        <p:nvPicPr>
          <p:cNvPr id="5" name="Picture 4" descr="image of  a career planning ideas">
            <a:extLst>
              <a:ext uri="{FF2B5EF4-FFF2-40B4-BE49-F238E27FC236}">
                <a16:creationId xmlns:a16="http://schemas.microsoft.com/office/drawing/2014/main" id="{3C79714A-E160-4774-8EF4-F38DAAB7997E}"/>
              </a:ext>
            </a:extLst>
          </p:cNvPr>
          <p:cNvPicPr>
            <a:picLocks noChangeAspect="1"/>
          </p:cNvPicPr>
          <p:nvPr/>
        </p:nvPicPr>
        <p:blipFill>
          <a:blip r:embed="rId3"/>
          <a:stretch>
            <a:fillRect/>
          </a:stretch>
        </p:blipFill>
        <p:spPr>
          <a:xfrm>
            <a:off x="397967" y="1953672"/>
            <a:ext cx="4886143" cy="3743283"/>
          </a:xfrm>
          <a:prstGeom prst="rect">
            <a:avLst/>
          </a:prstGeom>
        </p:spPr>
      </p:pic>
    </p:spTree>
    <p:extLst>
      <p:ext uri="{BB962C8B-B14F-4D97-AF65-F5344CB8AC3E}">
        <p14:creationId xmlns:p14="http://schemas.microsoft.com/office/powerpoint/2010/main" val="2013049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FE50-10B2-4F1F-B377-0796ABBD3F45}"/>
              </a:ext>
            </a:extLst>
          </p:cNvPr>
          <p:cNvSpPr>
            <a:spLocks noGrp="1"/>
          </p:cNvSpPr>
          <p:nvPr>
            <p:ph type="title"/>
          </p:nvPr>
        </p:nvSpPr>
        <p:spPr>
          <a:xfrm>
            <a:off x="868101" y="409575"/>
            <a:ext cx="10199687" cy="907091"/>
          </a:xfrm>
        </p:spPr>
        <p:txBody>
          <a:bodyPr>
            <a:normAutofit/>
          </a:bodyPr>
          <a:lstStyle/>
          <a:p>
            <a:pPr marL="57150" indent="-57150"/>
            <a:r>
              <a:rPr lang="en-US" sz="4000" b="1" dirty="0">
                <a:solidFill>
                  <a:schemeClr val="tx1"/>
                </a:solidFill>
                <a:latin typeface="Arial" panose="020B0604020202020204" pitchFamily="34" charset="0"/>
                <a:cs typeface="Arial" panose="020B0604020202020204" pitchFamily="34" charset="0"/>
              </a:rPr>
              <a:t>Other Pre-Vocational Resources </a:t>
            </a:r>
            <a:r>
              <a:rPr lang="en-US" sz="2400" dirty="0">
                <a:solidFill>
                  <a:schemeClr val="tx1"/>
                </a:solidFill>
                <a:latin typeface="Arial" panose="020B0604020202020204" pitchFamily="34" charset="0"/>
                <a:cs typeface="Arial" panose="020B0604020202020204" pitchFamily="34" charset="0"/>
              </a:rPr>
              <a:t>(2 of 3)</a:t>
            </a:r>
          </a:p>
        </p:txBody>
      </p:sp>
      <p:sp>
        <p:nvSpPr>
          <p:cNvPr id="3" name="Content Placeholder 2">
            <a:extLst>
              <a:ext uri="{FF2B5EF4-FFF2-40B4-BE49-F238E27FC236}">
                <a16:creationId xmlns:a16="http://schemas.microsoft.com/office/drawing/2014/main" id="{11466FE1-4B6B-40EF-BCD1-E088AAF196A1}"/>
              </a:ext>
            </a:extLst>
          </p:cNvPr>
          <p:cNvSpPr>
            <a:spLocks noGrp="1"/>
          </p:cNvSpPr>
          <p:nvPr>
            <p:ph idx="1"/>
          </p:nvPr>
        </p:nvSpPr>
        <p:spPr>
          <a:xfrm>
            <a:off x="868101" y="1597432"/>
            <a:ext cx="10301469" cy="4850993"/>
          </a:xfrm>
        </p:spPr>
        <p:txBody>
          <a:bodyPr anchor="ctr">
            <a:normAutofit lnSpcReduction="10000"/>
          </a:bodyPr>
          <a:lstStyle/>
          <a:p>
            <a:pPr marL="0" indent="0">
              <a:spcBef>
                <a:spcPts val="0"/>
              </a:spcBef>
              <a:buNone/>
            </a:pPr>
            <a:endParaRPr lang="en-US" sz="2400" b="1" dirty="0"/>
          </a:p>
          <a:p>
            <a:pPr marL="0" indent="0">
              <a:spcBef>
                <a:spcPts val="0"/>
              </a:spcBef>
              <a:buNone/>
            </a:pPr>
            <a:r>
              <a:rPr lang="en-US" sz="2800" b="1" dirty="0"/>
              <a:t>College to Career (C2C) offers: </a:t>
            </a:r>
          </a:p>
          <a:p>
            <a:pPr marL="231775" indent="-231775">
              <a:spcBef>
                <a:spcPts val="0"/>
              </a:spcBef>
              <a:buFont typeface="Arial" panose="020B0604020202020204" pitchFamily="34" charset="0"/>
              <a:buChar char="•"/>
            </a:pPr>
            <a:r>
              <a:rPr lang="en-US" sz="2800" dirty="0"/>
              <a:t>Career exploration</a:t>
            </a:r>
          </a:p>
          <a:p>
            <a:pPr marL="231775" indent="-231775">
              <a:spcBef>
                <a:spcPts val="0"/>
              </a:spcBef>
              <a:buFont typeface="Arial" panose="020B0604020202020204" pitchFamily="34" charset="0"/>
              <a:buChar char="•"/>
            </a:pPr>
            <a:r>
              <a:rPr lang="en-US" sz="2800" dirty="0"/>
              <a:t>General college classes aligned with an individual’s career goals</a:t>
            </a:r>
          </a:p>
          <a:p>
            <a:pPr marL="231775" indent="-231775">
              <a:spcBef>
                <a:spcPts val="0"/>
              </a:spcBef>
              <a:buFont typeface="Arial" panose="020B0604020202020204" pitchFamily="34" charset="0"/>
              <a:buChar char="•"/>
            </a:pPr>
            <a:r>
              <a:rPr lang="en-US" sz="2800" dirty="0"/>
              <a:t>Internships</a:t>
            </a:r>
          </a:p>
          <a:p>
            <a:pPr marL="231775" indent="-231775">
              <a:spcBef>
                <a:spcPts val="0"/>
              </a:spcBef>
              <a:buFont typeface="Arial" panose="020B0604020202020204" pitchFamily="34" charset="0"/>
              <a:buChar char="•"/>
            </a:pPr>
            <a:r>
              <a:rPr lang="en-US" sz="2800" dirty="0"/>
              <a:t>Job placement</a:t>
            </a:r>
          </a:p>
          <a:p>
            <a:pPr marL="0" indent="0">
              <a:buNone/>
            </a:pPr>
            <a:r>
              <a:rPr lang="en-US" sz="2800" b="1" dirty="0"/>
              <a:t>Project SEARCH Transition-to-Work Program (Project SEARCH)</a:t>
            </a:r>
          </a:p>
          <a:p>
            <a:pPr marL="231775" indent="-231775">
              <a:spcBef>
                <a:spcPts val="0"/>
              </a:spcBef>
              <a:spcAft>
                <a:spcPts val="0"/>
              </a:spcAft>
              <a:buFont typeface="Arial" panose="020B0604020202020204" pitchFamily="34" charset="0"/>
              <a:buChar char="•"/>
            </a:pPr>
            <a:r>
              <a:rPr lang="en-US" sz="2800" dirty="0"/>
              <a:t>Classroom instruction </a:t>
            </a:r>
          </a:p>
          <a:p>
            <a:pPr marL="231775" indent="-231775">
              <a:spcBef>
                <a:spcPts val="0"/>
              </a:spcBef>
              <a:spcAft>
                <a:spcPts val="0"/>
              </a:spcAft>
              <a:buFont typeface="Arial" panose="020B0604020202020204" pitchFamily="34" charset="0"/>
              <a:buChar char="•"/>
            </a:pPr>
            <a:r>
              <a:rPr lang="en-US" sz="2800" dirty="0"/>
              <a:t>Career exploration </a:t>
            </a:r>
          </a:p>
          <a:p>
            <a:pPr marL="231775" indent="-231775">
              <a:spcBef>
                <a:spcPts val="0"/>
              </a:spcBef>
              <a:spcAft>
                <a:spcPts val="0"/>
              </a:spcAft>
              <a:buFont typeface="Arial" panose="020B0604020202020204" pitchFamily="34" charset="0"/>
              <a:buChar char="•"/>
            </a:pPr>
            <a:r>
              <a:rPr lang="en-US" sz="2800" dirty="0"/>
              <a:t>Hands-on training and more</a:t>
            </a:r>
          </a:p>
          <a:p>
            <a:pPr marL="0" lvl="0" indent="0">
              <a:buClr>
                <a:srgbClr val="4A66AC"/>
              </a:buClr>
              <a:buNone/>
            </a:pPr>
            <a:r>
              <a:rPr lang="en-US" sz="2400" dirty="0">
                <a:solidFill>
                  <a:prstClr val="black">
                    <a:lumMod val="75000"/>
                    <a:lumOff val="25000"/>
                  </a:prstClr>
                </a:solidFill>
              </a:rPr>
              <a:t>Contact your local community colleges to see if they have a C2C program and for more information about Project Search visit their website.</a:t>
            </a:r>
            <a:endParaRPr lang="en-US" sz="2800" dirty="0"/>
          </a:p>
          <a:p>
            <a:pPr marL="0" indent="0">
              <a:buNone/>
            </a:pPr>
            <a:endParaRPr lang="en-US" sz="1900" dirty="0"/>
          </a:p>
        </p:txBody>
      </p:sp>
    </p:spTree>
    <p:extLst>
      <p:ext uri="{BB962C8B-B14F-4D97-AF65-F5344CB8AC3E}">
        <p14:creationId xmlns:p14="http://schemas.microsoft.com/office/powerpoint/2010/main" val="212107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B45A2-CED0-4EB9-89E4-10271D2FD5F2}"/>
              </a:ext>
            </a:extLst>
          </p:cNvPr>
          <p:cNvSpPr>
            <a:spLocks noGrp="1"/>
          </p:cNvSpPr>
          <p:nvPr>
            <p:ph type="title"/>
          </p:nvPr>
        </p:nvSpPr>
        <p:spPr>
          <a:xfrm>
            <a:off x="633046" y="227988"/>
            <a:ext cx="10122237" cy="1252621"/>
          </a:xfrm>
        </p:spPr>
        <p:txBody>
          <a:bodyPr>
            <a:normAutofit/>
          </a:bodyPr>
          <a:lstStyle/>
          <a:p>
            <a:r>
              <a:rPr lang="en-US" sz="4000" b="1" dirty="0">
                <a:solidFill>
                  <a:prstClr val="black"/>
                </a:solidFill>
                <a:latin typeface="Arial" panose="020B0604020202020204" pitchFamily="34" charset="0"/>
                <a:cs typeface="Arial" panose="020B0604020202020204" pitchFamily="34" charset="0"/>
              </a:rPr>
              <a:t>Other Pre-Vocational Resources </a:t>
            </a:r>
            <a:r>
              <a:rPr lang="en-US" sz="2400" dirty="0">
                <a:solidFill>
                  <a:prstClr val="black"/>
                </a:solidFill>
                <a:latin typeface="Arial" panose="020B0604020202020204" pitchFamily="34" charset="0"/>
                <a:cs typeface="Arial" panose="020B0604020202020204" pitchFamily="34" charset="0"/>
              </a:rPr>
              <a:t>(3 of 3)</a:t>
            </a:r>
            <a:endParaRPr lang="en-US" sz="4000" b="1" dirty="0"/>
          </a:p>
        </p:txBody>
      </p:sp>
      <p:sp>
        <p:nvSpPr>
          <p:cNvPr id="3" name="Content Placeholder 2">
            <a:extLst>
              <a:ext uri="{FF2B5EF4-FFF2-40B4-BE49-F238E27FC236}">
                <a16:creationId xmlns:a16="http://schemas.microsoft.com/office/drawing/2014/main" id="{3C7D9B22-E533-4207-B02E-EA1F5DE2EE5E}"/>
              </a:ext>
            </a:extLst>
          </p:cNvPr>
          <p:cNvSpPr>
            <a:spLocks noGrp="1"/>
          </p:cNvSpPr>
          <p:nvPr>
            <p:ph idx="1"/>
          </p:nvPr>
        </p:nvSpPr>
        <p:spPr>
          <a:xfrm>
            <a:off x="743243" y="1845734"/>
            <a:ext cx="10469240" cy="4614051"/>
          </a:xfrm>
        </p:spPr>
        <p:txBody>
          <a:bodyPr>
            <a:normAutofit/>
          </a:bodyPr>
          <a:lstStyle/>
          <a:p>
            <a:pPr marL="0" indent="0">
              <a:buNone/>
            </a:pPr>
            <a:r>
              <a:rPr lang="en-US" sz="2400" b="1" dirty="0"/>
              <a:t>The California Competitive Integrated Employment Blueprint Toolkit</a:t>
            </a:r>
            <a:endParaRPr lang="en-US" sz="2400" dirty="0"/>
          </a:p>
          <a:p>
            <a:pPr marL="457200" indent="-457200">
              <a:buFont typeface="Wingdings" panose="05000000000000000000" pitchFamily="2" charset="2"/>
              <a:buChar char="v"/>
            </a:pPr>
            <a:r>
              <a:rPr lang="en-US" sz="2400" dirty="0"/>
              <a:t>Competitive Integrated Employment Roadmap for Consumers </a:t>
            </a:r>
          </a:p>
          <a:p>
            <a:pPr marL="457200" indent="-457200">
              <a:buFont typeface="Wingdings" panose="05000000000000000000" pitchFamily="2" charset="2"/>
              <a:buChar char="v"/>
            </a:pPr>
            <a:r>
              <a:rPr lang="en-US" sz="2400" dirty="0"/>
              <a:t>CIE Webinar – Pathways to “Real Work for Real Pay in the Real World” Interpreted in ASL and Spanish</a:t>
            </a:r>
          </a:p>
          <a:p>
            <a:r>
              <a:rPr lang="en-US" sz="2400" dirty="0"/>
              <a:t>Information about:</a:t>
            </a:r>
          </a:p>
          <a:p>
            <a:pPr marL="234950" indent="-234950">
              <a:buFont typeface="Arial" panose="020B0604020202020204" pitchFamily="34" charset="0"/>
              <a:buChar char="•"/>
            </a:pPr>
            <a:r>
              <a:rPr lang="en-US" sz="2400" dirty="0"/>
              <a:t>Services and Supports to Get Ready for CIE</a:t>
            </a:r>
          </a:p>
          <a:p>
            <a:pPr marL="234950" indent="-234950">
              <a:buFont typeface="Arial" panose="020B0604020202020204" pitchFamily="34" charset="0"/>
              <a:buChar char="•"/>
            </a:pPr>
            <a:r>
              <a:rPr lang="en-US" sz="2400" dirty="0"/>
              <a:t>How CIE Changes a Person’s SSI Income and Their Medi-Cal</a:t>
            </a:r>
          </a:p>
          <a:p>
            <a:pPr marL="234950" indent="-234950">
              <a:buFont typeface="Arial" panose="020B0604020202020204" pitchFamily="34" charset="0"/>
              <a:buChar char="•"/>
            </a:pPr>
            <a:r>
              <a:rPr lang="en-US" sz="2400" dirty="0"/>
              <a:t>Community and Transportation Safety</a:t>
            </a:r>
          </a:p>
          <a:p>
            <a:pPr marL="234950" indent="-234950">
              <a:buFont typeface="Arial" panose="020B0604020202020204" pitchFamily="34" charset="0"/>
              <a:buChar char="•"/>
            </a:pPr>
            <a:r>
              <a:rPr lang="en-US" sz="2400" dirty="0"/>
              <a:t>Benefits Planning</a:t>
            </a:r>
          </a:p>
          <a:p>
            <a:endParaRPr lang="en-US" dirty="0"/>
          </a:p>
        </p:txBody>
      </p:sp>
      <p:sp>
        <p:nvSpPr>
          <p:cNvPr id="4" name="Slide Number Placeholder 3">
            <a:extLst>
              <a:ext uri="{FF2B5EF4-FFF2-40B4-BE49-F238E27FC236}">
                <a16:creationId xmlns:a16="http://schemas.microsoft.com/office/drawing/2014/main" id="{27D51FF2-B7C0-4FA6-B694-66D1BCF840DC}"/>
              </a:ext>
            </a:extLst>
          </p:cNvPr>
          <p:cNvSpPr>
            <a:spLocks noGrp="1"/>
          </p:cNvSpPr>
          <p:nvPr>
            <p:ph type="sldNum" sz="quarter" idx="12"/>
          </p:nvPr>
        </p:nvSpPr>
        <p:spPr/>
        <p:txBody>
          <a:bodyPr/>
          <a:lstStyle/>
          <a:p>
            <a:fld id="{C6EDD116-AE05-49C1-93C8-6F0F0C95EA81}" type="slidenum">
              <a:rPr lang="en-US" smtClean="0"/>
              <a:t>19</a:t>
            </a:fld>
            <a:endParaRPr lang="en-US"/>
          </a:p>
        </p:txBody>
      </p:sp>
    </p:spTree>
    <p:extLst>
      <p:ext uri="{BB962C8B-B14F-4D97-AF65-F5344CB8AC3E}">
        <p14:creationId xmlns:p14="http://schemas.microsoft.com/office/powerpoint/2010/main" val="34873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E3BFC93-F030-4629-A8B4-6C1EE093FE82}"/>
              </a:ext>
            </a:extLst>
          </p:cNvPr>
          <p:cNvSpPr>
            <a:spLocks noGrp="1"/>
          </p:cNvSpPr>
          <p:nvPr>
            <p:ph type="title"/>
          </p:nvPr>
        </p:nvSpPr>
        <p:spPr>
          <a:xfrm>
            <a:off x="504967" y="0"/>
            <a:ext cx="10744293" cy="832513"/>
          </a:xfrm>
        </p:spPr>
        <p:txBody>
          <a:bodyPr vert="horz" lIns="91440" tIns="45720" rIns="91440" bIns="45720" rtlCol="0" anchor="ctr">
            <a:normAutofit fontScale="90000"/>
          </a:bodyPr>
          <a:lstStyle/>
          <a:p>
            <a:pPr algn="ctr"/>
            <a:r>
              <a:rPr lang="en-US" sz="2800" b="1" kern="1200" spc="200" dirty="0">
                <a:solidFill>
                  <a:srgbClr val="FFFFFF"/>
                </a:solidFill>
                <a:latin typeface="+mj-lt"/>
                <a:ea typeface="+mj-ea"/>
                <a:cs typeface="+mj-cs"/>
              </a:rPr>
              <a:t> </a:t>
            </a:r>
            <a:br>
              <a:rPr lang="en-US" sz="2800" b="1" kern="1200" spc="200" dirty="0">
                <a:solidFill>
                  <a:srgbClr val="FFFFFF"/>
                </a:solidFill>
                <a:latin typeface="+mj-lt"/>
                <a:ea typeface="+mj-ea"/>
                <a:cs typeface="+mj-cs"/>
              </a:rPr>
            </a:br>
            <a:r>
              <a:rPr lang="en-US" sz="2800" b="1" kern="1200" spc="200" dirty="0">
                <a:solidFill>
                  <a:schemeClr val="tx1"/>
                </a:solidFill>
                <a:latin typeface="+mj-lt"/>
                <a:ea typeface="+mj-ea"/>
                <a:cs typeface="+mj-cs"/>
              </a:rPr>
              <a:t/>
            </a:r>
            <a:br>
              <a:rPr lang="en-US" sz="2800" b="1" kern="1200" spc="200" dirty="0">
                <a:solidFill>
                  <a:schemeClr val="tx1"/>
                </a:solidFill>
                <a:latin typeface="+mj-lt"/>
                <a:ea typeface="+mj-ea"/>
                <a:cs typeface="+mj-cs"/>
              </a:rPr>
            </a:br>
            <a:r>
              <a:rPr lang="en-US" sz="4400" b="1" kern="1200" spc="200" dirty="0">
                <a:solidFill>
                  <a:schemeClr val="tx1"/>
                </a:solidFill>
                <a:latin typeface="+mj-lt"/>
                <a:ea typeface="+mj-ea"/>
                <a:cs typeface="+mj-cs"/>
              </a:rPr>
              <a:t>Local Partnership Agreement (LPA) Training</a:t>
            </a:r>
            <a:endParaRPr lang="en-US" sz="2800" b="1" kern="1200" spc="200" dirty="0">
              <a:solidFill>
                <a:schemeClr val="tx1"/>
              </a:solidFill>
              <a:latin typeface="+mj-lt"/>
              <a:ea typeface="+mj-ea"/>
              <a:cs typeface="+mj-cs"/>
            </a:endParaRPr>
          </a:p>
        </p:txBody>
      </p:sp>
      <p:sp>
        <p:nvSpPr>
          <p:cNvPr id="11" name="Content Placeholder 10">
            <a:extLst>
              <a:ext uri="{FF2B5EF4-FFF2-40B4-BE49-F238E27FC236}">
                <a16:creationId xmlns:a16="http://schemas.microsoft.com/office/drawing/2014/main" id="{783A5167-0BB7-435E-B8F0-DA141994E27D}"/>
              </a:ext>
            </a:extLst>
          </p:cNvPr>
          <p:cNvSpPr>
            <a:spLocks noGrp="1"/>
          </p:cNvSpPr>
          <p:nvPr>
            <p:ph type="body" sz="half" idx="2"/>
          </p:nvPr>
        </p:nvSpPr>
        <p:spPr>
          <a:xfrm>
            <a:off x="269631" y="1320742"/>
            <a:ext cx="6928338" cy="3563159"/>
          </a:xfrm>
        </p:spPr>
        <p:txBody>
          <a:bodyPr vert="horz" lIns="91440" tIns="45720" rIns="91440" bIns="45720" rtlCol="0">
            <a:normAutofit fontScale="92500" lnSpcReduction="10000"/>
          </a:bodyPr>
          <a:lstStyle/>
          <a:p>
            <a:pPr algn="ctr">
              <a:spcBef>
                <a:spcPts val="700"/>
              </a:spcBef>
            </a:pPr>
            <a:r>
              <a:rPr lang="en-US" sz="2800" b="1" spc="200" dirty="0">
                <a:solidFill>
                  <a:schemeClr val="tx1"/>
                </a:solidFill>
              </a:rPr>
              <a:t>Pre-Vocational Foundational Skills Development</a:t>
            </a:r>
          </a:p>
          <a:p>
            <a:pPr indent="-228600">
              <a:spcBef>
                <a:spcPts val="700"/>
              </a:spcBef>
              <a:buFont typeface="Arial" panose="020B0604020202020204" pitchFamily="34" charset="0"/>
              <a:buChar char="•"/>
            </a:pPr>
            <a:endParaRPr lang="en-US" sz="2000" b="1" spc="200" dirty="0">
              <a:solidFill>
                <a:schemeClr val="tx1"/>
              </a:solidFill>
            </a:endParaRPr>
          </a:p>
          <a:p>
            <a:pPr algn="ctr">
              <a:spcBef>
                <a:spcPts val="700"/>
              </a:spcBef>
            </a:pPr>
            <a:r>
              <a:rPr lang="en-US" sz="2600" spc="200" dirty="0">
                <a:solidFill>
                  <a:schemeClr val="tx1"/>
                </a:solidFill>
              </a:rPr>
              <a:t>Presented by: </a:t>
            </a:r>
          </a:p>
          <a:p>
            <a:pPr indent="-228600" algn="ctr">
              <a:spcBef>
                <a:spcPts val="700"/>
              </a:spcBef>
              <a:buFont typeface="Arial" panose="020B0604020202020204" pitchFamily="34" charset="0"/>
              <a:buChar char="•"/>
            </a:pPr>
            <a:r>
              <a:rPr lang="en-US" sz="2600" spc="200" dirty="0">
                <a:solidFill>
                  <a:schemeClr val="tx1"/>
                </a:solidFill>
              </a:rPr>
              <a:t>California Department of Education</a:t>
            </a:r>
          </a:p>
          <a:p>
            <a:pPr indent="-228600" algn="ctr">
              <a:spcBef>
                <a:spcPts val="700"/>
              </a:spcBef>
              <a:buFont typeface="Arial" panose="020B0604020202020204" pitchFamily="34" charset="0"/>
              <a:buChar char="•"/>
            </a:pPr>
            <a:r>
              <a:rPr lang="en-US" sz="2600" spc="200" dirty="0">
                <a:solidFill>
                  <a:schemeClr val="tx1"/>
                </a:solidFill>
              </a:rPr>
              <a:t>California Department of Rehabilitation</a:t>
            </a:r>
          </a:p>
          <a:p>
            <a:pPr indent="-228600" algn="ctr">
              <a:spcBef>
                <a:spcPts val="700"/>
              </a:spcBef>
              <a:buFont typeface="Arial" panose="020B0604020202020204" pitchFamily="34" charset="0"/>
              <a:buChar char="•"/>
            </a:pPr>
            <a:r>
              <a:rPr lang="en-US" sz="2600" spc="200" dirty="0">
                <a:solidFill>
                  <a:schemeClr val="tx1"/>
                </a:solidFill>
              </a:rPr>
              <a:t>California Department of Developmental Services</a:t>
            </a:r>
          </a:p>
          <a:p>
            <a:pPr indent="-228600">
              <a:spcBef>
                <a:spcPts val="700"/>
              </a:spcBef>
              <a:buFont typeface="Arial" panose="020B0604020202020204" pitchFamily="34" charset="0"/>
              <a:buChar char="•"/>
            </a:pPr>
            <a:endParaRPr lang="en-US" sz="2000" b="1" dirty="0"/>
          </a:p>
        </p:txBody>
      </p:sp>
      <p:pic>
        <p:nvPicPr>
          <p:cNvPr id="3" name="Picture 2" descr="image of Jigsaw pieces bridging the gap">
            <a:extLst>
              <a:ext uri="{FF2B5EF4-FFF2-40B4-BE49-F238E27FC236}">
                <a16:creationId xmlns:a16="http://schemas.microsoft.com/office/drawing/2014/main" id="{E253BF11-8297-4200-A2B7-AB889D06A00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067"/>
          <a:stretch/>
        </p:blipFill>
        <p:spPr>
          <a:xfrm>
            <a:off x="7197969" y="2168680"/>
            <a:ext cx="4594804" cy="3409334"/>
          </a:xfrm>
          <a:prstGeom prst="rect">
            <a:avLst/>
          </a:prstGeom>
        </p:spPr>
      </p:pic>
    </p:spTree>
    <p:extLst>
      <p:ext uri="{BB962C8B-B14F-4D97-AF65-F5344CB8AC3E}">
        <p14:creationId xmlns:p14="http://schemas.microsoft.com/office/powerpoint/2010/main" val="2978125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BF2FDB-9E9B-4FA9-BE10-028C569AA065}"/>
              </a:ext>
            </a:extLst>
          </p:cNvPr>
          <p:cNvSpPr txBox="1">
            <a:spLocks noGrp="1"/>
          </p:cNvSpPr>
          <p:nvPr>
            <p:ph type="title" idx="4294967295"/>
          </p:nvPr>
        </p:nvSpPr>
        <p:spPr>
          <a:xfrm>
            <a:off x="175846" y="1582615"/>
            <a:ext cx="11711354" cy="32213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200"/>
              </a:spcBef>
              <a:spcAft>
                <a:spcPts val="200"/>
              </a:spcAft>
              <a:buClr>
                <a:srgbClr val="4A66AC"/>
              </a:buClr>
              <a:buSzPct val="100000"/>
              <a:buFontTx/>
              <a:buNone/>
              <a:tabLst/>
              <a:defRPr/>
            </a:pPr>
            <a:r>
              <a:rPr kumimoji="0" lang="en-US" sz="4000" b="0" i="0" u="none" strike="noStrike" kern="1200" cap="none" spc="0" normalizeH="0" baseline="0" noProof="0" dirty="0">
                <a:ln>
                  <a:noFill/>
                </a:ln>
                <a:solidFill>
                  <a:prstClr val="black">
                    <a:lumMod val="75000"/>
                    <a:lumOff val="25000"/>
                  </a:prstClr>
                </a:solidFill>
                <a:effectLst/>
                <a:uLnTx/>
                <a:uFillTx/>
                <a:latin typeface="+mn-lt"/>
                <a:ea typeface="+mn-ea"/>
                <a:cs typeface="+mn-cs"/>
              </a:rPr>
              <a:t>Links to all the aforementioned resources can be found on the</a:t>
            </a:r>
          </a:p>
          <a:p>
            <a:pPr marL="0" marR="0" lvl="0" indent="0" algn="ctr" defTabSz="914400" rtl="0" eaLnBrk="1" fontAlgn="auto" latinLnBrk="0" hangingPunct="1">
              <a:lnSpc>
                <a:spcPct val="90000"/>
              </a:lnSpc>
              <a:spcBef>
                <a:spcPts val="1200"/>
              </a:spcBef>
              <a:spcAft>
                <a:spcPts val="200"/>
              </a:spcAft>
              <a:buClr>
                <a:srgbClr val="4A66AC"/>
              </a:buClr>
              <a:buSzPct val="100000"/>
              <a:buFontTx/>
              <a:buNone/>
              <a:tabLst/>
              <a:defRPr/>
            </a:pPr>
            <a:r>
              <a:rPr kumimoji="0" lang="en-US" sz="4000" b="0" i="0" u="none" strike="noStrike" kern="1200" cap="none" spc="0" normalizeH="0" baseline="0" noProof="0" dirty="0">
                <a:ln>
                  <a:noFill/>
                </a:ln>
                <a:solidFill>
                  <a:prstClr val="black">
                    <a:lumMod val="75000"/>
                    <a:lumOff val="25000"/>
                  </a:prstClr>
                </a:solidFill>
                <a:effectLst/>
                <a:uLnTx/>
                <a:uFillTx/>
                <a:latin typeface="+mn-lt"/>
                <a:ea typeface="+mn-ea"/>
                <a:cs typeface="+mn-cs"/>
              </a:rPr>
              <a:t> Local Partnership Agreement (LPA) Trainings - Presentation Links</a:t>
            </a:r>
          </a:p>
          <a:p>
            <a:pPr marL="0" marR="0" lvl="0" indent="0" algn="ctr" defTabSz="914400" rtl="0" eaLnBrk="1" fontAlgn="auto" latinLnBrk="0" hangingPunct="1">
              <a:lnSpc>
                <a:spcPct val="90000"/>
              </a:lnSpc>
              <a:spcBef>
                <a:spcPts val="1200"/>
              </a:spcBef>
              <a:spcAft>
                <a:spcPts val="200"/>
              </a:spcAft>
              <a:buClr>
                <a:srgbClr val="4A66AC"/>
              </a:buClr>
              <a:buSzPct val="100000"/>
              <a:buFontTx/>
              <a:buNone/>
              <a:tabLst/>
              <a:defRPr/>
            </a:pPr>
            <a:r>
              <a:rPr kumimoji="0" lang="en-US" sz="4000" b="0" i="0" u="none" strike="noStrike" kern="1200" cap="none" spc="0" normalizeH="0" baseline="0" noProof="0" dirty="0">
                <a:ln>
                  <a:noFill/>
                </a:ln>
                <a:solidFill>
                  <a:prstClr val="black">
                    <a:lumMod val="75000"/>
                    <a:lumOff val="25000"/>
                  </a:prstClr>
                </a:solidFill>
                <a:effectLst/>
                <a:uLnTx/>
                <a:uFillTx/>
                <a:latin typeface="+mn-lt"/>
                <a:ea typeface="+mn-ea"/>
                <a:cs typeface="+mn-cs"/>
              </a:rPr>
              <a:t> at: https://www.chhs.ca.gov/home/cie/cie-toolkit/</a:t>
            </a:r>
          </a:p>
        </p:txBody>
      </p:sp>
      <p:sp>
        <p:nvSpPr>
          <p:cNvPr id="4" name="Slide Number Placeholder 3">
            <a:extLst>
              <a:ext uri="{FF2B5EF4-FFF2-40B4-BE49-F238E27FC236}">
                <a16:creationId xmlns:a16="http://schemas.microsoft.com/office/drawing/2014/main" id="{47E6C937-1536-4DC9-A946-903D187EDCDC}"/>
              </a:ext>
            </a:extLst>
          </p:cNvPr>
          <p:cNvSpPr>
            <a:spLocks noGrp="1"/>
          </p:cNvSpPr>
          <p:nvPr>
            <p:ph type="sldNum" sz="quarter" idx="12"/>
          </p:nvPr>
        </p:nvSpPr>
        <p:spPr/>
        <p:txBody>
          <a:bodyPr/>
          <a:lstStyle/>
          <a:p>
            <a:fld id="{C6EDD116-AE05-49C1-93C8-6F0F0C95EA81}" type="slidenum">
              <a:rPr lang="en-US" smtClean="0"/>
              <a:t>20</a:t>
            </a:fld>
            <a:endParaRPr lang="en-US"/>
          </a:p>
        </p:txBody>
      </p:sp>
    </p:spTree>
    <p:extLst>
      <p:ext uri="{BB962C8B-B14F-4D97-AF65-F5344CB8AC3E}">
        <p14:creationId xmlns:p14="http://schemas.microsoft.com/office/powerpoint/2010/main" val="59759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2D534-BE8B-49D9-9F86-605F5EDC64BC}"/>
              </a:ext>
            </a:extLst>
          </p:cNvPr>
          <p:cNvSpPr>
            <a:spLocks noGrp="1"/>
          </p:cNvSpPr>
          <p:nvPr>
            <p:ph type="title"/>
          </p:nvPr>
        </p:nvSpPr>
        <p:spPr>
          <a:xfrm>
            <a:off x="1524000" y="522277"/>
            <a:ext cx="9144000" cy="869794"/>
          </a:xfrm>
        </p:spPr>
        <p:txBody>
          <a:bodyPr vert="horz" lIns="91440" tIns="45720" rIns="91440" bIns="45720" rtlCol="0" anchor="b">
            <a:normAutofit fontScale="90000"/>
          </a:bodyPr>
          <a:lstStyle/>
          <a:p>
            <a:pPr algn="ctr"/>
            <a:r>
              <a:rPr lang="en-US" kern="1200" dirty="0">
                <a:solidFill>
                  <a:schemeClr val="tx1"/>
                </a:solidFill>
                <a:latin typeface="+mj-lt"/>
                <a:ea typeface="+mj-ea"/>
                <a:cs typeface="+mj-cs"/>
              </a:rPr>
              <a:t>Thank you! </a:t>
            </a:r>
          </a:p>
        </p:txBody>
      </p:sp>
      <p:sp>
        <p:nvSpPr>
          <p:cNvPr id="4" name="Text Placeholder 3">
            <a:extLst>
              <a:ext uri="{FF2B5EF4-FFF2-40B4-BE49-F238E27FC236}">
                <a16:creationId xmlns:a16="http://schemas.microsoft.com/office/drawing/2014/main" id="{E6C633D4-6522-4563-ADF3-7A61FD16994D}"/>
              </a:ext>
            </a:extLst>
          </p:cNvPr>
          <p:cNvSpPr>
            <a:spLocks noGrp="1"/>
          </p:cNvSpPr>
          <p:nvPr>
            <p:ph type="body" idx="1"/>
          </p:nvPr>
        </p:nvSpPr>
        <p:spPr>
          <a:xfrm>
            <a:off x="1064525" y="1678673"/>
            <a:ext cx="10153935" cy="4094329"/>
          </a:xfrm>
        </p:spPr>
        <p:txBody>
          <a:bodyPr vert="horz" lIns="91440" tIns="45720" rIns="91440" bIns="45720" rtlCol="0">
            <a:normAutofit lnSpcReduction="10000"/>
          </a:bodyPr>
          <a:lstStyle/>
          <a:p>
            <a:pPr algn="ctr"/>
            <a:r>
              <a:rPr lang="en-US" kern="1200" dirty="0">
                <a:solidFill>
                  <a:schemeClr val="tx1"/>
                </a:solidFill>
                <a:latin typeface="+mn-lt"/>
                <a:ea typeface="+mn-ea"/>
                <a:cs typeface="+mn-cs"/>
              </a:rPr>
              <a:t> </a:t>
            </a:r>
            <a:r>
              <a:rPr lang="en-US" sz="3800" kern="1200" dirty="0">
                <a:solidFill>
                  <a:schemeClr val="tx1"/>
                </a:solidFill>
                <a:latin typeface="+mn-lt"/>
                <a:ea typeface="+mn-ea"/>
                <a:cs typeface="+mn-cs"/>
              </a:rPr>
              <a:t>Please visit the California Health and Human Services CIE webpage at </a:t>
            </a:r>
            <a:r>
              <a:rPr lang="en-US" sz="3800" kern="1200" dirty="0">
                <a:solidFill>
                  <a:schemeClr val="tx1"/>
                </a:solidFill>
                <a:latin typeface="+mn-lt"/>
                <a:ea typeface="+mn-ea"/>
                <a:cs typeface="+mn-cs"/>
                <a:hlinkClick r:id="rId3" tooltip="Click to access the CHHS CIE webpage"/>
              </a:rPr>
              <a:t>www.chhs.ca.gov/cie</a:t>
            </a:r>
            <a:r>
              <a:rPr lang="en-US" sz="3800" kern="1200" dirty="0">
                <a:solidFill>
                  <a:schemeClr val="tx1"/>
                </a:solidFill>
                <a:latin typeface="+mn-lt"/>
                <a:ea typeface="+mn-ea"/>
                <a:cs typeface="+mn-cs"/>
              </a:rPr>
              <a:t> and select the CIE Toolkit to view all recorded trainings and resources.</a:t>
            </a:r>
          </a:p>
          <a:p>
            <a:pPr algn="ctr"/>
            <a:endParaRPr lang="en-US" sz="3800" dirty="0">
              <a:solidFill>
                <a:schemeClr val="tx1"/>
              </a:solidFill>
            </a:endParaRPr>
          </a:p>
          <a:p>
            <a:pPr algn="ctr"/>
            <a:r>
              <a:rPr lang="en-US" sz="3800" kern="1200" dirty="0">
                <a:solidFill>
                  <a:schemeClr val="tx1"/>
                </a:solidFill>
                <a:latin typeface="+mn-lt"/>
                <a:ea typeface="+mn-ea"/>
                <a:cs typeface="+mn-cs"/>
              </a:rPr>
              <a:t>Send your questions to </a:t>
            </a:r>
          </a:p>
          <a:p>
            <a:pPr algn="ctr"/>
            <a:r>
              <a:rPr lang="en-US" sz="3800" kern="1200" dirty="0">
                <a:solidFill>
                  <a:schemeClr val="tx1"/>
                </a:solidFill>
                <a:latin typeface="+mn-lt"/>
                <a:ea typeface="+mn-ea"/>
                <a:cs typeface="+mn-cs"/>
                <a:hlinkClick r:id="rId4">
                  <a:extLst>
                    <a:ext uri="{A12FA001-AC4F-418D-AE19-62706E023703}">
                      <ahyp:hlinkClr xmlns:ahyp="http://schemas.microsoft.com/office/drawing/2018/hyperlinkcolor" xmlns="" val="tx"/>
                    </a:ext>
                  </a:extLst>
                </a:hlinkClick>
              </a:rPr>
              <a:t>CaliforniaCIE@dor.ca.gov</a:t>
            </a:r>
            <a:endParaRPr lang="en-US" sz="3800" kern="1200" dirty="0">
              <a:solidFill>
                <a:schemeClr val="tx1"/>
              </a:solidFill>
              <a:latin typeface="+mn-lt"/>
              <a:ea typeface="+mn-ea"/>
              <a:cs typeface="+mn-cs"/>
            </a:endParaRPr>
          </a:p>
          <a:p>
            <a:pPr algn="ctr"/>
            <a:endParaRPr lang="en-US" sz="3800" kern="1200" dirty="0">
              <a:solidFill>
                <a:schemeClr val="tx1"/>
              </a:solidFill>
              <a:latin typeface="+mn-lt"/>
              <a:ea typeface="+mn-ea"/>
              <a:cs typeface="+mn-cs"/>
            </a:endParaRPr>
          </a:p>
          <a:p>
            <a:pPr algn="ctr"/>
            <a:endParaRPr lang="en-US" sz="3800" kern="1200" dirty="0">
              <a:solidFill>
                <a:schemeClr val="tx1"/>
              </a:solidFill>
              <a:latin typeface="+mn-lt"/>
              <a:ea typeface="+mn-ea"/>
              <a:cs typeface="+mn-cs"/>
            </a:endParaRPr>
          </a:p>
          <a:p>
            <a:pPr algn="ctr"/>
            <a:endParaRPr lang="en-US" sz="3800" kern="1200" dirty="0">
              <a:solidFill>
                <a:schemeClr val="tx1"/>
              </a:solidFill>
              <a:latin typeface="+mn-lt"/>
              <a:ea typeface="+mn-ea"/>
              <a:cs typeface="+mn-cs"/>
            </a:endParaRPr>
          </a:p>
          <a:p>
            <a:pPr algn="ct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315861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79CC-88E2-4816-BABB-239C440CCBBE}"/>
              </a:ext>
            </a:extLst>
          </p:cNvPr>
          <p:cNvSpPr>
            <a:spLocks noGrp="1"/>
          </p:cNvSpPr>
          <p:nvPr>
            <p:ph type="title"/>
          </p:nvPr>
        </p:nvSpPr>
        <p:spPr>
          <a:xfrm>
            <a:off x="405115" y="286604"/>
            <a:ext cx="11343190" cy="968440"/>
          </a:xfrm>
        </p:spPr>
        <p:txBody>
          <a:bodyPr>
            <a:normAutofit/>
          </a:bodyPr>
          <a:lstStyle/>
          <a:p>
            <a:pPr algn="ctr"/>
            <a:r>
              <a:rPr lang="en-US" sz="4000" b="1" dirty="0"/>
              <a:t>How can LPAs help increase Pre-Vocational Skills? </a:t>
            </a:r>
            <a:endParaRPr lang="en-US" sz="2400" dirty="0"/>
          </a:p>
        </p:txBody>
      </p:sp>
      <p:sp>
        <p:nvSpPr>
          <p:cNvPr id="3" name="Content Placeholder 2">
            <a:extLst>
              <a:ext uri="{FF2B5EF4-FFF2-40B4-BE49-F238E27FC236}">
                <a16:creationId xmlns:a16="http://schemas.microsoft.com/office/drawing/2014/main" id="{335F1295-FD9F-4007-AA40-2B92CE357200}"/>
              </a:ext>
            </a:extLst>
          </p:cNvPr>
          <p:cNvSpPr>
            <a:spLocks noGrp="1"/>
          </p:cNvSpPr>
          <p:nvPr>
            <p:ph idx="1"/>
          </p:nvPr>
        </p:nvSpPr>
        <p:spPr>
          <a:xfrm>
            <a:off x="694481" y="1845734"/>
            <a:ext cx="10461199" cy="4023360"/>
          </a:xfrm>
        </p:spPr>
        <p:txBody>
          <a:bodyPr>
            <a:normAutofit/>
          </a:bodyPr>
          <a:lstStyle/>
          <a:p>
            <a:r>
              <a:rPr lang="en-US" sz="3200" dirty="0"/>
              <a:t>LPA core partners including the Local Education Agencies (LEAs), the Department of Rehabilitation Districts (DOR) and regional centers have many resources within their agencies as well as without. The next slides will present information on some of these resources including natural resources. </a:t>
            </a:r>
          </a:p>
        </p:txBody>
      </p:sp>
      <p:sp>
        <p:nvSpPr>
          <p:cNvPr id="4" name="Slide Number Placeholder 3">
            <a:extLst>
              <a:ext uri="{FF2B5EF4-FFF2-40B4-BE49-F238E27FC236}">
                <a16:creationId xmlns:a16="http://schemas.microsoft.com/office/drawing/2014/main" id="{850634B6-C906-40CD-8B93-87ECD4C27B3B}"/>
              </a:ext>
            </a:extLst>
          </p:cNvPr>
          <p:cNvSpPr>
            <a:spLocks noGrp="1"/>
          </p:cNvSpPr>
          <p:nvPr>
            <p:ph type="sldNum" sz="quarter" idx="12"/>
          </p:nvPr>
        </p:nvSpPr>
        <p:spPr/>
        <p:txBody>
          <a:bodyPr/>
          <a:lstStyle/>
          <a:p>
            <a:fld id="{C6EDD116-AE05-49C1-93C8-6F0F0C95EA81}" type="slidenum">
              <a:rPr lang="en-US" smtClean="0"/>
              <a:t>3</a:t>
            </a:fld>
            <a:endParaRPr lang="en-US"/>
          </a:p>
        </p:txBody>
      </p:sp>
    </p:spTree>
    <p:extLst>
      <p:ext uri="{BB962C8B-B14F-4D97-AF65-F5344CB8AC3E}">
        <p14:creationId xmlns:p14="http://schemas.microsoft.com/office/powerpoint/2010/main" val="44587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2EFCC-DEE2-437C-8BD3-3AF5CDD2418D}"/>
              </a:ext>
            </a:extLst>
          </p:cNvPr>
          <p:cNvSpPr>
            <a:spLocks noGrp="1"/>
          </p:cNvSpPr>
          <p:nvPr>
            <p:ph type="title"/>
          </p:nvPr>
        </p:nvSpPr>
        <p:spPr>
          <a:xfrm>
            <a:off x="493594" y="339610"/>
            <a:ext cx="11204811" cy="1257178"/>
          </a:xfrm>
        </p:spPr>
        <p:txBody>
          <a:bodyPr>
            <a:normAutofit/>
          </a:bodyPr>
          <a:lstStyle/>
          <a:p>
            <a:r>
              <a:rPr lang="en-US" sz="4000" b="1" dirty="0">
                <a:solidFill>
                  <a:schemeClr val="tx1"/>
                </a:solidFill>
              </a:rPr>
              <a:t>What are the Challenges of Gaining Pre-vocational Foundational Skills for Individuals with ID/DD?</a:t>
            </a:r>
            <a:r>
              <a:rPr lang="en-US" sz="4000" dirty="0">
                <a:solidFill>
                  <a:schemeClr val="tx1"/>
                </a:solidFill>
              </a:rPr>
              <a:t> </a:t>
            </a:r>
            <a:r>
              <a:rPr lang="en-US" sz="2400" dirty="0">
                <a:solidFill>
                  <a:schemeClr val="tx1"/>
                </a:solidFill>
              </a:rPr>
              <a:t>(1 of 2)</a:t>
            </a:r>
            <a:endParaRPr lang="en-US" sz="3400" dirty="0">
              <a:solidFill>
                <a:schemeClr val="tx1"/>
              </a:solidFill>
            </a:endParaRPr>
          </a:p>
        </p:txBody>
      </p:sp>
      <p:sp>
        <p:nvSpPr>
          <p:cNvPr id="4" name="Content Placeholder 3">
            <a:extLst>
              <a:ext uri="{FF2B5EF4-FFF2-40B4-BE49-F238E27FC236}">
                <a16:creationId xmlns:a16="http://schemas.microsoft.com/office/drawing/2014/main" id="{E26BFEAA-CB24-4FEE-A60C-1DADB4CC544A}"/>
              </a:ext>
            </a:extLst>
          </p:cNvPr>
          <p:cNvSpPr>
            <a:spLocks noGrp="1"/>
          </p:cNvSpPr>
          <p:nvPr>
            <p:ph idx="1"/>
          </p:nvPr>
        </p:nvSpPr>
        <p:spPr>
          <a:xfrm>
            <a:off x="1055626" y="1752992"/>
            <a:ext cx="10080746" cy="4283287"/>
          </a:xfrm>
        </p:spPr>
        <p:txBody>
          <a:bodyPr anchor="ctr">
            <a:normAutofit/>
          </a:bodyPr>
          <a:lstStyle/>
          <a:p>
            <a:pPr marL="0" indent="0">
              <a:spcBef>
                <a:spcPts val="0"/>
              </a:spcBef>
              <a:buNone/>
            </a:pPr>
            <a:r>
              <a:rPr lang="en-US" sz="3200" dirty="0">
                <a:latin typeface="Calibri" panose="020F0502020204030204" pitchFamily="34" charset="0"/>
                <a:cs typeface="Calibri" panose="020F0502020204030204" pitchFamily="34" charset="0"/>
              </a:rPr>
              <a:t>Lowered expectations from family, school, and community </a:t>
            </a:r>
          </a:p>
          <a:p>
            <a:pPr marL="0" indent="0">
              <a:spcBef>
                <a:spcPts val="0"/>
              </a:spcBef>
              <a:buNone/>
            </a:pPr>
            <a:r>
              <a:rPr lang="en-US" sz="3200" dirty="0">
                <a:latin typeface="Calibri" panose="020F0502020204030204" pitchFamily="34" charset="0"/>
                <a:cs typeface="Calibri" panose="020F0502020204030204" pitchFamily="34" charset="0"/>
              </a:rPr>
              <a:t>due to fears pertaining to an individual’s:</a:t>
            </a:r>
          </a:p>
          <a:p>
            <a:pPr marL="0" indent="0">
              <a:spcBef>
                <a:spcPts val="0"/>
              </a:spcBef>
              <a:buNone/>
            </a:pPr>
            <a:endParaRPr lang="en-US" sz="2400" dirty="0">
              <a:latin typeface="Calibri" panose="020F0502020204030204" pitchFamily="34" charset="0"/>
              <a:cs typeface="Calibri" panose="020F0502020204030204" pitchFamily="34" charset="0"/>
            </a:endParaRPr>
          </a:p>
          <a:p>
            <a:pPr lvl="1">
              <a:buFont typeface="Arial" panose="020B0604020202020204" pitchFamily="34" charset="0"/>
              <a:buChar char="•"/>
            </a:pPr>
            <a:r>
              <a:rPr lang="en-US" sz="3200" dirty="0">
                <a:latin typeface="Calibri" panose="020F0502020204030204" pitchFamily="34" charset="0"/>
                <a:cs typeface="Calibri" panose="020F0502020204030204" pitchFamily="34" charset="0"/>
              </a:rPr>
              <a:t>Safety (physical, emotional, mental)</a:t>
            </a:r>
          </a:p>
          <a:p>
            <a:pPr lvl="1">
              <a:buFont typeface="Arial" panose="020B0604020202020204" pitchFamily="34" charset="0"/>
              <a:buChar char="•"/>
            </a:pPr>
            <a:r>
              <a:rPr lang="en-US" sz="3200" dirty="0">
                <a:latin typeface="Calibri" panose="020F0502020204030204" pitchFamily="34" charset="0"/>
                <a:cs typeface="Calibri" panose="020F0502020204030204" pitchFamily="34" charset="0"/>
              </a:rPr>
              <a:t>Capacity to learn pre-vocational foundational skills</a:t>
            </a:r>
          </a:p>
          <a:p>
            <a:pPr lvl="1">
              <a:buFont typeface="Arial" panose="020B0604020202020204" pitchFamily="34" charset="0"/>
              <a:buChar char="•"/>
            </a:pPr>
            <a:r>
              <a:rPr lang="en-US" sz="3200" dirty="0">
                <a:latin typeface="Calibri" panose="020F0502020204030204" pitchFamily="34" charset="0"/>
                <a:cs typeface="Calibri" panose="020F0502020204030204" pitchFamily="34" charset="0"/>
              </a:rPr>
              <a:t>Community support system being reliable</a:t>
            </a:r>
          </a:p>
          <a:p>
            <a:pPr lvl="1">
              <a:buFont typeface="Arial" panose="020B0604020202020204" pitchFamily="34" charset="0"/>
              <a:buChar char="•"/>
            </a:pPr>
            <a:r>
              <a:rPr lang="en-US" sz="3200" dirty="0">
                <a:latin typeface="Calibri" panose="020F0502020204030204" pitchFamily="34" charset="0"/>
                <a:cs typeface="Calibri" panose="020F0502020204030204" pitchFamily="34" charset="0"/>
              </a:rPr>
              <a:t>Potential reduction or loss of benefits</a:t>
            </a:r>
            <a:endParaRPr lang="en-US" sz="3200" dirty="0">
              <a:solidFill>
                <a:schemeClr val="tx1"/>
              </a:solidFill>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533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2EFCC-DEE2-437C-8BD3-3AF5CDD2418D}"/>
              </a:ext>
            </a:extLst>
          </p:cNvPr>
          <p:cNvSpPr>
            <a:spLocks noGrp="1"/>
          </p:cNvSpPr>
          <p:nvPr>
            <p:ph type="title"/>
          </p:nvPr>
        </p:nvSpPr>
        <p:spPr>
          <a:xfrm>
            <a:off x="375518" y="294538"/>
            <a:ext cx="11257122" cy="1281778"/>
          </a:xfrm>
        </p:spPr>
        <p:txBody>
          <a:bodyPr>
            <a:normAutofit/>
          </a:bodyPr>
          <a:lstStyle/>
          <a:p>
            <a:r>
              <a:rPr lang="en-US" sz="4000" b="1" dirty="0">
                <a:solidFill>
                  <a:schemeClr val="tx1"/>
                </a:solidFill>
              </a:rPr>
              <a:t>What are the Challenges of Gaining Pre-vocational Foundational Skills for Individuals with ID/DD? </a:t>
            </a:r>
            <a:r>
              <a:rPr lang="en-US" sz="2400" dirty="0">
                <a:solidFill>
                  <a:schemeClr val="tx1"/>
                </a:solidFill>
              </a:rPr>
              <a:t>(2 of 2)</a:t>
            </a:r>
            <a:endParaRPr lang="en-US" sz="3400" dirty="0">
              <a:solidFill>
                <a:schemeClr val="tx1"/>
              </a:solidFill>
            </a:endParaRPr>
          </a:p>
        </p:txBody>
      </p:sp>
      <p:sp>
        <p:nvSpPr>
          <p:cNvPr id="4" name="Content Placeholder 3">
            <a:extLst>
              <a:ext uri="{FF2B5EF4-FFF2-40B4-BE49-F238E27FC236}">
                <a16:creationId xmlns:a16="http://schemas.microsoft.com/office/drawing/2014/main" id="{E26BFEAA-CB24-4FEE-A60C-1DADB4CC544A}"/>
              </a:ext>
            </a:extLst>
          </p:cNvPr>
          <p:cNvSpPr>
            <a:spLocks noGrp="1"/>
          </p:cNvSpPr>
          <p:nvPr>
            <p:ph idx="1"/>
          </p:nvPr>
        </p:nvSpPr>
        <p:spPr>
          <a:xfrm>
            <a:off x="467435" y="1869743"/>
            <a:ext cx="11257123" cy="4236518"/>
          </a:xfrm>
        </p:spPr>
        <p:txBody>
          <a:bodyPr anchor="ctr">
            <a:normAutofit fontScale="92500"/>
          </a:bodyPr>
          <a:lstStyle/>
          <a:p>
            <a:pPr marL="0" indent="0" algn="ctr">
              <a:buNone/>
            </a:pPr>
            <a:r>
              <a:rPr lang="en-US" sz="2800" b="1" dirty="0"/>
              <a:t>Ways to overcome these fears and reservations</a:t>
            </a:r>
          </a:p>
          <a:p>
            <a:pPr marL="0" indent="0">
              <a:buNone/>
            </a:pPr>
            <a:r>
              <a:rPr lang="en-US" sz="2400" dirty="0"/>
              <a:t> </a:t>
            </a:r>
            <a:r>
              <a:rPr lang="en-US" sz="2800" dirty="0"/>
              <a:t>Help families and individuals with disabilities understand:</a:t>
            </a:r>
          </a:p>
          <a:p>
            <a:pPr marL="228600" indent="-228600">
              <a:buFont typeface="Arial" panose="020B0604020202020204" pitchFamily="34" charset="0"/>
              <a:buChar char="•"/>
            </a:pPr>
            <a:r>
              <a:rPr lang="en-US" sz="2800" dirty="0"/>
              <a:t>The benefits of CIE</a:t>
            </a:r>
          </a:p>
          <a:p>
            <a:pPr marL="228600" indent="-228600">
              <a:buFont typeface="Arial" panose="020B0604020202020204" pitchFamily="34" charset="0"/>
              <a:buChar char="•"/>
            </a:pPr>
            <a:r>
              <a:rPr lang="en-US" sz="2800" dirty="0"/>
              <a:t>How to prepare for CIE by including this as a goal in their Individualized Education Plan/Transition Plan (IEP) and their Individual Program Plan (IPP)</a:t>
            </a:r>
          </a:p>
          <a:p>
            <a:pPr marL="228600" indent="-228600">
              <a:buFont typeface="Arial" panose="020B0604020202020204" pitchFamily="34" charset="0"/>
              <a:buChar char="•"/>
            </a:pPr>
            <a:r>
              <a:rPr lang="en-US" sz="2800" dirty="0"/>
              <a:t>The various resources that support a future in CIE such as supported employment and  personal job coaches</a:t>
            </a:r>
          </a:p>
          <a:p>
            <a:pPr marL="228600" indent="-228600">
              <a:buFont typeface="Arial" panose="020B0604020202020204" pitchFamily="34" charset="0"/>
              <a:buChar char="•"/>
            </a:pPr>
            <a:r>
              <a:rPr lang="en-US" sz="2800" dirty="0"/>
              <a:t>Benefit management supports such as: DOR’s Work Incentive Planners (WIPs), Disability  Benefits 101, and Achieving a Better Life Environment (ABLE)</a:t>
            </a:r>
          </a:p>
        </p:txBody>
      </p:sp>
    </p:spTree>
    <p:extLst>
      <p:ext uri="{BB962C8B-B14F-4D97-AF65-F5344CB8AC3E}">
        <p14:creationId xmlns:p14="http://schemas.microsoft.com/office/powerpoint/2010/main" val="27746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2EFCC-DEE2-437C-8BD3-3AF5CDD2418D}"/>
              </a:ext>
            </a:extLst>
          </p:cNvPr>
          <p:cNvSpPr>
            <a:spLocks noGrp="1"/>
          </p:cNvSpPr>
          <p:nvPr>
            <p:ph type="title"/>
          </p:nvPr>
        </p:nvSpPr>
        <p:spPr>
          <a:xfrm>
            <a:off x="370181" y="189600"/>
            <a:ext cx="6129259" cy="1824396"/>
          </a:xfrm>
        </p:spPr>
        <p:txBody>
          <a:bodyPr>
            <a:noAutofit/>
          </a:bodyPr>
          <a:lstStyle/>
          <a:p>
            <a:r>
              <a:rPr lang="en-US" sz="3600" b="1" dirty="0">
                <a:solidFill>
                  <a:srgbClr val="000000"/>
                </a:solidFill>
              </a:rPr>
              <a:t/>
            </a:r>
            <a:br>
              <a:rPr lang="en-US" sz="3600" b="1" dirty="0">
                <a:solidFill>
                  <a:srgbClr val="000000"/>
                </a:solidFill>
              </a:rPr>
            </a:br>
            <a:r>
              <a:rPr lang="en-US" sz="3600" b="1" dirty="0">
                <a:solidFill>
                  <a:srgbClr val="000000"/>
                </a:solidFill>
              </a:rPr>
              <a:t/>
            </a:r>
            <a:br>
              <a:rPr lang="en-US" sz="3600" b="1" dirty="0">
                <a:solidFill>
                  <a:srgbClr val="000000"/>
                </a:solidFill>
              </a:rPr>
            </a:br>
            <a:r>
              <a:rPr lang="en-US" sz="3600" b="1" dirty="0">
                <a:solidFill>
                  <a:srgbClr val="000000"/>
                </a:solidFill>
              </a:rPr>
              <a:t/>
            </a:r>
            <a:br>
              <a:rPr lang="en-US" sz="3600" b="1" dirty="0">
                <a:solidFill>
                  <a:srgbClr val="000000"/>
                </a:solidFill>
              </a:rPr>
            </a:br>
            <a:r>
              <a:rPr lang="en-US" sz="3600" b="1" dirty="0">
                <a:solidFill>
                  <a:srgbClr val="000000"/>
                </a:solidFill>
              </a:rPr>
              <a:t/>
            </a:r>
            <a:br>
              <a:rPr lang="en-US" sz="3600" b="1" dirty="0">
                <a:solidFill>
                  <a:srgbClr val="000000"/>
                </a:solidFill>
              </a:rPr>
            </a:br>
            <a:r>
              <a:rPr lang="en-US" sz="3600" b="1" dirty="0">
                <a:solidFill>
                  <a:srgbClr val="000000"/>
                </a:solidFill>
              </a:rPr>
              <a:t/>
            </a:r>
            <a:br>
              <a:rPr lang="en-US" sz="3600" b="1" dirty="0">
                <a:solidFill>
                  <a:srgbClr val="000000"/>
                </a:solidFill>
              </a:rPr>
            </a:br>
            <a:r>
              <a:rPr lang="en-US" sz="3600" b="1" dirty="0">
                <a:solidFill>
                  <a:srgbClr val="000000"/>
                </a:solidFill>
              </a:rPr>
              <a:t/>
            </a:r>
            <a:br>
              <a:rPr lang="en-US" sz="3600" b="1" dirty="0">
                <a:solidFill>
                  <a:srgbClr val="000000"/>
                </a:solidFill>
              </a:rPr>
            </a:br>
            <a:r>
              <a:rPr lang="en-US" sz="4000" b="1" dirty="0">
                <a:solidFill>
                  <a:srgbClr val="000000"/>
                </a:solidFill>
              </a:rPr>
              <a:t>Keeping families informed</a:t>
            </a:r>
            <a:r>
              <a:rPr lang="en-US" sz="4000" b="1" dirty="0">
                <a:solidFill>
                  <a:srgbClr val="000000"/>
                </a:solidFill>
                <a:cs typeface="Calibri" panose="020F0502020204030204" pitchFamily="34" charset="0"/>
              </a:rPr>
              <a:t> of the ways they can help </a:t>
            </a:r>
            <a:r>
              <a:rPr lang="en-US" sz="2400" dirty="0">
                <a:solidFill>
                  <a:srgbClr val="000000"/>
                </a:solidFill>
                <a:cs typeface="Calibri" panose="020F0502020204030204" pitchFamily="34" charset="0"/>
              </a:rPr>
              <a:t>(1 of 3)</a:t>
            </a:r>
            <a:br>
              <a:rPr lang="en-US" sz="2400" dirty="0">
                <a:solidFill>
                  <a:srgbClr val="000000"/>
                </a:solidFill>
                <a:cs typeface="Calibri" panose="020F0502020204030204" pitchFamily="34" charset="0"/>
              </a:rPr>
            </a:br>
            <a:endParaRPr lang="en-US" sz="3600" dirty="0">
              <a:solidFill>
                <a:srgbClr val="000000"/>
              </a:solidFill>
              <a:cs typeface="Calibri" panose="020F0502020204030204" pitchFamily="34" charset="0"/>
            </a:endParaRPr>
          </a:p>
        </p:txBody>
      </p:sp>
      <p:sp>
        <p:nvSpPr>
          <p:cNvPr id="4" name="Content Placeholder 3">
            <a:extLst>
              <a:ext uri="{FF2B5EF4-FFF2-40B4-BE49-F238E27FC236}">
                <a16:creationId xmlns:a16="http://schemas.microsoft.com/office/drawing/2014/main" id="{E26BFEAA-CB24-4FEE-A60C-1DADB4CC544A}"/>
              </a:ext>
            </a:extLst>
          </p:cNvPr>
          <p:cNvSpPr>
            <a:spLocks noGrp="1"/>
          </p:cNvSpPr>
          <p:nvPr>
            <p:ph idx="1"/>
          </p:nvPr>
        </p:nvSpPr>
        <p:spPr>
          <a:xfrm>
            <a:off x="253720" y="1889760"/>
            <a:ext cx="6464440" cy="4694171"/>
          </a:xfrm>
        </p:spPr>
        <p:txBody>
          <a:bodyPr anchor="ctr">
            <a:normAutofit fontScale="92500"/>
          </a:bodyPr>
          <a:lstStyle/>
          <a:p>
            <a:pPr marL="0" indent="0">
              <a:buNone/>
            </a:pPr>
            <a:endParaRPr lang="en-US" sz="1700" dirty="0">
              <a:solidFill>
                <a:srgbClr val="000000"/>
              </a:solidFill>
              <a:latin typeface="Arial" panose="020B0604020202020204" pitchFamily="34" charset="0"/>
              <a:cs typeface="Arial" panose="020B0604020202020204" pitchFamily="34" charset="0"/>
            </a:endParaRPr>
          </a:p>
          <a:p>
            <a:pPr marL="0" indent="0">
              <a:buNone/>
            </a:pPr>
            <a:r>
              <a:rPr lang="en-US" sz="2600" dirty="0">
                <a:solidFill>
                  <a:srgbClr val="000000"/>
                </a:solidFill>
                <a:cs typeface="Arial" panose="020B0604020202020204" pitchFamily="34" charset="0"/>
              </a:rPr>
              <a:t>Help develop soft skills including:</a:t>
            </a:r>
          </a:p>
          <a:p>
            <a:pPr marL="174625" indent="-174625">
              <a:buFont typeface="Arial" panose="020B0604020202020204" pitchFamily="34" charset="0"/>
              <a:buChar char="•"/>
            </a:pPr>
            <a:r>
              <a:rPr lang="en-US" sz="2600" dirty="0">
                <a:solidFill>
                  <a:srgbClr val="000000"/>
                </a:solidFill>
                <a:cs typeface="Arial" panose="020B0604020202020204" pitchFamily="34" charset="0"/>
              </a:rPr>
              <a:t>Following instructions</a:t>
            </a:r>
          </a:p>
          <a:p>
            <a:pPr marL="174625" indent="-174625">
              <a:buFont typeface="Arial" panose="020B0604020202020204" pitchFamily="34" charset="0"/>
              <a:buChar char="•"/>
            </a:pPr>
            <a:r>
              <a:rPr lang="en-US" sz="2600" dirty="0">
                <a:solidFill>
                  <a:srgbClr val="000000"/>
                </a:solidFill>
                <a:cs typeface="Arial" panose="020B0604020202020204" pitchFamily="34" charset="0"/>
              </a:rPr>
              <a:t>Interpersonal skills: Being respectful, honest and helpful</a:t>
            </a:r>
          </a:p>
          <a:p>
            <a:pPr marL="174625" indent="-174625">
              <a:buFont typeface="Arial" panose="020B0604020202020204" pitchFamily="34" charset="0"/>
              <a:buChar char="•"/>
            </a:pPr>
            <a:r>
              <a:rPr lang="en-US" sz="2600" dirty="0">
                <a:solidFill>
                  <a:srgbClr val="000000"/>
                </a:solidFill>
                <a:cs typeface="Arial" panose="020B0604020202020204" pitchFamily="34" charset="0"/>
              </a:rPr>
              <a:t>Good Communication</a:t>
            </a:r>
          </a:p>
          <a:p>
            <a:pPr marL="174625" indent="-174625">
              <a:buFont typeface="Arial" panose="020B0604020202020204" pitchFamily="34" charset="0"/>
              <a:buChar char="•"/>
            </a:pPr>
            <a:r>
              <a:rPr lang="en-US" sz="2600" dirty="0">
                <a:solidFill>
                  <a:srgbClr val="000000"/>
                </a:solidFill>
                <a:cs typeface="Arial" panose="020B0604020202020204" pitchFamily="34" charset="0"/>
              </a:rPr>
              <a:t>Time management</a:t>
            </a:r>
          </a:p>
          <a:p>
            <a:pPr marL="174625" indent="-174625">
              <a:buFont typeface="Arial" panose="020B0604020202020204" pitchFamily="34" charset="0"/>
              <a:buChar char="•"/>
            </a:pPr>
            <a:r>
              <a:rPr lang="en-US" sz="2600" dirty="0">
                <a:solidFill>
                  <a:srgbClr val="000000"/>
                </a:solidFill>
                <a:cs typeface="Arial" panose="020B0604020202020204" pitchFamily="34" charset="0"/>
              </a:rPr>
              <a:t>Maintaining a neat and clean personal appearance</a:t>
            </a:r>
          </a:p>
          <a:p>
            <a:pPr marL="174625" indent="-174625">
              <a:buFont typeface="Arial" panose="020B0604020202020204" pitchFamily="34" charset="0"/>
              <a:buChar char="•"/>
            </a:pPr>
            <a:r>
              <a:rPr lang="en-US" sz="2600" dirty="0">
                <a:solidFill>
                  <a:srgbClr val="000000"/>
                </a:solidFill>
                <a:cs typeface="Arial" panose="020B0604020202020204" pitchFamily="34" charset="0"/>
              </a:rPr>
              <a:t>Notifying teachers when they are sick, or anyone else expecting to meet with them that day </a:t>
            </a:r>
          </a:p>
          <a:p>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sz="1700" dirty="0">
              <a:solidFill>
                <a:srgbClr val="000000"/>
              </a:solidFill>
            </a:endParaRPr>
          </a:p>
        </p:txBody>
      </p:sp>
      <p:pic>
        <p:nvPicPr>
          <p:cNvPr id="17" name="Picture 16" descr="image of a family working together">
            <a:extLst>
              <a:ext uri="{FF2B5EF4-FFF2-40B4-BE49-F238E27FC236}">
                <a16:creationId xmlns:a16="http://schemas.microsoft.com/office/drawing/2014/main" id="{9C65B817-393F-4EED-BBF0-A0810FC110AA}"/>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4700" r="23064" b="-1"/>
          <a:stretch/>
        </p:blipFill>
        <p:spPr>
          <a:xfrm>
            <a:off x="6834621" y="458075"/>
            <a:ext cx="4991115" cy="5554363"/>
          </a:xfrm>
          <a:prstGeom prst="rect">
            <a:avLst/>
          </a:prstGeom>
        </p:spPr>
      </p:pic>
    </p:spTree>
    <p:extLst>
      <p:ext uri="{BB962C8B-B14F-4D97-AF65-F5344CB8AC3E}">
        <p14:creationId xmlns:p14="http://schemas.microsoft.com/office/powerpoint/2010/main" val="298723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2EFCC-DEE2-437C-8BD3-3AF5CDD2418D}"/>
              </a:ext>
            </a:extLst>
          </p:cNvPr>
          <p:cNvSpPr>
            <a:spLocks noGrp="1"/>
          </p:cNvSpPr>
          <p:nvPr>
            <p:ph type="title"/>
          </p:nvPr>
        </p:nvSpPr>
        <p:spPr>
          <a:xfrm>
            <a:off x="93785" y="238419"/>
            <a:ext cx="11816563" cy="1162117"/>
          </a:xfrm>
        </p:spPr>
        <p:txBody>
          <a:bodyPr anchor="b">
            <a:normAutofit/>
          </a:bodyPr>
          <a:lstStyle/>
          <a:p>
            <a:r>
              <a:rPr lang="en-US" sz="4000" b="1" dirty="0">
                <a:solidFill>
                  <a:schemeClr val="tx1"/>
                </a:solidFill>
              </a:rPr>
              <a:t>Keeping families informed of the ways they can help </a:t>
            </a:r>
            <a:r>
              <a:rPr lang="en-US" sz="2400" dirty="0">
                <a:solidFill>
                  <a:schemeClr val="tx1"/>
                </a:solidFill>
              </a:rPr>
              <a:t>(2 of 3)</a:t>
            </a:r>
            <a:endParaRPr lang="en-US" sz="4000" dirty="0">
              <a:solidFill>
                <a:schemeClr val="tx1"/>
              </a:solidFill>
            </a:endParaRPr>
          </a:p>
        </p:txBody>
      </p:sp>
      <p:sp>
        <p:nvSpPr>
          <p:cNvPr id="4" name="Content Placeholder 3">
            <a:extLst>
              <a:ext uri="{FF2B5EF4-FFF2-40B4-BE49-F238E27FC236}">
                <a16:creationId xmlns:a16="http://schemas.microsoft.com/office/drawing/2014/main" id="{E26BFEAA-CB24-4FEE-A60C-1DADB4CC544A}"/>
              </a:ext>
            </a:extLst>
          </p:cNvPr>
          <p:cNvSpPr>
            <a:spLocks noGrp="1"/>
          </p:cNvSpPr>
          <p:nvPr>
            <p:ph idx="1"/>
          </p:nvPr>
        </p:nvSpPr>
        <p:spPr>
          <a:xfrm>
            <a:off x="339525" y="1788606"/>
            <a:ext cx="11677200" cy="4634205"/>
          </a:xfrm>
        </p:spPr>
        <p:txBody>
          <a:bodyPr anchor="ctr">
            <a:normAutofit lnSpcReduction="10000"/>
          </a:bodyPr>
          <a:lstStyle/>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800" dirty="0">
                <a:cs typeface="Arial" panose="020B0604020202020204" pitchFamily="34" charset="0"/>
              </a:rPr>
              <a:t>Help develop soft skills including: (continued)</a:t>
            </a:r>
          </a:p>
          <a:p>
            <a:pPr marL="228600" indent="-228600">
              <a:buFont typeface="Arial" panose="020B0604020202020204" pitchFamily="34" charset="0"/>
              <a:buChar char="•"/>
            </a:pPr>
            <a:r>
              <a:rPr lang="en-US" sz="2800" dirty="0">
                <a:cs typeface="Arial" panose="020B0604020202020204" pitchFamily="34" charset="0"/>
              </a:rPr>
              <a:t>The ability to communicate emergency information and carry personal identification.</a:t>
            </a:r>
          </a:p>
          <a:p>
            <a:pPr marL="228600" indent="-228600">
              <a:buFont typeface="Arial" panose="020B0604020202020204" pitchFamily="34" charset="0"/>
              <a:buChar char="•"/>
            </a:pPr>
            <a:r>
              <a:rPr lang="en-US" sz="2800" dirty="0">
                <a:cs typeface="Arial" panose="020B0604020202020204" pitchFamily="34" charset="0"/>
              </a:rPr>
              <a:t>Attendance - being on time</a:t>
            </a:r>
          </a:p>
          <a:p>
            <a:pPr marL="228600" indent="-228600">
              <a:buFont typeface="Arial" panose="020B0604020202020204" pitchFamily="34" charset="0"/>
              <a:buChar char="•"/>
            </a:pPr>
            <a:r>
              <a:rPr lang="en-US" sz="2800" dirty="0">
                <a:cs typeface="Arial" panose="020B0604020202020204" pitchFamily="34" charset="0"/>
              </a:rPr>
              <a:t>Advocating – teaching an individual to speak up if they do not like something or if they want or need something</a:t>
            </a:r>
          </a:p>
          <a:p>
            <a:pPr marL="228600" indent="-228600">
              <a:buFont typeface="Arial" panose="020B0604020202020204" pitchFamily="34" charset="0"/>
              <a:buChar char="•"/>
            </a:pPr>
            <a:r>
              <a:rPr lang="en-US" sz="2800" dirty="0">
                <a:cs typeface="Arial" panose="020B0604020202020204" pitchFamily="34" charset="0"/>
              </a:rPr>
              <a:t>Practicing good home and public safety habits</a:t>
            </a:r>
          </a:p>
          <a:p>
            <a:pPr marL="228600" indent="-228600">
              <a:buFont typeface="Arial" panose="020B0604020202020204" pitchFamily="34" charset="0"/>
              <a:buChar char="•"/>
            </a:pPr>
            <a:r>
              <a:rPr lang="en-US" sz="2800" dirty="0">
                <a:cs typeface="Arial" panose="020B0604020202020204" pitchFamily="34" charset="0"/>
              </a:rPr>
              <a:t>Using public/specialized transportation or developing independent transportation such as walking, biking, or driving</a:t>
            </a:r>
          </a:p>
          <a:p>
            <a:endPar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US" sz="2000" dirty="0"/>
          </a:p>
        </p:txBody>
      </p:sp>
    </p:spTree>
    <p:extLst>
      <p:ext uri="{BB962C8B-B14F-4D97-AF65-F5344CB8AC3E}">
        <p14:creationId xmlns:p14="http://schemas.microsoft.com/office/powerpoint/2010/main" val="53477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56C2-BE0F-434A-849D-136DCB9B5D0A}"/>
              </a:ext>
            </a:extLst>
          </p:cNvPr>
          <p:cNvSpPr>
            <a:spLocks noGrp="1"/>
          </p:cNvSpPr>
          <p:nvPr>
            <p:ph type="title"/>
          </p:nvPr>
        </p:nvSpPr>
        <p:spPr>
          <a:xfrm>
            <a:off x="563880" y="207344"/>
            <a:ext cx="6656722" cy="1413112"/>
          </a:xfrm>
        </p:spPr>
        <p:txBody>
          <a:bodyPr anchor="b">
            <a:normAutofit/>
          </a:bodyPr>
          <a:lstStyle/>
          <a:p>
            <a:r>
              <a:rPr lang="en-US" sz="4000" b="1" dirty="0"/>
              <a:t>Keeping families informed of the ways they can help </a:t>
            </a:r>
            <a:r>
              <a:rPr lang="en-US" sz="2400" dirty="0"/>
              <a:t>(3 of 3)</a:t>
            </a:r>
            <a:endParaRPr lang="en-US" sz="4000" dirty="0"/>
          </a:p>
        </p:txBody>
      </p:sp>
      <p:sp>
        <p:nvSpPr>
          <p:cNvPr id="3" name="Content Placeholder 2">
            <a:extLst>
              <a:ext uri="{FF2B5EF4-FFF2-40B4-BE49-F238E27FC236}">
                <a16:creationId xmlns:a16="http://schemas.microsoft.com/office/drawing/2014/main" id="{EEFBF6D4-F185-4C83-81F2-72D55612DD3D}"/>
              </a:ext>
            </a:extLst>
          </p:cNvPr>
          <p:cNvSpPr>
            <a:spLocks noGrp="1"/>
          </p:cNvSpPr>
          <p:nvPr>
            <p:ph idx="1"/>
          </p:nvPr>
        </p:nvSpPr>
        <p:spPr>
          <a:xfrm>
            <a:off x="387027" y="2029403"/>
            <a:ext cx="8499097" cy="5029503"/>
          </a:xfrm>
        </p:spPr>
        <p:txBody>
          <a:bodyPr anchor="t">
            <a:normAutofit fontScale="25000" lnSpcReduction="20000"/>
          </a:bodyPr>
          <a:lstStyle/>
          <a:p>
            <a:pPr marL="0" lvl="0" indent="0">
              <a:buNone/>
            </a:pPr>
            <a:r>
              <a:rPr lang="en-US" sz="9600" b="1" dirty="0">
                <a:cs typeface="Arial" panose="020B0604020202020204" pitchFamily="34" charset="0"/>
              </a:rPr>
              <a:t>Contact a Family Resource Center (FRC):</a:t>
            </a:r>
          </a:p>
          <a:p>
            <a:pPr marL="0" lvl="0" indent="0">
              <a:buNone/>
            </a:pPr>
            <a:r>
              <a:rPr lang="en-US" sz="9600" dirty="0">
                <a:cs typeface="Arial" panose="020B0604020202020204" pitchFamily="34" charset="0"/>
              </a:rPr>
              <a:t>FRCs offer resources for:</a:t>
            </a:r>
          </a:p>
          <a:p>
            <a:pPr marL="228600" lvl="0" indent="-228600">
              <a:lnSpc>
                <a:spcPct val="150000"/>
              </a:lnSpc>
              <a:spcBef>
                <a:spcPts val="0"/>
              </a:spcBef>
              <a:buFont typeface="Arial" panose="020B0604020202020204" pitchFamily="34" charset="0"/>
              <a:buChar char="•"/>
            </a:pPr>
            <a:r>
              <a:rPr lang="en-US" sz="9600" dirty="0"/>
              <a:t>Individualized Education Program (IEP) Guidance</a:t>
            </a:r>
          </a:p>
          <a:p>
            <a:pPr marL="228600" lvl="0" indent="-228600">
              <a:lnSpc>
                <a:spcPct val="150000"/>
              </a:lnSpc>
              <a:spcBef>
                <a:spcPts val="0"/>
              </a:spcBef>
              <a:buFont typeface="Arial" panose="020B0604020202020204" pitchFamily="34" charset="0"/>
              <a:buChar char="•"/>
            </a:pPr>
            <a:r>
              <a:rPr lang="en-US" sz="9600" dirty="0"/>
              <a:t>Health Care &amp; Mental Health Information </a:t>
            </a:r>
          </a:p>
          <a:p>
            <a:pPr marL="228600" lvl="0" indent="-228600">
              <a:lnSpc>
                <a:spcPct val="150000"/>
              </a:lnSpc>
              <a:spcBef>
                <a:spcPts val="0"/>
              </a:spcBef>
              <a:buFont typeface="Arial" panose="020B0604020202020204" pitchFamily="34" charset="0"/>
              <a:buChar char="•"/>
            </a:pPr>
            <a:r>
              <a:rPr lang="en-US" sz="9600" dirty="0"/>
              <a:t>Teen Transition to Adult Life</a:t>
            </a:r>
          </a:p>
          <a:p>
            <a:pPr marL="228600" lvl="0" indent="-228600">
              <a:lnSpc>
                <a:spcPct val="150000"/>
              </a:lnSpc>
              <a:spcBef>
                <a:spcPts val="0"/>
              </a:spcBef>
              <a:buFont typeface="Arial" panose="020B0604020202020204" pitchFamily="34" charset="0"/>
              <a:buChar char="•"/>
            </a:pPr>
            <a:r>
              <a:rPr lang="en-US" sz="9600" dirty="0"/>
              <a:t>Advocacy Information</a:t>
            </a:r>
          </a:p>
          <a:p>
            <a:pPr marL="228600" lvl="0" indent="-228600">
              <a:lnSpc>
                <a:spcPct val="150000"/>
              </a:lnSpc>
              <a:spcBef>
                <a:spcPts val="0"/>
              </a:spcBef>
              <a:buFont typeface="Arial" panose="020B0604020202020204" pitchFamily="34" charset="0"/>
              <a:buChar char="•"/>
            </a:pPr>
            <a:r>
              <a:rPr lang="en-US" sz="9600" dirty="0"/>
              <a:t>Parent and Community Support and Training and much more </a:t>
            </a:r>
          </a:p>
          <a:p>
            <a:pPr marL="0" lvl="0" indent="0">
              <a:lnSpc>
                <a:spcPct val="150000"/>
              </a:lnSpc>
              <a:spcBef>
                <a:spcPts val="0"/>
              </a:spcBef>
              <a:buNone/>
            </a:pPr>
            <a:r>
              <a:rPr lang="en-US" sz="9600" dirty="0"/>
              <a:t>Visit the </a:t>
            </a:r>
            <a:r>
              <a:rPr lang="en-US" sz="9600" b="1" dirty="0"/>
              <a:t>Family Resource Centers Network of California </a:t>
            </a:r>
            <a:r>
              <a:rPr lang="en-US" sz="9600" dirty="0"/>
              <a:t>website.</a:t>
            </a:r>
          </a:p>
          <a:p>
            <a:endParaRPr lang="en-US" sz="1700" dirty="0"/>
          </a:p>
        </p:txBody>
      </p:sp>
      <p:pic>
        <p:nvPicPr>
          <p:cNvPr id="13" name="Picture 12" descr="Image of smiling family">
            <a:extLst>
              <a:ext uri="{FF2B5EF4-FFF2-40B4-BE49-F238E27FC236}">
                <a16:creationId xmlns:a16="http://schemas.microsoft.com/office/drawing/2014/main" id="{94253B03-4059-4B13-BC87-61BE075ABBE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p:blipFill>
        <p:spPr>
          <a:xfrm>
            <a:off x="7045570" y="562207"/>
            <a:ext cx="4407063" cy="4407063"/>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4" name="Slide Number Placeholder 3">
            <a:extLst>
              <a:ext uri="{FF2B5EF4-FFF2-40B4-BE49-F238E27FC236}">
                <a16:creationId xmlns:a16="http://schemas.microsoft.com/office/drawing/2014/main" id="{7AA076CB-4DEC-4C67-B7B7-54A45118B69C}"/>
              </a:ext>
            </a:extLst>
          </p:cNvPr>
          <p:cNvSpPr>
            <a:spLocks noGrp="1"/>
          </p:cNvSpPr>
          <p:nvPr>
            <p:ph type="sldNum" sz="quarter" idx="12"/>
          </p:nvPr>
        </p:nvSpPr>
        <p:spPr>
          <a:xfrm>
            <a:off x="11704320" y="6455664"/>
            <a:ext cx="448056" cy="365125"/>
          </a:xfrm>
        </p:spPr>
        <p:txBody>
          <a:bodyPr>
            <a:normAutofit/>
          </a:bodyPr>
          <a:lstStyle/>
          <a:p>
            <a:pPr>
              <a:spcAft>
                <a:spcPts val="600"/>
              </a:spcAft>
            </a:pPr>
            <a:fld id="{C6EDD116-AE05-49C1-93C8-6F0F0C95EA81}" type="slidenum">
              <a:rPr lang="en-US" sz="1100">
                <a:solidFill>
                  <a:srgbClr val="FFFFFF"/>
                </a:solidFill>
              </a:rPr>
              <a:pPr>
                <a:spcAft>
                  <a:spcPts val="600"/>
                </a:spcAft>
              </a:pPr>
              <a:t>8</a:t>
            </a:fld>
            <a:endParaRPr lang="en-US" sz="1100">
              <a:solidFill>
                <a:srgbClr val="FFFFFF"/>
              </a:solidFill>
            </a:endParaRPr>
          </a:p>
        </p:txBody>
      </p:sp>
    </p:spTree>
    <p:extLst>
      <p:ext uri="{BB962C8B-B14F-4D97-AF65-F5344CB8AC3E}">
        <p14:creationId xmlns:p14="http://schemas.microsoft.com/office/powerpoint/2010/main" val="325381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4792-2554-4035-B748-6EF59A5FE1CE}"/>
              </a:ext>
            </a:extLst>
          </p:cNvPr>
          <p:cNvSpPr>
            <a:spLocks noGrp="1"/>
          </p:cNvSpPr>
          <p:nvPr>
            <p:ph type="title"/>
          </p:nvPr>
        </p:nvSpPr>
        <p:spPr>
          <a:xfrm>
            <a:off x="1246208" y="422846"/>
            <a:ext cx="10050683" cy="1058343"/>
          </a:xfrm>
        </p:spPr>
        <p:txBody>
          <a:bodyPr>
            <a:normAutofit/>
          </a:bodyPr>
          <a:lstStyle/>
          <a:p>
            <a:r>
              <a:rPr lang="en-US" sz="4000" b="1" dirty="0">
                <a:solidFill>
                  <a:schemeClr val="tx1"/>
                </a:solidFill>
              </a:rPr>
              <a:t>What can schools do? </a:t>
            </a:r>
            <a:r>
              <a:rPr lang="en-US" sz="2400" dirty="0">
                <a:solidFill>
                  <a:schemeClr val="tx1"/>
                </a:solidFill>
              </a:rPr>
              <a:t>(1 of 4)</a:t>
            </a:r>
            <a:endParaRPr lang="en-US" dirty="0">
              <a:solidFill>
                <a:schemeClr val="tx1"/>
              </a:solidFill>
            </a:endParaRPr>
          </a:p>
        </p:txBody>
      </p:sp>
      <p:sp>
        <p:nvSpPr>
          <p:cNvPr id="3" name="Content Placeholder 2">
            <a:extLst>
              <a:ext uri="{FF2B5EF4-FFF2-40B4-BE49-F238E27FC236}">
                <a16:creationId xmlns:a16="http://schemas.microsoft.com/office/drawing/2014/main" id="{446C4486-1A44-470B-A383-EC70F8FB359A}"/>
              </a:ext>
            </a:extLst>
          </p:cNvPr>
          <p:cNvSpPr>
            <a:spLocks noGrp="1"/>
          </p:cNvSpPr>
          <p:nvPr>
            <p:ph idx="1"/>
          </p:nvPr>
        </p:nvSpPr>
        <p:spPr>
          <a:xfrm>
            <a:off x="219919" y="1689904"/>
            <a:ext cx="7196941" cy="4629873"/>
          </a:xfrm>
        </p:spPr>
        <p:txBody>
          <a:bodyPr anchor="ctr">
            <a:normAutofit fontScale="77500" lnSpcReduction="20000"/>
          </a:bodyPr>
          <a:lstStyle/>
          <a:p>
            <a:pPr marL="0" indent="0">
              <a:buNone/>
            </a:pPr>
            <a:endParaRPr lang="en-US" sz="2800" dirty="0">
              <a:solidFill>
                <a:srgbClr val="000000"/>
              </a:solidFill>
            </a:endParaRPr>
          </a:p>
          <a:p>
            <a:pPr marL="0" indent="0">
              <a:buNone/>
            </a:pPr>
            <a:r>
              <a:rPr lang="en-US" sz="3600" dirty="0">
                <a:solidFill>
                  <a:srgbClr val="000000"/>
                </a:solidFill>
              </a:rPr>
              <a:t>Pre-vocational skills can be added as a goal to an individual’s IEP at any age such as:</a:t>
            </a:r>
          </a:p>
          <a:p>
            <a:pPr marL="231775" indent="-231775" algn="ctr">
              <a:buFont typeface="Arial" panose="020B0604020202020204" pitchFamily="34" charset="0"/>
              <a:buChar char="•"/>
            </a:pPr>
            <a:r>
              <a:rPr lang="en-US" sz="3600" dirty="0">
                <a:solidFill>
                  <a:srgbClr val="000000"/>
                </a:solidFill>
              </a:rPr>
              <a:t>Critical thinking</a:t>
            </a:r>
          </a:p>
          <a:p>
            <a:pPr marL="231775" indent="-231775" algn="ctr">
              <a:buFont typeface="Arial" panose="020B0604020202020204" pitchFamily="34" charset="0"/>
              <a:buChar char="•"/>
            </a:pPr>
            <a:r>
              <a:rPr lang="en-US" sz="3600" dirty="0">
                <a:solidFill>
                  <a:srgbClr val="000000"/>
                </a:solidFill>
              </a:rPr>
              <a:t>Communication</a:t>
            </a:r>
          </a:p>
          <a:p>
            <a:pPr marL="231775" indent="-231775" algn="ctr">
              <a:buFont typeface="Arial" panose="020B0604020202020204" pitchFamily="34" charset="0"/>
              <a:buChar char="•"/>
            </a:pPr>
            <a:r>
              <a:rPr lang="en-US" sz="3600" dirty="0">
                <a:solidFill>
                  <a:srgbClr val="000000"/>
                </a:solidFill>
              </a:rPr>
              <a:t>Teamwork</a:t>
            </a:r>
          </a:p>
          <a:p>
            <a:pPr marL="231775" indent="-231775" algn="ctr">
              <a:buFont typeface="Arial" panose="020B0604020202020204" pitchFamily="34" charset="0"/>
              <a:buChar char="•"/>
            </a:pPr>
            <a:r>
              <a:rPr lang="en-US" sz="3600" dirty="0">
                <a:solidFill>
                  <a:srgbClr val="000000"/>
                </a:solidFill>
              </a:rPr>
              <a:t>Citizenship</a:t>
            </a:r>
          </a:p>
          <a:p>
            <a:pPr marL="231775" indent="-231775" algn="ctr">
              <a:buFont typeface="Arial" panose="020B0604020202020204" pitchFamily="34" charset="0"/>
              <a:buChar char="•"/>
            </a:pPr>
            <a:r>
              <a:rPr lang="en-US" sz="3600" dirty="0">
                <a:solidFill>
                  <a:srgbClr val="000000"/>
                </a:solidFill>
              </a:rPr>
              <a:t>Integrity, and ethical leadership</a:t>
            </a:r>
          </a:p>
          <a:p>
            <a:pPr marL="231775" indent="-231775" algn="ctr">
              <a:buFont typeface="Arial" panose="020B0604020202020204" pitchFamily="34" charset="0"/>
              <a:buChar char="•"/>
            </a:pPr>
            <a:r>
              <a:rPr lang="en-US" sz="3600" dirty="0">
                <a:solidFill>
                  <a:srgbClr val="000000"/>
                </a:solidFill>
              </a:rPr>
              <a:t>Research techniques</a:t>
            </a:r>
          </a:p>
          <a:p>
            <a:pPr marL="231775" indent="-231775" algn="ctr">
              <a:buFont typeface="Arial" panose="020B0604020202020204" pitchFamily="34" charset="0"/>
              <a:buChar char="•"/>
            </a:pPr>
            <a:r>
              <a:rPr lang="en-US" sz="3600" dirty="0">
                <a:solidFill>
                  <a:srgbClr val="000000"/>
                </a:solidFill>
              </a:rPr>
              <a:t>Creativity and innovation</a:t>
            </a:r>
          </a:p>
          <a:p>
            <a:pPr marL="0" indent="0">
              <a:buNone/>
            </a:pPr>
            <a:endParaRPr lang="en-US" sz="2400" dirty="0">
              <a:solidFill>
                <a:srgbClr val="000000"/>
              </a:solidFill>
            </a:endParaRPr>
          </a:p>
        </p:txBody>
      </p:sp>
      <p:pic>
        <p:nvPicPr>
          <p:cNvPr id="5" name="Picture 4" descr="Image of two female students working a science lab">
            <a:extLst>
              <a:ext uri="{FF2B5EF4-FFF2-40B4-BE49-F238E27FC236}">
                <a16:creationId xmlns:a16="http://schemas.microsoft.com/office/drawing/2014/main" id="{FFB81307-350A-4510-A790-5CCD0F45B031}"/>
              </a:ext>
            </a:extLst>
          </p:cNvPr>
          <p:cNvPicPr>
            <a:picLocks noChangeAspect="1"/>
          </p:cNvPicPr>
          <p:nvPr/>
        </p:nvPicPr>
        <p:blipFill>
          <a:blip r:embed="rId3"/>
          <a:stretch>
            <a:fillRect/>
          </a:stretch>
        </p:blipFill>
        <p:spPr>
          <a:xfrm>
            <a:off x="7764101" y="1189298"/>
            <a:ext cx="3987258" cy="4161099"/>
          </a:xfrm>
          <a:prstGeom prst="rect">
            <a:avLst/>
          </a:prstGeom>
        </p:spPr>
      </p:pic>
    </p:spTree>
    <p:extLst>
      <p:ext uri="{BB962C8B-B14F-4D97-AF65-F5344CB8AC3E}">
        <p14:creationId xmlns:p14="http://schemas.microsoft.com/office/powerpoint/2010/main" val="1861304496"/>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1468</TotalTime>
  <Words>3642</Words>
  <Application>Microsoft Office PowerPoint</Application>
  <PresentationFormat>Widescreen</PresentationFormat>
  <Paragraphs>346</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Times New Roman</vt:lpstr>
      <vt:lpstr>Wingdings</vt:lpstr>
      <vt:lpstr>Retrospect</vt:lpstr>
      <vt:lpstr>Office Theme</vt:lpstr>
      <vt:lpstr>Pre-Vocational Foundational Skills Development</vt:lpstr>
      <vt:lpstr>   Local Partnership Agreement (LPA) Training</vt:lpstr>
      <vt:lpstr>How can LPAs help increase Pre-Vocational Skills? </vt:lpstr>
      <vt:lpstr>What are the Challenges of Gaining Pre-vocational Foundational Skills for Individuals with ID/DD? (1 of 2)</vt:lpstr>
      <vt:lpstr>What are the Challenges of Gaining Pre-vocational Foundational Skills for Individuals with ID/DD? (2 of 2)</vt:lpstr>
      <vt:lpstr>      Keeping families informed of the ways they can help (1 of 3) </vt:lpstr>
      <vt:lpstr>Keeping families informed of the ways they can help (2 of 3)</vt:lpstr>
      <vt:lpstr>Keeping families informed of the ways they can help (3 of 3)</vt:lpstr>
      <vt:lpstr>What can schools do? (1 of 4)</vt:lpstr>
      <vt:lpstr>What can schools do? (2 of 4)</vt:lpstr>
      <vt:lpstr>What can schools do? (3 of 4)</vt:lpstr>
      <vt:lpstr>What can schools do? (4 of 4)</vt:lpstr>
      <vt:lpstr>What does the Department of Rehabilitation offer? (1 of 2)</vt:lpstr>
      <vt:lpstr>What does the Department of Rehabilitation offer? (2 of 2)</vt:lpstr>
      <vt:lpstr>What do Regional Centers offer? (1 of 2)</vt:lpstr>
      <vt:lpstr>What do Regional Centers offer? (2 of 2)</vt:lpstr>
      <vt:lpstr>Other Pre-Vocational Resources (1 of 3)</vt:lpstr>
      <vt:lpstr>Other Pre-Vocational Resources (2 of 3)</vt:lpstr>
      <vt:lpstr>Other Pre-Vocational Resources (3 of 3)</vt:lpstr>
      <vt:lpstr>Links to all the aforementioned resources can be found on the  Local Partnership Agreement (LPA) Trainings - Presentation Links  at: https://www.chhs.ca.gov/home/cie/cie-toolkit/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Pre-Vocational Foundational Skills Development</dc:title>
  <dc:creator>Mard, Elizabeth@DDS</dc:creator>
  <cp:lastModifiedBy>Martinez, Vincent@CHHS</cp:lastModifiedBy>
  <cp:revision>92</cp:revision>
  <dcterms:created xsi:type="dcterms:W3CDTF">2021-04-14T17:39:01Z</dcterms:created>
  <dcterms:modified xsi:type="dcterms:W3CDTF">2021-08-09T18:08:36Z</dcterms:modified>
</cp:coreProperties>
</file>