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notesMasterIdLst>
    <p:notesMasterId r:id="rId25"/>
  </p:notesMasterIdLst>
  <p:sldIdLst>
    <p:sldId id="506" r:id="rId5"/>
    <p:sldId id="570" r:id="rId6"/>
    <p:sldId id="569" r:id="rId7"/>
    <p:sldId id="583" r:id="rId8"/>
    <p:sldId id="571" r:id="rId9"/>
    <p:sldId id="589" r:id="rId10"/>
    <p:sldId id="590" r:id="rId11"/>
    <p:sldId id="591" r:id="rId12"/>
    <p:sldId id="574" r:id="rId13"/>
    <p:sldId id="575" r:id="rId14"/>
    <p:sldId id="577" r:id="rId15"/>
    <p:sldId id="588" r:id="rId16"/>
    <p:sldId id="592" r:id="rId17"/>
    <p:sldId id="580" r:id="rId18"/>
    <p:sldId id="581" r:id="rId19"/>
    <p:sldId id="584" r:id="rId20"/>
    <p:sldId id="578" r:id="rId21"/>
    <p:sldId id="582" r:id="rId22"/>
    <p:sldId id="585" r:id="rId23"/>
    <p:sldId id="573"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opjevalo, Jessica@DOR" initials="PJ" lastIdx="5" clrIdx="0">
    <p:extLst>
      <p:ext uri="{19B8F6BF-5375-455C-9EA6-DF929625EA0E}">
        <p15:presenceInfo xmlns:p15="http://schemas.microsoft.com/office/powerpoint/2012/main" userId="S::Jessica.Popjevalo@DOR.CA.GOV::0d1cf129-ac57-490b-b3ca-8eb69d2848ab" providerId="AD"/>
      </p:ext>
    </p:extLst>
  </p:cmAuthor>
  <p:cmAuthor id="2" name="Mard, Elizabeth@DDS" initials="ME [2]" lastIdx="11" clrIdx="1">
    <p:extLst>
      <p:ext uri="{19B8F6BF-5375-455C-9EA6-DF929625EA0E}">
        <p15:presenceInfo xmlns:p15="http://schemas.microsoft.com/office/powerpoint/2012/main" userId="S::Elizabeth.Mard@dds.ca.gov::2a90803c-9ee9-46d8-af2d-121d7117ba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D09"/>
    <a:srgbClr val="35460E"/>
    <a:srgbClr val="DAE6FF"/>
    <a:srgbClr val="F1F9E0"/>
    <a:srgbClr val="CDCDFF"/>
    <a:srgbClr val="D6BBEB"/>
    <a:srgbClr val="24300A"/>
    <a:srgbClr val="FEFDF8"/>
    <a:srgbClr val="E6D5F3"/>
    <a:srgbClr val="FFFD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79487" autoAdjust="0"/>
  </p:normalViewPr>
  <p:slideViewPr>
    <p:cSldViewPr snapToGrid="0">
      <p:cViewPr varScale="1">
        <p:scale>
          <a:sx n="54" d="100"/>
          <a:sy n="54" d="100"/>
        </p:scale>
        <p:origin x="60" y="60"/>
      </p:cViewPr>
      <p:guideLst/>
    </p:cSldViewPr>
  </p:slideViewPr>
  <p:outlineViewPr>
    <p:cViewPr>
      <p:scale>
        <a:sx n="33" d="100"/>
        <a:sy n="33" d="100"/>
      </p:scale>
      <p:origin x="0" y="-446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689776-A8E7-45F5-9C93-C3D2493D8D40}" type="doc">
      <dgm:prSet loTypeId="urn:microsoft.com/office/officeart/2016/7/layout/VerticalDownArrowProcess" loCatId="process" qsTypeId="urn:microsoft.com/office/officeart/2005/8/quickstyle/simple1" qsCatId="simple" csTypeId="urn:microsoft.com/office/officeart/2005/8/colors/accent2_2" csCatId="accent2" phldr="1"/>
      <dgm:spPr/>
      <dgm:t>
        <a:bodyPr/>
        <a:lstStyle/>
        <a:p>
          <a:endParaRPr lang="en-US"/>
        </a:p>
      </dgm:t>
    </dgm:pt>
    <dgm:pt modelId="{915C7122-BD52-4115-BC14-6165F37D7D81}">
      <dgm:prSet/>
      <dgm:spPr/>
      <dgm:t>
        <a:bodyPr/>
        <a:lstStyle/>
        <a:p>
          <a:r>
            <a:rPr lang="en-US" dirty="0">
              <a:solidFill>
                <a:schemeClr val="bg1"/>
              </a:solidFill>
            </a:rPr>
            <a:t>Create</a:t>
          </a:r>
        </a:p>
      </dgm:t>
    </dgm:pt>
    <dgm:pt modelId="{5AA84893-ACD8-44BB-83D0-1B8E980600EB}" type="parTrans" cxnId="{413E607E-83A0-42CA-AD0C-6B022F2A2DCB}">
      <dgm:prSet/>
      <dgm:spPr/>
      <dgm:t>
        <a:bodyPr/>
        <a:lstStyle/>
        <a:p>
          <a:endParaRPr lang="en-US"/>
        </a:p>
      </dgm:t>
    </dgm:pt>
    <dgm:pt modelId="{C1263C3D-6EF0-4FF0-8F33-2CB74BBB21DE}" type="sibTrans" cxnId="{413E607E-83A0-42CA-AD0C-6B022F2A2DCB}">
      <dgm:prSet/>
      <dgm:spPr/>
      <dgm:t>
        <a:bodyPr/>
        <a:lstStyle/>
        <a:p>
          <a:endParaRPr lang="en-US"/>
        </a:p>
      </dgm:t>
    </dgm:pt>
    <dgm:pt modelId="{58C1539B-4CE3-4AC6-AAD4-41E34EC9A588}">
      <dgm:prSet custT="1"/>
      <dgm:spPr/>
      <dgm:t>
        <a:bodyPr/>
        <a:lstStyle/>
        <a:p>
          <a:r>
            <a:rPr lang="en-US" sz="2400" dirty="0"/>
            <a:t>Create a process for information sharing between core partners.</a:t>
          </a:r>
        </a:p>
      </dgm:t>
      <dgm:extLst>
        <a:ext uri="{E40237B7-FDA0-4F09-8148-C483321AD2D9}">
          <dgm14:cNvPr xmlns:dgm14="http://schemas.microsoft.com/office/drawing/2010/diagram" id="0" name="" descr="Create, develop, and leverage&#10;"/>
        </a:ext>
      </dgm:extLst>
    </dgm:pt>
    <dgm:pt modelId="{D87933B0-C131-4797-951F-C5EB7679124E}" type="parTrans" cxnId="{F0E48583-7A72-4E8D-A035-BEF20BDFD354}">
      <dgm:prSet/>
      <dgm:spPr/>
      <dgm:t>
        <a:bodyPr/>
        <a:lstStyle/>
        <a:p>
          <a:endParaRPr lang="en-US"/>
        </a:p>
      </dgm:t>
    </dgm:pt>
    <dgm:pt modelId="{E4B2FBA9-8891-47BB-910B-34F608434C69}" type="sibTrans" cxnId="{F0E48583-7A72-4E8D-A035-BEF20BDFD354}">
      <dgm:prSet/>
      <dgm:spPr/>
      <dgm:t>
        <a:bodyPr/>
        <a:lstStyle/>
        <a:p>
          <a:endParaRPr lang="en-US"/>
        </a:p>
      </dgm:t>
    </dgm:pt>
    <dgm:pt modelId="{529564ED-38EF-4B48-95A2-4EFC22C4C566}">
      <dgm:prSet/>
      <dgm:spPr/>
      <dgm:t>
        <a:bodyPr/>
        <a:lstStyle/>
        <a:p>
          <a:r>
            <a:rPr lang="en-US" dirty="0">
              <a:solidFill>
                <a:schemeClr val="bg1"/>
              </a:solidFill>
            </a:rPr>
            <a:t>Develop</a:t>
          </a:r>
        </a:p>
      </dgm:t>
    </dgm:pt>
    <dgm:pt modelId="{93EFBA61-F5EA-4C23-BB09-18B917942F75}" type="parTrans" cxnId="{A74CE978-3F52-4338-A1C8-2D62B376739A}">
      <dgm:prSet/>
      <dgm:spPr/>
      <dgm:t>
        <a:bodyPr/>
        <a:lstStyle/>
        <a:p>
          <a:endParaRPr lang="en-US"/>
        </a:p>
      </dgm:t>
    </dgm:pt>
    <dgm:pt modelId="{723D94B8-77DF-44D5-8A52-090EA373E16B}" type="sibTrans" cxnId="{A74CE978-3F52-4338-A1C8-2D62B376739A}">
      <dgm:prSet/>
      <dgm:spPr/>
      <dgm:t>
        <a:bodyPr/>
        <a:lstStyle/>
        <a:p>
          <a:endParaRPr lang="en-US"/>
        </a:p>
      </dgm:t>
    </dgm:pt>
    <dgm:pt modelId="{D7C0BE2E-7228-401F-9F0C-EC1709F1AF26}">
      <dgm:prSet custT="1"/>
      <dgm:spPr/>
      <dgm:t>
        <a:bodyPr/>
        <a:lstStyle/>
        <a:p>
          <a:r>
            <a:rPr lang="en-US" sz="2400" dirty="0"/>
            <a:t>Develop strategies to update electronic processes to make it easier for individuals and families to share information across departments.</a:t>
          </a:r>
        </a:p>
      </dgm:t>
      <dgm:extLst/>
    </dgm:pt>
    <dgm:pt modelId="{52E55753-4497-4940-9099-9866C17F7501}" type="parTrans" cxnId="{E962BD43-9BEA-42C9-ADDE-A5A4B845BB46}">
      <dgm:prSet/>
      <dgm:spPr/>
      <dgm:t>
        <a:bodyPr/>
        <a:lstStyle/>
        <a:p>
          <a:endParaRPr lang="en-US"/>
        </a:p>
      </dgm:t>
    </dgm:pt>
    <dgm:pt modelId="{A2078498-AD7E-4C54-8E8C-4076637B3534}" type="sibTrans" cxnId="{E962BD43-9BEA-42C9-ADDE-A5A4B845BB46}">
      <dgm:prSet/>
      <dgm:spPr/>
      <dgm:t>
        <a:bodyPr/>
        <a:lstStyle/>
        <a:p>
          <a:endParaRPr lang="en-US"/>
        </a:p>
      </dgm:t>
    </dgm:pt>
    <dgm:pt modelId="{9A192F02-D6C6-47C6-8093-DAC3CBE2F219}">
      <dgm:prSet/>
      <dgm:spPr/>
      <dgm:t>
        <a:bodyPr/>
        <a:lstStyle/>
        <a:p>
          <a:r>
            <a:rPr lang="en-US" dirty="0">
              <a:solidFill>
                <a:schemeClr val="bg1"/>
              </a:solidFill>
            </a:rPr>
            <a:t>Leverage</a:t>
          </a:r>
        </a:p>
      </dgm:t>
    </dgm:pt>
    <dgm:pt modelId="{9393E6E2-7DE8-480B-A3DE-395024D58D91}" type="parTrans" cxnId="{E0BAB4DF-5468-4781-8092-C23D97669D4C}">
      <dgm:prSet/>
      <dgm:spPr/>
      <dgm:t>
        <a:bodyPr/>
        <a:lstStyle/>
        <a:p>
          <a:endParaRPr lang="en-US"/>
        </a:p>
      </dgm:t>
    </dgm:pt>
    <dgm:pt modelId="{8C5DB25C-7C14-4C05-A686-37F24C823BFC}" type="sibTrans" cxnId="{E0BAB4DF-5468-4781-8092-C23D97669D4C}">
      <dgm:prSet/>
      <dgm:spPr/>
      <dgm:t>
        <a:bodyPr/>
        <a:lstStyle/>
        <a:p>
          <a:endParaRPr lang="en-US"/>
        </a:p>
      </dgm:t>
    </dgm:pt>
    <dgm:pt modelId="{10E1D845-31B1-4B89-A165-75DE61D33504}">
      <dgm:prSet custT="1"/>
      <dgm:spPr/>
      <dgm:t>
        <a:bodyPr/>
        <a:lstStyle/>
        <a:p>
          <a:r>
            <a:rPr lang="en-US" sz="2400" dirty="0"/>
            <a:t>Leverage technology to increase core partner participation in IEP/IPE/IPP meetings.</a:t>
          </a:r>
        </a:p>
      </dgm:t>
    </dgm:pt>
    <dgm:pt modelId="{6888B5D4-B86B-4819-BD38-67EA3B429596}" type="parTrans" cxnId="{E4938D8F-6DE6-4711-93AA-DBBF81470629}">
      <dgm:prSet/>
      <dgm:spPr/>
      <dgm:t>
        <a:bodyPr/>
        <a:lstStyle/>
        <a:p>
          <a:endParaRPr lang="en-US"/>
        </a:p>
      </dgm:t>
    </dgm:pt>
    <dgm:pt modelId="{A9EF0841-5194-4499-8D25-41BE2178DD36}" type="sibTrans" cxnId="{E4938D8F-6DE6-4711-93AA-DBBF81470629}">
      <dgm:prSet/>
      <dgm:spPr/>
      <dgm:t>
        <a:bodyPr/>
        <a:lstStyle/>
        <a:p>
          <a:endParaRPr lang="en-US"/>
        </a:p>
      </dgm:t>
    </dgm:pt>
    <dgm:pt modelId="{295F3C8D-F95A-48C7-A448-7EDC1499BFE6}" type="pres">
      <dgm:prSet presAssocID="{CE689776-A8E7-45F5-9C93-C3D2493D8D40}" presName="Name0" presStyleCnt="0">
        <dgm:presLayoutVars>
          <dgm:dir/>
          <dgm:animLvl val="lvl"/>
          <dgm:resizeHandles val="exact"/>
        </dgm:presLayoutVars>
      </dgm:prSet>
      <dgm:spPr/>
      <dgm:t>
        <a:bodyPr/>
        <a:lstStyle/>
        <a:p>
          <a:endParaRPr lang="en-US"/>
        </a:p>
      </dgm:t>
    </dgm:pt>
    <dgm:pt modelId="{B4A871D8-B8AD-437C-88D9-2825AC71BA29}" type="pres">
      <dgm:prSet presAssocID="{9A192F02-D6C6-47C6-8093-DAC3CBE2F219}" presName="boxAndChildren" presStyleCnt="0"/>
      <dgm:spPr/>
    </dgm:pt>
    <dgm:pt modelId="{D1FB17E1-1FC4-4A21-A1C6-421FAD2E1EBE}" type="pres">
      <dgm:prSet presAssocID="{9A192F02-D6C6-47C6-8093-DAC3CBE2F219}" presName="parentTextBox" presStyleLbl="alignNode1" presStyleIdx="0" presStyleCnt="3"/>
      <dgm:spPr/>
      <dgm:t>
        <a:bodyPr/>
        <a:lstStyle/>
        <a:p>
          <a:endParaRPr lang="en-US"/>
        </a:p>
      </dgm:t>
    </dgm:pt>
    <dgm:pt modelId="{0164F9B0-24E4-4FD7-947C-2B292BF278AF}" type="pres">
      <dgm:prSet presAssocID="{9A192F02-D6C6-47C6-8093-DAC3CBE2F219}" presName="descendantBox" presStyleLbl="bgAccFollowNode1" presStyleIdx="0" presStyleCnt="3"/>
      <dgm:spPr/>
      <dgm:t>
        <a:bodyPr/>
        <a:lstStyle/>
        <a:p>
          <a:endParaRPr lang="en-US"/>
        </a:p>
      </dgm:t>
    </dgm:pt>
    <dgm:pt modelId="{64E4CC02-5093-42C5-ABA1-E38188837128}" type="pres">
      <dgm:prSet presAssocID="{723D94B8-77DF-44D5-8A52-090EA373E16B}" presName="sp" presStyleCnt="0"/>
      <dgm:spPr/>
    </dgm:pt>
    <dgm:pt modelId="{28AA3D4C-C0E6-4331-A447-EDCC3292444F}" type="pres">
      <dgm:prSet presAssocID="{529564ED-38EF-4B48-95A2-4EFC22C4C566}" presName="arrowAndChildren" presStyleCnt="0"/>
      <dgm:spPr/>
    </dgm:pt>
    <dgm:pt modelId="{BD034534-EB77-45C8-9757-7D9907E7AF3C}" type="pres">
      <dgm:prSet presAssocID="{529564ED-38EF-4B48-95A2-4EFC22C4C566}" presName="parentTextArrow" presStyleLbl="node1" presStyleIdx="0" presStyleCnt="0"/>
      <dgm:spPr/>
      <dgm:t>
        <a:bodyPr/>
        <a:lstStyle/>
        <a:p>
          <a:endParaRPr lang="en-US"/>
        </a:p>
      </dgm:t>
    </dgm:pt>
    <dgm:pt modelId="{D9B6DC29-443D-4557-A28D-6162E5B712A3}" type="pres">
      <dgm:prSet presAssocID="{529564ED-38EF-4B48-95A2-4EFC22C4C566}" presName="arrow" presStyleLbl="alignNode1" presStyleIdx="1" presStyleCnt="3"/>
      <dgm:spPr/>
      <dgm:t>
        <a:bodyPr/>
        <a:lstStyle/>
        <a:p>
          <a:endParaRPr lang="en-US"/>
        </a:p>
      </dgm:t>
    </dgm:pt>
    <dgm:pt modelId="{101A7C70-D3C1-4C59-88FE-DD7AEF9E84FB}" type="pres">
      <dgm:prSet presAssocID="{529564ED-38EF-4B48-95A2-4EFC22C4C566}" presName="descendantArrow" presStyleLbl="bgAccFollowNode1" presStyleIdx="1" presStyleCnt="3"/>
      <dgm:spPr/>
      <dgm:t>
        <a:bodyPr/>
        <a:lstStyle/>
        <a:p>
          <a:endParaRPr lang="en-US"/>
        </a:p>
      </dgm:t>
    </dgm:pt>
    <dgm:pt modelId="{CF249538-1F22-4775-9B94-8490860F53F8}" type="pres">
      <dgm:prSet presAssocID="{C1263C3D-6EF0-4FF0-8F33-2CB74BBB21DE}" presName="sp" presStyleCnt="0"/>
      <dgm:spPr/>
    </dgm:pt>
    <dgm:pt modelId="{B6251DD8-908E-4482-A40E-AA5D3C959C5E}" type="pres">
      <dgm:prSet presAssocID="{915C7122-BD52-4115-BC14-6165F37D7D81}" presName="arrowAndChildren" presStyleCnt="0"/>
      <dgm:spPr/>
    </dgm:pt>
    <dgm:pt modelId="{B6371036-788F-4BE4-A20B-283A796CA6CC}" type="pres">
      <dgm:prSet presAssocID="{915C7122-BD52-4115-BC14-6165F37D7D81}" presName="parentTextArrow" presStyleLbl="node1" presStyleIdx="0" presStyleCnt="0"/>
      <dgm:spPr/>
      <dgm:t>
        <a:bodyPr/>
        <a:lstStyle/>
        <a:p>
          <a:endParaRPr lang="en-US"/>
        </a:p>
      </dgm:t>
    </dgm:pt>
    <dgm:pt modelId="{107A4B15-D77B-4820-867B-A3B725AF7896}" type="pres">
      <dgm:prSet presAssocID="{915C7122-BD52-4115-BC14-6165F37D7D81}" presName="arrow" presStyleLbl="alignNode1" presStyleIdx="2" presStyleCnt="3"/>
      <dgm:spPr/>
      <dgm:t>
        <a:bodyPr/>
        <a:lstStyle/>
        <a:p>
          <a:endParaRPr lang="en-US"/>
        </a:p>
      </dgm:t>
    </dgm:pt>
    <dgm:pt modelId="{84F39BCC-9774-4AFE-B93F-B526EF8020D7}" type="pres">
      <dgm:prSet presAssocID="{915C7122-BD52-4115-BC14-6165F37D7D81}" presName="descendantArrow" presStyleLbl="bgAccFollowNode1" presStyleIdx="2" presStyleCnt="3"/>
      <dgm:spPr/>
      <dgm:t>
        <a:bodyPr/>
        <a:lstStyle/>
        <a:p>
          <a:endParaRPr lang="en-US"/>
        </a:p>
      </dgm:t>
    </dgm:pt>
  </dgm:ptLst>
  <dgm:cxnLst>
    <dgm:cxn modelId="{E4938D8F-6DE6-4711-93AA-DBBF81470629}" srcId="{9A192F02-D6C6-47C6-8093-DAC3CBE2F219}" destId="{10E1D845-31B1-4B89-A165-75DE61D33504}" srcOrd="0" destOrd="0" parTransId="{6888B5D4-B86B-4819-BD38-67EA3B429596}" sibTransId="{A9EF0841-5194-4499-8D25-41BE2178DD36}"/>
    <dgm:cxn modelId="{413E607E-83A0-42CA-AD0C-6B022F2A2DCB}" srcId="{CE689776-A8E7-45F5-9C93-C3D2493D8D40}" destId="{915C7122-BD52-4115-BC14-6165F37D7D81}" srcOrd="0" destOrd="0" parTransId="{5AA84893-ACD8-44BB-83D0-1B8E980600EB}" sibTransId="{C1263C3D-6EF0-4FF0-8F33-2CB74BBB21DE}"/>
    <dgm:cxn modelId="{A04DA594-76EB-4133-ABC2-A53A774DD18A}" type="presOf" srcId="{529564ED-38EF-4B48-95A2-4EFC22C4C566}" destId="{D9B6DC29-443D-4557-A28D-6162E5B712A3}" srcOrd="1" destOrd="0" presId="urn:microsoft.com/office/officeart/2016/7/layout/VerticalDownArrowProcess"/>
    <dgm:cxn modelId="{F751910F-7CBB-43A5-AA50-86CE44CCC7D9}" type="presOf" srcId="{529564ED-38EF-4B48-95A2-4EFC22C4C566}" destId="{BD034534-EB77-45C8-9757-7D9907E7AF3C}" srcOrd="0" destOrd="0" presId="urn:microsoft.com/office/officeart/2016/7/layout/VerticalDownArrowProcess"/>
    <dgm:cxn modelId="{244E9D55-1840-47DD-993A-16745784D4BF}" type="presOf" srcId="{58C1539B-4CE3-4AC6-AAD4-41E34EC9A588}" destId="{84F39BCC-9774-4AFE-B93F-B526EF8020D7}" srcOrd="0" destOrd="0" presId="urn:microsoft.com/office/officeart/2016/7/layout/VerticalDownArrowProcess"/>
    <dgm:cxn modelId="{0924A610-733C-4EC3-B0AB-16E28E5E7104}" type="presOf" srcId="{915C7122-BD52-4115-BC14-6165F37D7D81}" destId="{107A4B15-D77B-4820-867B-A3B725AF7896}" srcOrd="1" destOrd="0" presId="urn:microsoft.com/office/officeart/2016/7/layout/VerticalDownArrowProcess"/>
    <dgm:cxn modelId="{F0E48583-7A72-4E8D-A035-BEF20BDFD354}" srcId="{915C7122-BD52-4115-BC14-6165F37D7D81}" destId="{58C1539B-4CE3-4AC6-AAD4-41E34EC9A588}" srcOrd="0" destOrd="0" parTransId="{D87933B0-C131-4797-951F-C5EB7679124E}" sibTransId="{E4B2FBA9-8891-47BB-910B-34F608434C69}"/>
    <dgm:cxn modelId="{E0BAB4DF-5468-4781-8092-C23D97669D4C}" srcId="{CE689776-A8E7-45F5-9C93-C3D2493D8D40}" destId="{9A192F02-D6C6-47C6-8093-DAC3CBE2F219}" srcOrd="2" destOrd="0" parTransId="{9393E6E2-7DE8-480B-A3DE-395024D58D91}" sibTransId="{8C5DB25C-7C14-4C05-A686-37F24C823BFC}"/>
    <dgm:cxn modelId="{E962BD43-9BEA-42C9-ADDE-A5A4B845BB46}" srcId="{529564ED-38EF-4B48-95A2-4EFC22C4C566}" destId="{D7C0BE2E-7228-401F-9F0C-EC1709F1AF26}" srcOrd="0" destOrd="0" parTransId="{52E55753-4497-4940-9099-9866C17F7501}" sibTransId="{A2078498-AD7E-4C54-8E8C-4076637B3534}"/>
    <dgm:cxn modelId="{D974BE5B-0D0F-46CF-9FB6-C9DD7A449281}" type="presOf" srcId="{10E1D845-31B1-4B89-A165-75DE61D33504}" destId="{0164F9B0-24E4-4FD7-947C-2B292BF278AF}" srcOrd="0" destOrd="0" presId="urn:microsoft.com/office/officeart/2016/7/layout/VerticalDownArrowProcess"/>
    <dgm:cxn modelId="{8C7F6171-856B-4D85-BC2E-E8FFB5C19BD5}" type="presOf" srcId="{915C7122-BD52-4115-BC14-6165F37D7D81}" destId="{B6371036-788F-4BE4-A20B-283A796CA6CC}" srcOrd="0" destOrd="0" presId="urn:microsoft.com/office/officeart/2016/7/layout/VerticalDownArrowProcess"/>
    <dgm:cxn modelId="{39D3E2BC-AAF4-4CD3-8725-823FC1D454A3}" type="presOf" srcId="{9A192F02-D6C6-47C6-8093-DAC3CBE2F219}" destId="{D1FB17E1-1FC4-4A21-A1C6-421FAD2E1EBE}" srcOrd="0" destOrd="0" presId="urn:microsoft.com/office/officeart/2016/7/layout/VerticalDownArrowProcess"/>
    <dgm:cxn modelId="{8C9D4CA9-01F6-4803-B4E3-AE9670223B74}" type="presOf" srcId="{CE689776-A8E7-45F5-9C93-C3D2493D8D40}" destId="{295F3C8D-F95A-48C7-A448-7EDC1499BFE6}" srcOrd="0" destOrd="0" presId="urn:microsoft.com/office/officeart/2016/7/layout/VerticalDownArrowProcess"/>
    <dgm:cxn modelId="{A74CE978-3F52-4338-A1C8-2D62B376739A}" srcId="{CE689776-A8E7-45F5-9C93-C3D2493D8D40}" destId="{529564ED-38EF-4B48-95A2-4EFC22C4C566}" srcOrd="1" destOrd="0" parTransId="{93EFBA61-F5EA-4C23-BB09-18B917942F75}" sibTransId="{723D94B8-77DF-44D5-8A52-090EA373E16B}"/>
    <dgm:cxn modelId="{0080D784-6B6E-4950-998D-7602A854F941}" type="presOf" srcId="{D7C0BE2E-7228-401F-9F0C-EC1709F1AF26}" destId="{101A7C70-D3C1-4C59-88FE-DD7AEF9E84FB}" srcOrd="0" destOrd="0" presId="urn:microsoft.com/office/officeart/2016/7/layout/VerticalDownArrowProcess"/>
    <dgm:cxn modelId="{C8358F06-D08E-45DA-B0AB-7FC6E017673D}" type="presParOf" srcId="{295F3C8D-F95A-48C7-A448-7EDC1499BFE6}" destId="{B4A871D8-B8AD-437C-88D9-2825AC71BA29}" srcOrd="0" destOrd="0" presId="urn:microsoft.com/office/officeart/2016/7/layout/VerticalDownArrowProcess"/>
    <dgm:cxn modelId="{EA18AAF5-F064-4FCB-8965-E5D489B389E0}" type="presParOf" srcId="{B4A871D8-B8AD-437C-88D9-2825AC71BA29}" destId="{D1FB17E1-1FC4-4A21-A1C6-421FAD2E1EBE}" srcOrd="0" destOrd="0" presId="urn:microsoft.com/office/officeart/2016/7/layout/VerticalDownArrowProcess"/>
    <dgm:cxn modelId="{713DA51C-76AD-4CB0-9EDB-1E83F2C13BB9}" type="presParOf" srcId="{B4A871D8-B8AD-437C-88D9-2825AC71BA29}" destId="{0164F9B0-24E4-4FD7-947C-2B292BF278AF}" srcOrd="1" destOrd="0" presId="urn:microsoft.com/office/officeart/2016/7/layout/VerticalDownArrowProcess"/>
    <dgm:cxn modelId="{82AA96A0-42BC-487C-B054-DBC5816C966D}" type="presParOf" srcId="{295F3C8D-F95A-48C7-A448-7EDC1499BFE6}" destId="{64E4CC02-5093-42C5-ABA1-E38188837128}" srcOrd="1" destOrd="0" presId="urn:microsoft.com/office/officeart/2016/7/layout/VerticalDownArrowProcess"/>
    <dgm:cxn modelId="{8686AE51-BCAD-49B3-8F62-2F3C8CC934F6}" type="presParOf" srcId="{295F3C8D-F95A-48C7-A448-7EDC1499BFE6}" destId="{28AA3D4C-C0E6-4331-A447-EDCC3292444F}" srcOrd="2" destOrd="0" presId="urn:microsoft.com/office/officeart/2016/7/layout/VerticalDownArrowProcess"/>
    <dgm:cxn modelId="{47144316-162C-4041-B550-830F14463B48}" type="presParOf" srcId="{28AA3D4C-C0E6-4331-A447-EDCC3292444F}" destId="{BD034534-EB77-45C8-9757-7D9907E7AF3C}" srcOrd="0" destOrd="0" presId="urn:microsoft.com/office/officeart/2016/7/layout/VerticalDownArrowProcess"/>
    <dgm:cxn modelId="{DC228809-C98C-4303-9A27-A99670A24885}" type="presParOf" srcId="{28AA3D4C-C0E6-4331-A447-EDCC3292444F}" destId="{D9B6DC29-443D-4557-A28D-6162E5B712A3}" srcOrd="1" destOrd="0" presId="urn:microsoft.com/office/officeart/2016/7/layout/VerticalDownArrowProcess"/>
    <dgm:cxn modelId="{93953497-4961-4F81-B6E5-BD7879E580B4}" type="presParOf" srcId="{28AA3D4C-C0E6-4331-A447-EDCC3292444F}" destId="{101A7C70-D3C1-4C59-88FE-DD7AEF9E84FB}" srcOrd="2" destOrd="0" presId="urn:microsoft.com/office/officeart/2016/7/layout/VerticalDownArrowProcess"/>
    <dgm:cxn modelId="{0CD7F21C-0D80-42ED-8AB9-E66D6BB412CD}" type="presParOf" srcId="{295F3C8D-F95A-48C7-A448-7EDC1499BFE6}" destId="{CF249538-1F22-4775-9B94-8490860F53F8}" srcOrd="3" destOrd="0" presId="urn:microsoft.com/office/officeart/2016/7/layout/VerticalDownArrowProcess"/>
    <dgm:cxn modelId="{8EC229E9-19D2-42BA-BB87-094311F4BBA4}" type="presParOf" srcId="{295F3C8D-F95A-48C7-A448-7EDC1499BFE6}" destId="{B6251DD8-908E-4482-A40E-AA5D3C959C5E}" srcOrd="4" destOrd="0" presId="urn:microsoft.com/office/officeart/2016/7/layout/VerticalDownArrowProcess"/>
    <dgm:cxn modelId="{66B344CD-6678-4D0F-BC5C-22C5D84250AA}" type="presParOf" srcId="{B6251DD8-908E-4482-A40E-AA5D3C959C5E}" destId="{B6371036-788F-4BE4-A20B-283A796CA6CC}" srcOrd="0" destOrd="0" presId="urn:microsoft.com/office/officeart/2016/7/layout/VerticalDownArrowProcess"/>
    <dgm:cxn modelId="{92D94CA8-7D2F-4DDE-8951-217BC1841D4C}" type="presParOf" srcId="{B6251DD8-908E-4482-A40E-AA5D3C959C5E}" destId="{107A4B15-D77B-4820-867B-A3B725AF7896}" srcOrd="1" destOrd="0" presId="urn:microsoft.com/office/officeart/2016/7/layout/VerticalDownArrowProcess"/>
    <dgm:cxn modelId="{1BEF2A61-0901-42DA-B4D8-D3CC08C777B4}" type="presParOf" srcId="{B6251DD8-908E-4482-A40E-AA5D3C959C5E}" destId="{84F39BCC-9774-4AFE-B93F-B526EF8020D7}" srcOrd="2" destOrd="0" presId="urn:microsoft.com/office/officeart/2016/7/layout/VerticalDown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E9C91E-BB99-4EC8-B5E3-6BC2EF7B11CD}" type="doc">
      <dgm:prSet loTypeId="urn:microsoft.com/office/officeart/2016/7/layout/ChevronBlockProcess" loCatId="process" qsTypeId="urn:microsoft.com/office/officeart/2005/8/quickstyle/simple1" qsCatId="simple" csTypeId="urn:microsoft.com/office/officeart/2005/8/colors/accent1_2" csCatId="accent1" phldr="1"/>
      <dgm:spPr/>
      <dgm:t>
        <a:bodyPr/>
        <a:lstStyle/>
        <a:p>
          <a:endParaRPr lang="en-US"/>
        </a:p>
      </dgm:t>
    </dgm:pt>
    <dgm:pt modelId="{0D4E4034-5213-4952-A90C-96A39D49A449}">
      <dgm:prSet/>
      <dgm:spPr/>
      <dgm:t>
        <a:bodyPr/>
        <a:lstStyle/>
        <a:p>
          <a:r>
            <a:rPr lang="en-US" dirty="0">
              <a:solidFill>
                <a:schemeClr val="bg1"/>
              </a:solidFill>
            </a:rPr>
            <a:t>Facilitator/Agenda</a:t>
          </a:r>
        </a:p>
      </dgm:t>
    </dgm:pt>
    <dgm:pt modelId="{F3412AC5-D321-410E-976E-031BC561F8F7}" type="parTrans" cxnId="{7E45EF17-B7FE-4463-AEE9-D58D9E70B20E}">
      <dgm:prSet/>
      <dgm:spPr/>
      <dgm:t>
        <a:bodyPr/>
        <a:lstStyle/>
        <a:p>
          <a:endParaRPr lang="en-US"/>
        </a:p>
      </dgm:t>
    </dgm:pt>
    <dgm:pt modelId="{4BAA4D98-6DF9-4B95-8370-FC2C026B630D}" type="sibTrans" cxnId="{7E45EF17-B7FE-4463-AEE9-D58D9E70B20E}">
      <dgm:prSet/>
      <dgm:spPr/>
      <dgm:t>
        <a:bodyPr/>
        <a:lstStyle/>
        <a:p>
          <a:endParaRPr lang="en-US"/>
        </a:p>
      </dgm:t>
    </dgm:pt>
    <dgm:pt modelId="{BD1E8EE3-6C59-4324-8D30-264D98B9A071}">
      <dgm:prSet custT="1"/>
      <dgm:spPr/>
      <dgm:t>
        <a:bodyPr/>
        <a:lstStyle/>
        <a:p>
          <a:r>
            <a:rPr lang="en-US" sz="2400" dirty="0"/>
            <a:t>Designate a </a:t>
          </a:r>
          <a:r>
            <a:rPr lang="en-US" sz="2400" b="1" dirty="0"/>
            <a:t>rotating facilitator</a:t>
          </a:r>
          <a:r>
            <a:rPr lang="en-US" sz="2400" dirty="0"/>
            <a:t> for LPA meetings and create a clear agenda.</a:t>
          </a:r>
        </a:p>
        <a:p>
          <a:r>
            <a:rPr lang="en-US" sz="2400" dirty="0"/>
            <a:t>Indicate areas for </a:t>
          </a:r>
          <a:r>
            <a:rPr lang="en-US" sz="2400" b="1" dirty="0"/>
            <a:t>consensus-based decision making</a:t>
          </a:r>
          <a:r>
            <a:rPr lang="en-US" sz="2400" dirty="0"/>
            <a:t>, as appropriate.</a:t>
          </a:r>
        </a:p>
      </dgm:t>
    </dgm:pt>
    <dgm:pt modelId="{4A8C4387-4864-4296-8084-C745F5F3F54A}" type="parTrans" cxnId="{1EBEC7C6-9517-40B8-8377-647243528487}">
      <dgm:prSet/>
      <dgm:spPr/>
      <dgm:t>
        <a:bodyPr/>
        <a:lstStyle/>
        <a:p>
          <a:endParaRPr lang="en-US"/>
        </a:p>
      </dgm:t>
    </dgm:pt>
    <dgm:pt modelId="{9016EA2A-24F8-428B-BF58-CC05BDF0A724}" type="sibTrans" cxnId="{1EBEC7C6-9517-40B8-8377-647243528487}">
      <dgm:prSet/>
      <dgm:spPr/>
      <dgm:t>
        <a:bodyPr/>
        <a:lstStyle/>
        <a:p>
          <a:endParaRPr lang="en-US"/>
        </a:p>
      </dgm:t>
    </dgm:pt>
    <dgm:pt modelId="{73A39078-CD52-4010-8901-32846BAA01A3}">
      <dgm:prSet/>
      <dgm:spPr/>
      <dgm:t>
        <a:bodyPr/>
        <a:lstStyle/>
        <a:p>
          <a:r>
            <a:rPr lang="en-US" dirty="0">
              <a:solidFill>
                <a:schemeClr val="bg1"/>
              </a:solidFill>
            </a:rPr>
            <a:t>Collaborate</a:t>
          </a:r>
        </a:p>
      </dgm:t>
    </dgm:pt>
    <dgm:pt modelId="{BD3FDB4A-091E-43CC-B884-1E3A38C1E398}" type="parTrans" cxnId="{6CB6FE6B-C5B1-4960-BAC5-38A36A04943B}">
      <dgm:prSet/>
      <dgm:spPr/>
      <dgm:t>
        <a:bodyPr/>
        <a:lstStyle/>
        <a:p>
          <a:endParaRPr lang="en-US"/>
        </a:p>
      </dgm:t>
    </dgm:pt>
    <dgm:pt modelId="{927DE48F-31F4-47C4-B7AA-FBE21415B441}" type="sibTrans" cxnId="{6CB6FE6B-C5B1-4960-BAC5-38A36A04943B}">
      <dgm:prSet/>
      <dgm:spPr/>
      <dgm:t>
        <a:bodyPr/>
        <a:lstStyle/>
        <a:p>
          <a:endParaRPr lang="en-US"/>
        </a:p>
      </dgm:t>
    </dgm:pt>
    <dgm:pt modelId="{12160858-921A-4EA9-8F09-540A3C7A9C5A}">
      <dgm:prSet custT="1"/>
      <dgm:spPr/>
      <dgm:t>
        <a:bodyPr/>
        <a:lstStyle/>
        <a:p>
          <a:r>
            <a:rPr lang="en-US" sz="2400" dirty="0"/>
            <a:t>Collaborate using interactive strategies, such as </a:t>
          </a:r>
          <a:r>
            <a:rPr lang="en-US" sz="2400" b="1" dirty="0"/>
            <a:t>consensus-based decision making</a:t>
          </a:r>
          <a:r>
            <a:rPr lang="en-US" sz="2400" dirty="0"/>
            <a:t>, during meetings to  foster participation. </a:t>
          </a:r>
          <a:r>
            <a:rPr lang="en-US" sz="2400" b="1" dirty="0"/>
            <a:t>Encourage conversation </a:t>
          </a:r>
          <a:r>
            <a:rPr lang="en-US" sz="2400" dirty="0"/>
            <a:t>and input from all core partners. </a:t>
          </a:r>
        </a:p>
      </dgm:t>
    </dgm:pt>
    <dgm:pt modelId="{62CFD27E-B1AB-4649-A753-CB4DC09D50F4}" type="parTrans" cxnId="{39C5EE7E-28C6-4492-934A-F4E672E7BF7D}">
      <dgm:prSet/>
      <dgm:spPr/>
      <dgm:t>
        <a:bodyPr/>
        <a:lstStyle/>
        <a:p>
          <a:endParaRPr lang="en-US"/>
        </a:p>
      </dgm:t>
    </dgm:pt>
    <dgm:pt modelId="{AC4A8446-FBCB-4DA1-AADE-4424CC944DCE}" type="sibTrans" cxnId="{39C5EE7E-28C6-4492-934A-F4E672E7BF7D}">
      <dgm:prSet/>
      <dgm:spPr/>
      <dgm:t>
        <a:bodyPr/>
        <a:lstStyle/>
        <a:p>
          <a:endParaRPr lang="en-US"/>
        </a:p>
      </dgm:t>
    </dgm:pt>
    <dgm:pt modelId="{F7E1B8EE-47FF-4925-AAE8-66D6CECB7EFE}">
      <dgm:prSet/>
      <dgm:spPr/>
      <dgm:t>
        <a:bodyPr/>
        <a:lstStyle/>
        <a:p>
          <a:r>
            <a:rPr lang="en-US" dirty="0">
              <a:solidFill>
                <a:schemeClr val="bg1"/>
              </a:solidFill>
            </a:rPr>
            <a:t>Leader’s Lead</a:t>
          </a:r>
        </a:p>
      </dgm:t>
    </dgm:pt>
    <dgm:pt modelId="{8D9D825A-68D8-432F-B4FB-5A63C49290BD}" type="parTrans" cxnId="{875BCC85-6574-4EF8-A679-0DF2A8622DC0}">
      <dgm:prSet/>
      <dgm:spPr/>
      <dgm:t>
        <a:bodyPr/>
        <a:lstStyle/>
        <a:p>
          <a:endParaRPr lang="en-US"/>
        </a:p>
      </dgm:t>
    </dgm:pt>
    <dgm:pt modelId="{A8659FEF-6FCA-435C-8FF1-8B9B79D513FD}" type="sibTrans" cxnId="{875BCC85-6574-4EF8-A679-0DF2A8622DC0}">
      <dgm:prSet/>
      <dgm:spPr/>
      <dgm:t>
        <a:bodyPr/>
        <a:lstStyle/>
        <a:p>
          <a:endParaRPr lang="en-US"/>
        </a:p>
      </dgm:t>
    </dgm:pt>
    <dgm:pt modelId="{C1D83B8E-E48F-47C4-8B6F-D8F89D62BD93}">
      <dgm:prSet custT="1"/>
      <dgm:spPr/>
      <dgm:t>
        <a:bodyPr/>
        <a:lstStyle/>
        <a:p>
          <a:r>
            <a:rPr lang="en-US" sz="2400" dirty="0"/>
            <a:t>Don’t be afraid to have difficult conversations. Leverage input from all partners to develop good decisions and create systems alignment through open and honest dialogue.</a:t>
          </a:r>
        </a:p>
      </dgm:t>
    </dgm:pt>
    <dgm:pt modelId="{3838C132-8D9D-4E8F-97A8-5A0A3D4E6864}" type="parTrans" cxnId="{268F1761-327E-4F26-8D3A-4EACEE3C7288}">
      <dgm:prSet/>
      <dgm:spPr/>
      <dgm:t>
        <a:bodyPr/>
        <a:lstStyle/>
        <a:p>
          <a:endParaRPr lang="en-US"/>
        </a:p>
      </dgm:t>
    </dgm:pt>
    <dgm:pt modelId="{991CBF0F-10AD-488F-B977-647F54FCA07D}" type="sibTrans" cxnId="{268F1761-327E-4F26-8D3A-4EACEE3C7288}">
      <dgm:prSet/>
      <dgm:spPr/>
      <dgm:t>
        <a:bodyPr/>
        <a:lstStyle/>
        <a:p>
          <a:endParaRPr lang="en-US"/>
        </a:p>
      </dgm:t>
    </dgm:pt>
    <dgm:pt modelId="{561ADBC0-2E85-4EFB-B00F-ED7FC7056F41}" type="pres">
      <dgm:prSet presAssocID="{DBE9C91E-BB99-4EC8-B5E3-6BC2EF7B11CD}" presName="Name0" presStyleCnt="0">
        <dgm:presLayoutVars>
          <dgm:dir/>
          <dgm:animLvl val="lvl"/>
          <dgm:resizeHandles val="exact"/>
        </dgm:presLayoutVars>
      </dgm:prSet>
      <dgm:spPr/>
      <dgm:t>
        <a:bodyPr/>
        <a:lstStyle/>
        <a:p>
          <a:endParaRPr lang="en-US"/>
        </a:p>
      </dgm:t>
    </dgm:pt>
    <dgm:pt modelId="{ABB90D13-12BD-42E6-B628-32C932AEA475}" type="pres">
      <dgm:prSet presAssocID="{0D4E4034-5213-4952-A90C-96A39D49A449}" presName="composite" presStyleCnt="0"/>
      <dgm:spPr/>
    </dgm:pt>
    <dgm:pt modelId="{9E6CC5A9-3870-4A4B-88A6-DD2A746F2F5D}" type="pres">
      <dgm:prSet presAssocID="{0D4E4034-5213-4952-A90C-96A39D49A449}" presName="parTx" presStyleLbl="alignNode1" presStyleIdx="0" presStyleCnt="3">
        <dgm:presLayoutVars>
          <dgm:chMax val="0"/>
          <dgm:chPref val="0"/>
        </dgm:presLayoutVars>
      </dgm:prSet>
      <dgm:spPr/>
      <dgm:t>
        <a:bodyPr/>
        <a:lstStyle/>
        <a:p>
          <a:endParaRPr lang="en-US"/>
        </a:p>
      </dgm:t>
    </dgm:pt>
    <dgm:pt modelId="{E024A453-6011-42F5-9AD6-EB25A07A4866}" type="pres">
      <dgm:prSet presAssocID="{0D4E4034-5213-4952-A90C-96A39D49A449}" presName="desTx" presStyleLbl="alignAccFollowNode1" presStyleIdx="0" presStyleCnt="3">
        <dgm:presLayoutVars/>
      </dgm:prSet>
      <dgm:spPr/>
      <dgm:t>
        <a:bodyPr/>
        <a:lstStyle/>
        <a:p>
          <a:endParaRPr lang="en-US"/>
        </a:p>
      </dgm:t>
    </dgm:pt>
    <dgm:pt modelId="{86080F48-0738-4569-B55B-B26A47891999}" type="pres">
      <dgm:prSet presAssocID="{4BAA4D98-6DF9-4B95-8370-FC2C026B630D}" presName="space" presStyleCnt="0"/>
      <dgm:spPr/>
    </dgm:pt>
    <dgm:pt modelId="{AE4EF4A3-51A5-4F6D-BF5B-469BD0938D69}" type="pres">
      <dgm:prSet presAssocID="{73A39078-CD52-4010-8901-32846BAA01A3}" presName="composite" presStyleCnt="0"/>
      <dgm:spPr/>
    </dgm:pt>
    <dgm:pt modelId="{9E54F021-E415-44B3-8BC7-AC73B28C1CB8}" type="pres">
      <dgm:prSet presAssocID="{73A39078-CD52-4010-8901-32846BAA01A3}" presName="parTx" presStyleLbl="alignNode1" presStyleIdx="1" presStyleCnt="3">
        <dgm:presLayoutVars>
          <dgm:chMax val="0"/>
          <dgm:chPref val="0"/>
        </dgm:presLayoutVars>
      </dgm:prSet>
      <dgm:spPr/>
      <dgm:t>
        <a:bodyPr/>
        <a:lstStyle/>
        <a:p>
          <a:endParaRPr lang="en-US"/>
        </a:p>
      </dgm:t>
    </dgm:pt>
    <dgm:pt modelId="{026E0681-6CC0-4E54-8C0E-4200FA658357}" type="pres">
      <dgm:prSet presAssocID="{73A39078-CD52-4010-8901-32846BAA01A3}" presName="desTx" presStyleLbl="alignAccFollowNode1" presStyleIdx="1" presStyleCnt="3" custScaleY="97548" custLinFactNeighborX="-1169" custLinFactNeighborY="-1693">
        <dgm:presLayoutVars/>
      </dgm:prSet>
      <dgm:spPr/>
      <dgm:t>
        <a:bodyPr/>
        <a:lstStyle/>
        <a:p>
          <a:endParaRPr lang="en-US"/>
        </a:p>
      </dgm:t>
    </dgm:pt>
    <dgm:pt modelId="{1A3D8D1D-8CC6-4B2A-9CAA-414978E8258A}" type="pres">
      <dgm:prSet presAssocID="{927DE48F-31F4-47C4-B7AA-FBE21415B441}" presName="space" presStyleCnt="0"/>
      <dgm:spPr/>
    </dgm:pt>
    <dgm:pt modelId="{836A75A7-2B98-4637-B46E-2835364549CD}" type="pres">
      <dgm:prSet presAssocID="{F7E1B8EE-47FF-4925-AAE8-66D6CECB7EFE}" presName="composite" presStyleCnt="0"/>
      <dgm:spPr/>
    </dgm:pt>
    <dgm:pt modelId="{E8FB2FA4-C77B-4D2D-85B4-08DEDC89F35F}" type="pres">
      <dgm:prSet presAssocID="{F7E1B8EE-47FF-4925-AAE8-66D6CECB7EFE}" presName="parTx" presStyleLbl="alignNode1" presStyleIdx="2" presStyleCnt="3">
        <dgm:presLayoutVars>
          <dgm:chMax val="0"/>
          <dgm:chPref val="0"/>
        </dgm:presLayoutVars>
      </dgm:prSet>
      <dgm:spPr/>
      <dgm:t>
        <a:bodyPr/>
        <a:lstStyle/>
        <a:p>
          <a:endParaRPr lang="en-US"/>
        </a:p>
      </dgm:t>
    </dgm:pt>
    <dgm:pt modelId="{768964BF-29ED-4D36-9C33-AB4A40EC0AE8}" type="pres">
      <dgm:prSet presAssocID="{F7E1B8EE-47FF-4925-AAE8-66D6CECB7EFE}" presName="desTx" presStyleLbl="alignAccFollowNode1" presStyleIdx="2" presStyleCnt="3">
        <dgm:presLayoutVars/>
      </dgm:prSet>
      <dgm:spPr/>
      <dgm:t>
        <a:bodyPr/>
        <a:lstStyle/>
        <a:p>
          <a:endParaRPr lang="en-US"/>
        </a:p>
      </dgm:t>
    </dgm:pt>
  </dgm:ptLst>
  <dgm:cxnLst>
    <dgm:cxn modelId="{5071E993-3213-4092-AEBD-2E1126D1E447}" type="presOf" srcId="{C1D83B8E-E48F-47C4-8B6F-D8F89D62BD93}" destId="{768964BF-29ED-4D36-9C33-AB4A40EC0AE8}" srcOrd="0" destOrd="0" presId="urn:microsoft.com/office/officeart/2016/7/layout/ChevronBlockProcess"/>
    <dgm:cxn modelId="{0B122003-C461-4183-BA28-BEBE5A4EA7BA}" type="presOf" srcId="{BD1E8EE3-6C59-4324-8D30-264D98B9A071}" destId="{E024A453-6011-42F5-9AD6-EB25A07A4866}" srcOrd="0" destOrd="0" presId="urn:microsoft.com/office/officeart/2016/7/layout/ChevronBlockProcess"/>
    <dgm:cxn modelId="{E5719919-FDCA-46F7-A6BB-D54941F205DE}" type="presOf" srcId="{0D4E4034-5213-4952-A90C-96A39D49A449}" destId="{9E6CC5A9-3870-4A4B-88A6-DD2A746F2F5D}" srcOrd="0" destOrd="0" presId="urn:microsoft.com/office/officeart/2016/7/layout/ChevronBlockProcess"/>
    <dgm:cxn modelId="{B1DDEA9D-DCAA-45B7-8EEE-755C73F45A9E}" type="presOf" srcId="{12160858-921A-4EA9-8F09-540A3C7A9C5A}" destId="{026E0681-6CC0-4E54-8C0E-4200FA658357}" srcOrd="0" destOrd="0" presId="urn:microsoft.com/office/officeart/2016/7/layout/ChevronBlockProcess"/>
    <dgm:cxn modelId="{7E45EF17-B7FE-4463-AEE9-D58D9E70B20E}" srcId="{DBE9C91E-BB99-4EC8-B5E3-6BC2EF7B11CD}" destId="{0D4E4034-5213-4952-A90C-96A39D49A449}" srcOrd="0" destOrd="0" parTransId="{F3412AC5-D321-410E-976E-031BC561F8F7}" sibTransId="{4BAA4D98-6DF9-4B95-8370-FC2C026B630D}"/>
    <dgm:cxn modelId="{156CFD2D-524D-4DB3-AB40-522E07A612B2}" type="presOf" srcId="{DBE9C91E-BB99-4EC8-B5E3-6BC2EF7B11CD}" destId="{561ADBC0-2E85-4EFB-B00F-ED7FC7056F41}" srcOrd="0" destOrd="0" presId="urn:microsoft.com/office/officeart/2016/7/layout/ChevronBlockProcess"/>
    <dgm:cxn modelId="{268F1761-327E-4F26-8D3A-4EACEE3C7288}" srcId="{F7E1B8EE-47FF-4925-AAE8-66D6CECB7EFE}" destId="{C1D83B8E-E48F-47C4-8B6F-D8F89D62BD93}" srcOrd="0" destOrd="0" parTransId="{3838C132-8D9D-4E8F-97A8-5A0A3D4E6864}" sibTransId="{991CBF0F-10AD-488F-B977-647F54FCA07D}"/>
    <dgm:cxn modelId="{1EBEC7C6-9517-40B8-8377-647243528487}" srcId="{0D4E4034-5213-4952-A90C-96A39D49A449}" destId="{BD1E8EE3-6C59-4324-8D30-264D98B9A071}" srcOrd="0" destOrd="0" parTransId="{4A8C4387-4864-4296-8084-C745F5F3F54A}" sibTransId="{9016EA2A-24F8-428B-BF58-CC05BDF0A724}"/>
    <dgm:cxn modelId="{BD2B10E8-1EDF-4B1C-A37D-40D25DB98D5D}" type="presOf" srcId="{73A39078-CD52-4010-8901-32846BAA01A3}" destId="{9E54F021-E415-44B3-8BC7-AC73B28C1CB8}" srcOrd="0" destOrd="0" presId="urn:microsoft.com/office/officeart/2016/7/layout/ChevronBlockProcess"/>
    <dgm:cxn modelId="{6CB6FE6B-C5B1-4960-BAC5-38A36A04943B}" srcId="{DBE9C91E-BB99-4EC8-B5E3-6BC2EF7B11CD}" destId="{73A39078-CD52-4010-8901-32846BAA01A3}" srcOrd="1" destOrd="0" parTransId="{BD3FDB4A-091E-43CC-B884-1E3A38C1E398}" sibTransId="{927DE48F-31F4-47C4-B7AA-FBE21415B441}"/>
    <dgm:cxn modelId="{39C5EE7E-28C6-4492-934A-F4E672E7BF7D}" srcId="{73A39078-CD52-4010-8901-32846BAA01A3}" destId="{12160858-921A-4EA9-8F09-540A3C7A9C5A}" srcOrd="0" destOrd="0" parTransId="{62CFD27E-B1AB-4649-A753-CB4DC09D50F4}" sibTransId="{AC4A8446-FBCB-4DA1-AADE-4424CC944DCE}"/>
    <dgm:cxn modelId="{875BCC85-6574-4EF8-A679-0DF2A8622DC0}" srcId="{DBE9C91E-BB99-4EC8-B5E3-6BC2EF7B11CD}" destId="{F7E1B8EE-47FF-4925-AAE8-66D6CECB7EFE}" srcOrd="2" destOrd="0" parTransId="{8D9D825A-68D8-432F-B4FB-5A63C49290BD}" sibTransId="{A8659FEF-6FCA-435C-8FF1-8B9B79D513FD}"/>
    <dgm:cxn modelId="{AC3FE8D3-984F-476D-A3D9-BD898C2AEC4E}" type="presOf" srcId="{F7E1B8EE-47FF-4925-AAE8-66D6CECB7EFE}" destId="{E8FB2FA4-C77B-4D2D-85B4-08DEDC89F35F}" srcOrd="0" destOrd="0" presId="urn:microsoft.com/office/officeart/2016/7/layout/ChevronBlockProcess"/>
    <dgm:cxn modelId="{7EA3EB90-9782-4586-BE8A-D6408637C2F3}" type="presParOf" srcId="{561ADBC0-2E85-4EFB-B00F-ED7FC7056F41}" destId="{ABB90D13-12BD-42E6-B628-32C932AEA475}" srcOrd="0" destOrd="0" presId="urn:microsoft.com/office/officeart/2016/7/layout/ChevronBlockProcess"/>
    <dgm:cxn modelId="{60F147EC-EEBD-47E3-9A3B-FC666222C8DE}" type="presParOf" srcId="{ABB90D13-12BD-42E6-B628-32C932AEA475}" destId="{9E6CC5A9-3870-4A4B-88A6-DD2A746F2F5D}" srcOrd="0" destOrd="0" presId="urn:microsoft.com/office/officeart/2016/7/layout/ChevronBlockProcess"/>
    <dgm:cxn modelId="{C5B5FE40-1745-49E9-B7B2-D223218C8504}" type="presParOf" srcId="{ABB90D13-12BD-42E6-B628-32C932AEA475}" destId="{E024A453-6011-42F5-9AD6-EB25A07A4866}" srcOrd="1" destOrd="0" presId="urn:microsoft.com/office/officeart/2016/7/layout/ChevronBlockProcess"/>
    <dgm:cxn modelId="{588A8518-9874-424B-B941-41A278709793}" type="presParOf" srcId="{561ADBC0-2E85-4EFB-B00F-ED7FC7056F41}" destId="{86080F48-0738-4569-B55B-B26A47891999}" srcOrd="1" destOrd="0" presId="urn:microsoft.com/office/officeart/2016/7/layout/ChevronBlockProcess"/>
    <dgm:cxn modelId="{F8D91804-129B-450D-A2E2-5CE044279157}" type="presParOf" srcId="{561ADBC0-2E85-4EFB-B00F-ED7FC7056F41}" destId="{AE4EF4A3-51A5-4F6D-BF5B-469BD0938D69}" srcOrd="2" destOrd="0" presId="urn:microsoft.com/office/officeart/2016/7/layout/ChevronBlockProcess"/>
    <dgm:cxn modelId="{7A50DFAD-A2C9-43BA-A502-BA899BB131A9}" type="presParOf" srcId="{AE4EF4A3-51A5-4F6D-BF5B-469BD0938D69}" destId="{9E54F021-E415-44B3-8BC7-AC73B28C1CB8}" srcOrd="0" destOrd="0" presId="urn:microsoft.com/office/officeart/2016/7/layout/ChevronBlockProcess"/>
    <dgm:cxn modelId="{B470869B-46FC-4601-8762-ED0AF8550D0B}" type="presParOf" srcId="{AE4EF4A3-51A5-4F6D-BF5B-469BD0938D69}" destId="{026E0681-6CC0-4E54-8C0E-4200FA658357}" srcOrd="1" destOrd="0" presId="urn:microsoft.com/office/officeart/2016/7/layout/ChevronBlockProcess"/>
    <dgm:cxn modelId="{65039997-0A0A-44EE-BD75-810807DC1A28}" type="presParOf" srcId="{561ADBC0-2E85-4EFB-B00F-ED7FC7056F41}" destId="{1A3D8D1D-8CC6-4B2A-9CAA-414978E8258A}" srcOrd="3" destOrd="0" presId="urn:microsoft.com/office/officeart/2016/7/layout/ChevronBlockProcess"/>
    <dgm:cxn modelId="{2A9E5D77-4958-40B3-8F75-0360C4B90CA1}" type="presParOf" srcId="{561ADBC0-2E85-4EFB-B00F-ED7FC7056F41}" destId="{836A75A7-2B98-4637-B46E-2835364549CD}" srcOrd="4" destOrd="0" presId="urn:microsoft.com/office/officeart/2016/7/layout/ChevronBlockProcess"/>
    <dgm:cxn modelId="{4E579E5A-7CE4-4865-BAC3-DD9C348FDA54}" type="presParOf" srcId="{836A75A7-2B98-4637-B46E-2835364549CD}" destId="{E8FB2FA4-C77B-4D2D-85B4-08DEDC89F35F}" srcOrd="0" destOrd="0" presId="urn:microsoft.com/office/officeart/2016/7/layout/ChevronBlockProcess"/>
    <dgm:cxn modelId="{933D058E-8A07-4BED-AC21-E777DB5F7C74}" type="presParOf" srcId="{836A75A7-2B98-4637-B46E-2835364549CD}" destId="{768964BF-29ED-4D36-9C33-AB4A40EC0AE8}" srcOrd="1" destOrd="0" presId="urn:microsoft.com/office/officeart/2016/7/layout/ChevronBlock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FB17E1-1FC4-4A21-A1C6-421FAD2E1EBE}">
      <dsp:nvSpPr>
        <dsp:cNvPr id="0" name=""/>
        <dsp:cNvSpPr/>
      </dsp:nvSpPr>
      <dsp:spPr>
        <a:xfrm>
          <a:off x="0" y="3843104"/>
          <a:ext cx="1623218" cy="126139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5443" tIns="213360" rIns="115443" bIns="213360" numCol="1" spcCol="1270" anchor="ctr" anchorCtr="0">
          <a:noAutofit/>
        </a:bodyPr>
        <a:lstStyle/>
        <a:p>
          <a:pPr lvl="0" algn="ctr" defTabSz="1333500">
            <a:lnSpc>
              <a:spcPct val="90000"/>
            </a:lnSpc>
            <a:spcBef>
              <a:spcPct val="0"/>
            </a:spcBef>
            <a:spcAft>
              <a:spcPct val="35000"/>
            </a:spcAft>
          </a:pPr>
          <a:r>
            <a:rPr lang="en-US" sz="3000" kern="1200" dirty="0">
              <a:solidFill>
                <a:schemeClr val="bg1"/>
              </a:solidFill>
            </a:rPr>
            <a:t>Leverage</a:t>
          </a:r>
        </a:p>
      </dsp:txBody>
      <dsp:txXfrm>
        <a:off x="0" y="3843104"/>
        <a:ext cx="1623218" cy="1261392"/>
      </dsp:txXfrm>
    </dsp:sp>
    <dsp:sp modelId="{0164F9B0-24E4-4FD7-947C-2B292BF278AF}">
      <dsp:nvSpPr>
        <dsp:cNvPr id="0" name=""/>
        <dsp:cNvSpPr/>
      </dsp:nvSpPr>
      <dsp:spPr>
        <a:xfrm>
          <a:off x="1623218" y="3843104"/>
          <a:ext cx="4869656" cy="1261392"/>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8780" tIns="304800" rIns="98780" bIns="304800" numCol="1" spcCol="1270" anchor="ctr" anchorCtr="0">
          <a:noAutofit/>
        </a:bodyPr>
        <a:lstStyle/>
        <a:p>
          <a:pPr lvl="0" algn="l" defTabSz="1066800">
            <a:lnSpc>
              <a:spcPct val="90000"/>
            </a:lnSpc>
            <a:spcBef>
              <a:spcPct val="0"/>
            </a:spcBef>
            <a:spcAft>
              <a:spcPct val="35000"/>
            </a:spcAft>
          </a:pPr>
          <a:r>
            <a:rPr lang="en-US" sz="2400" kern="1200" dirty="0"/>
            <a:t>Leverage technology to increase core partner participation in IEP/IPE/IPP meetings.</a:t>
          </a:r>
        </a:p>
      </dsp:txBody>
      <dsp:txXfrm>
        <a:off x="1623218" y="3843104"/>
        <a:ext cx="4869656" cy="1261392"/>
      </dsp:txXfrm>
    </dsp:sp>
    <dsp:sp modelId="{D9B6DC29-443D-4557-A28D-6162E5B712A3}">
      <dsp:nvSpPr>
        <dsp:cNvPr id="0" name=""/>
        <dsp:cNvSpPr/>
      </dsp:nvSpPr>
      <dsp:spPr>
        <a:xfrm rot="10800000">
          <a:off x="0" y="1922003"/>
          <a:ext cx="1623218" cy="1940022"/>
        </a:xfrm>
        <a:prstGeom prst="upArrowCallout">
          <a:avLst>
            <a:gd name="adj1" fmla="val 5000"/>
            <a:gd name="adj2" fmla="val 10000"/>
            <a:gd name="adj3" fmla="val 15000"/>
            <a:gd name="adj4" fmla="val 64977"/>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5443" tIns="213360" rIns="115443" bIns="213360" numCol="1" spcCol="1270" anchor="ctr" anchorCtr="0">
          <a:noAutofit/>
        </a:bodyPr>
        <a:lstStyle/>
        <a:p>
          <a:pPr lvl="0" algn="ctr" defTabSz="1333500">
            <a:lnSpc>
              <a:spcPct val="90000"/>
            </a:lnSpc>
            <a:spcBef>
              <a:spcPct val="0"/>
            </a:spcBef>
            <a:spcAft>
              <a:spcPct val="35000"/>
            </a:spcAft>
          </a:pPr>
          <a:r>
            <a:rPr lang="en-US" sz="3000" kern="1200" dirty="0">
              <a:solidFill>
                <a:schemeClr val="bg1"/>
              </a:solidFill>
            </a:rPr>
            <a:t>Develop</a:t>
          </a:r>
        </a:p>
      </dsp:txBody>
      <dsp:txXfrm rot="-10800000">
        <a:off x="0" y="1922003"/>
        <a:ext cx="1623218" cy="1261014"/>
      </dsp:txXfrm>
    </dsp:sp>
    <dsp:sp modelId="{101A7C70-D3C1-4C59-88FE-DD7AEF9E84FB}">
      <dsp:nvSpPr>
        <dsp:cNvPr id="0" name=""/>
        <dsp:cNvSpPr/>
      </dsp:nvSpPr>
      <dsp:spPr>
        <a:xfrm>
          <a:off x="1623218" y="1922003"/>
          <a:ext cx="4869656" cy="1261014"/>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8780" tIns="304800" rIns="98780" bIns="304800" numCol="1" spcCol="1270" anchor="ctr" anchorCtr="0">
          <a:noAutofit/>
        </a:bodyPr>
        <a:lstStyle/>
        <a:p>
          <a:pPr lvl="0" algn="l" defTabSz="1066800">
            <a:lnSpc>
              <a:spcPct val="90000"/>
            </a:lnSpc>
            <a:spcBef>
              <a:spcPct val="0"/>
            </a:spcBef>
            <a:spcAft>
              <a:spcPct val="35000"/>
            </a:spcAft>
          </a:pPr>
          <a:r>
            <a:rPr lang="en-US" sz="2400" kern="1200" dirty="0"/>
            <a:t>Develop strategies to update electronic processes to make it easier for individuals and families to share information across departments.</a:t>
          </a:r>
        </a:p>
      </dsp:txBody>
      <dsp:txXfrm>
        <a:off x="1623218" y="1922003"/>
        <a:ext cx="4869656" cy="1261014"/>
      </dsp:txXfrm>
    </dsp:sp>
    <dsp:sp modelId="{107A4B15-D77B-4820-867B-A3B725AF7896}">
      <dsp:nvSpPr>
        <dsp:cNvPr id="0" name=""/>
        <dsp:cNvSpPr/>
      </dsp:nvSpPr>
      <dsp:spPr>
        <a:xfrm rot="10800000">
          <a:off x="0" y="902"/>
          <a:ext cx="1623218" cy="1940022"/>
        </a:xfrm>
        <a:prstGeom prst="upArrowCallout">
          <a:avLst>
            <a:gd name="adj1" fmla="val 5000"/>
            <a:gd name="adj2" fmla="val 10000"/>
            <a:gd name="adj3" fmla="val 15000"/>
            <a:gd name="adj4" fmla="val 64977"/>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5443" tIns="213360" rIns="115443" bIns="213360" numCol="1" spcCol="1270" anchor="ctr" anchorCtr="0">
          <a:noAutofit/>
        </a:bodyPr>
        <a:lstStyle/>
        <a:p>
          <a:pPr lvl="0" algn="ctr" defTabSz="1333500">
            <a:lnSpc>
              <a:spcPct val="90000"/>
            </a:lnSpc>
            <a:spcBef>
              <a:spcPct val="0"/>
            </a:spcBef>
            <a:spcAft>
              <a:spcPct val="35000"/>
            </a:spcAft>
          </a:pPr>
          <a:r>
            <a:rPr lang="en-US" sz="3000" kern="1200" dirty="0">
              <a:solidFill>
                <a:schemeClr val="bg1"/>
              </a:solidFill>
            </a:rPr>
            <a:t>Create</a:t>
          </a:r>
        </a:p>
      </dsp:txBody>
      <dsp:txXfrm rot="-10800000">
        <a:off x="0" y="902"/>
        <a:ext cx="1623218" cy="1261014"/>
      </dsp:txXfrm>
    </dsp:sp>
    <dsp:sp modelId="{84F39BCC-9774-4AFE-B93F-B526EF8020D7}">
      <dsp:nvSpPr>
        <dsp:cNvPr id="0" name=""/>
        <dsp:cNvSpPr/>
      </dsp:nvSpPr>
      <dsp:spPr>
        <a:xfrm>
          <a:off x="1623218" y="902"/>
          <a:ext cx="4869656" cy="1261014"/>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8780" tIns="304800" rIns="98780" bIns="304800" numCol="1" spcCol="1270" anchor="ctr" anchorCtr="0">
          <a:noAutofit/>
        </a:bodyPr>
        <a:lstStyle/>
        <a:p>
          <a:pPr lvl="0" algn="l" defTabSz="1066800">
            <a:lnSpc>
              <a:spcPct val="90000"/>
            </a:lnSpc>
            <a:spcBef>
              <a:spcPct val="0"/>
            </a:spcBef>
            <a:spcAft>
              <a:spcPct val="35000"/>
            </a:spcAft>
          </a:pPr>
          <a:r>
            <a:rPr lang="en-US" sz="2400" kern="1200" dirty="0"/>
            <a:t>Create a process for information sharing between core partners.</a:t>
          </a:r>
        </a:p>
      </dsp:txBody>
      <dsp:txXfrm>
        <a:off x="1623218" y="902"/>
        <a:ext cx="4869656" cy="12610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6CC5A9-3870-4A4B-88A6-DD2A746F2F5D}">
      <dsp:nvSpPr>
        <dsp:cNvPr id="0" name=""/>
        <dsp:cNvSpPr/>
      </dsp:nvSpPr>
      <dsp:spPr>
        <a:xfrm>
          <a:off x="3788" y="51420"/>
          <a:ext cx="3527742" cy="1058322"/>
        </a:xfrm>
        <a:prstGeom prst="chevron">
          <a:avLst>
            <a:gd name="adj" fmla="val 3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0673" tIns="130673" rIns="130673" bIns="130673" numCol="1" spcCol="1270" anchor="ctr" anchorCtr="0">
          <a:noAutofit/>
        </a:bodyPr>
        <a:lstStyle/>
        <a:p>
          <a:pPr lvl="0" algn="ctr" defTabSz="1200150">
            <a:lnSpc>
              <a:spcPct val="90000"/>
            </a:lnSpc>
            <a:spcBef>
              <a:spcPct val="0"/>
            </a:spcBef>
            <a:spcAft>
              <a:spcPct val="35000"/>
            </a:spcAft>
          </a:pPr>
          <a:r>
            <a:rPr lang="en-US" sz="2700" kern="1200" dirty="0">
              <a:solidFill>
                <a:schemeClr val="bg1"/>
              </a:solidFill>
            </a:rPr>
            <a:t>Facilitator/Agenda</a:t>
          </a:r>
        </a:p>
      </dsp:txBody>
      <dsp:txXfrm>
        <a:off x="321285" y="51420"/>
        <a:ext cx="2892748" cy="1058322"/>
      </dsp:txXfrm>
    </dsp:sp>
    <dsp:sp modelId="{E024A453-6011-42F5-9AD6-EB25A07A4866}">
      <dsp:nvSpPr>
        <dsp:cNvPr id="0" name=""/>
        <dsp:cNvSpPr/>
      </dsp:nvSpPr>
      <dsp:spPr>
        <a:xfrm>
          <a:off x="3788" y="1109742"/>
          <a:ext cx="3210245" cy="409232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3681" tIns="253681" rIns="253681" bIns="507361" numCol="1" spcCol="1270" anchor="t" anchorCtr="0">
          <a:noAutofit/>
        </a:bodyPr>
        <a:lstStyle/>
        <a:p>
          <a:pPr lvl="0" algn="l" defTabSz="1066800">
            <a:lnSpc>
              <a:spcPct val="90000"/>
            </a:lnSpc>
            <a:spcBef>
              <a:spcPct val="0"/>
            </a:spcBef>
            <a:spcAft>
              <a:spcPct val="35000"/>
            </a:spcAft>
          </a:pPr>
          <a:r>
            <a:rPr lang="en-US" sz="2400" kern="1200" dirty="0"/>
            <a:t>Designate a </a:t>
          </a:r>
          <a:r>
            <a:rPr lang="en-US" sz="2400" b="1" kern="1200" dirty="0"/>
            <a:t>rotating facilitator</a:t>
          </a:r>
          <a:r>
            <a:rPr lang="en-US" sz="2400" kern="1200" dirty="0"/>
            <a:t> for LPA meetings and create a clear agenda.</a:t>
          </a:r>
        </a:p>
        <a:p>
          <a:pPr lvl="0" algn="l" defTabSz="1066800">
            <a:lnSpc>
              <a:spcPct val="90000"/>
            </a:lnSpc>
            <a:spcBef>
              <a:spcPct val="0"/>
            </a:spcBef>
            <a:spcAft>
              <a:spcPct val="35000"/>
            </a:spcAft>
          </a:pPr>
          <a:r>
            <a:rPr lang="en-US" sz="2400" kern="1200" dirty="0"/>
            <a:t>Indicate areas for </a:t>
          </a:r>
          <a:r>
            <a:rPr lang="en-US" sz="2400" b="1" kern="1200" dirty="0"/>
            <a:t>consensus-based decision making</a:t>
          </a:r>
          <a:r>
            <a:rPr lang="en-US" sz="2400" kern="1200" dirty="0"/>
            <a:t>, as appropriate.</a:t>
          </a:r>
        </a:p>
      </dsp:txBody>
      <dsp:txXfrm>
        <a:off x="3788" y="1109742"/>
        <a:ext cx="3210245" cy="4092327"/>
      </dsp:txXfrm>
    </dsp:sp>
    <dsp:sp modelId="{9E54F021-E415-44B3-8BC7-AC73B28C1CB8}">
      <dsp:nvSpPr>
        <dsp:cNvPr id="0" name=""/>
        <dsp:cNvSpPr/>
      </dsp:nvSpPr>
      <dsp:spPr>
        <a:xfrm>
          <a:off x="3479101" y="77016"/>
          <a:ext cx="3527742" cy="1058322"/>
        </a:xfrm>
        <a:prstGeom prst="chevron">
          <a:avLst>
            <a:gd name="adj" fmla="val 3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0673" tIns="130673" rIns="130673" bIns="130673" numCol="1" spcCol="1270" anchor="ctr" anchorCtr="0">
          <a:noAutofit/>
        </a:bodyPr>
        <a:lstStyle/>
        <a:p>
          <a:pPr lvl="0" algn="ctr" defTabSz="1200150">
            <a:lnSpc>
              <a:spcPct val="90000"/>
            </a:lnSpc>
            <a:spcBef>
              <a:spcPct val="0"/>
            </a:spcBef>
            <a:spcAft>
              <a:spcPct val="35000"/>
            </a:spcAft>
          </a:pPr>
          <a:r>
            <a:rPr lang="en-US" sz="2700" kern="1200" dirty="0">
              <a:solidFill>
                <a:schemeClr val="bg1"/>
              </a:solidFill>
            </a:rPr>
            <a:t>Collaborate</a:t>
          </a:r>
        </a:p>
      </dsp:txBody>
      <dsp:txXfrm>
        <a:off x="3796598" y="77016"/>
        <a:ext cx="2892748" cy="1058322"/>
      </dsp:txXfrm>
    </dsp:sp>
    <dsp:sp modelId="{026E0681-6CC0-4E54-8C0E-4200FA658357}">
      <dsp:nvSpPr>
        <dsp:cNvPr id="0" name=""/>
        <dsp:cNvSpPr/>
      </dsp:nvSpPr>
      <dsp:spPr>
        <a:xfrm>
          <a:off x="3441573" y="1116233"/>
          <a:ext cx="3210245" cy="399097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3681" tIns="253681" rIns="253681" bIns="507361" numCol="1" spcCol="1270" anchor="t" anchorCtr="0">
          <a:noAutofit/>
        </a:bodyPr>
        <a:lstStyle/>
        <a:p>
          <a:pPr lvl="0" algn="l" defTabSz="1066800">
            <a:lnSpc>
              <a:spcPct val="90000"/>
            </a:lnSpc>
            <a:spcBef>
              <a:spcPct val="0"/>
            </a:spcBef>
            <a:spcAft>
              <a:spcPct val="35000"/>
            </a:spcAft>
          </a:pPr>
          <a:r>
            <a:rPr lang="en-US" sz="2400" kern="1200" dirty="0"/>
            <a:t>Collaborate using interactive strategies, such as </a:t>
          </a:r>
          <a:r>
            <a:rPr lang="en-US" sz="2400" b="1" kern="1200" dirty="0"/>
            <a:t>consensus-based decision making</a:t>
          </a:r>
          <a:r>
            <a:rPr lang="en-US" sz="2400" kern="1200" dirty="0"/>
            <a:t>, during meetings to  foster participation. </a:t>
          </a:r>
          <a:r>
            <a:rPr lang="en-US" sz="2400" b="1" kern="1200" dirty="0"/>
            <a:t>Encourage conversation </a:t>
          </a:r>
          <a:r>
            <a:rPr lang="en-US" sz="2400" kern="1200" dirty="0"/>
            <a:t>and input from all core partners. </a:t>
          </a:r>
        </a:p>
      </dsp:txBody>
      <dsp:txXfrm>
        <a:off x="3441573" y="1116233"/>
        <a:ext cx="3210245" cy="3990974"/>
      </dsp:txXfrm>
    </dsp:sp>
    <dsp:sp modelId="{E8FB2FA4-C77B-4D2D-85B4-08DEDC89F35F}">
      <dsp:nvSpPr>
        <dsp:cNvPr id="0" name=""/>
        <dsp:cNvSpPr/>
      </dsp:nvSpPr>
      <dsp:spPr>
        <a:xfrm>
          <a:off x="6954414" y="51420"/>
          <a:ext cx="3527742" cy="1058322"/>
        </a:xfrm>
        <a:prstGeom prst="chevron">
          <a:avLst>
            <a:gd name="adj" fmla="val 3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0673" tIns="130673" rIns="130673" bIns="130673" numCol="1" spcCol="1270" anchor="ctr" anchorCtr="0">
          <a:noAutofit/>
        </a:bodyPr>
        <a:lstStyle/>
        <a:p>
          <a:pPr lvl="0" algn="ctr" defTabSz="1200150">
            <a:lnSpc>
              <a:spcPct val="90000"/>
            </a:lnSpc>
            <a:spcBef>
              <a:spcPct val="0"/>
            </a:spcBef>
            <a:spcAft>
              <a:spcPct val="35000"/>
            </a:spcAft>
          </a:pPr>
          <a:r>
            <a:rPr lang="en-US" sz="2700" kern="1200" dirty="0">
              <a:solidFill>
                <a:schemeClr val="bg1"/>
              </a:solidFill>
            </a:rPr>
            <a:t>Leader’s Lead</a:t>
          </a:r>
        </a:p>
      </dsp:txBody>
      <dsp:txXfrm>
        <a:off x="7271911" y="51420"/>
        <a:ext cx="2892748" cy="1058322"/>
      </dsp:txXfrm>
    </dsp:sp>
    <dsp:sp modelId="{768964BF-29ED-4D36-9C33-AB4A40EC0AE8}">
      <dsp:nvSpPr>
        <dsp:cNvPr id="0" name=""/>
        <dsp:cNvSpPr/>
      </dsp:nvSpPr>
      <dsp:spPr>
        <a:xfrm>
          <a:off x="6954414" y="1109742"/>
          <a:ext cx="3210245" cy="409232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3681" tIns="253681" rIns="253681" bIns="507361" numCol="1" spcCol="1270" anchor="t" anchorCtr="0">
          <a:noAutofit/>
        </a:bodyPr>
        <a:lstStyle/>
        <a:p>
          <a:pPr lvl="0" algn="l" defTabSz="1066800">
            <a:lnSpc>
              <a:spcPct val="90000"/>
            </a:lnSpc>
            <a:spcBef>
              <a:spcPct val="0"/>
            </a:spcBef>
            <a:spcAft>
              <a:spcPct val="35000"/>
            </a:spcAft>
          </a:pPr>
          <a:r>
            <a:rPr lang="en-US" sz="2400" kern="1200" dirty="0"/>
            <a:t>Don’t be afraid to have difficult conversations. Leverage input from all partners to develop good decisions and create systems alignment through open and honest dialogue.</a:t>
          </a:r>
        </a:p>
      </dsp:txBody>
      <dsp:txXfrm>
        <a:off x="6954414" y="1109742"/>
        <a:ext cx="3210245" cy="4092327"/>
      </dsp:txXfrm>
    </dsp:sp>
  </dsp:spTree>
</dsp:drawing>
</file>

<file path=ppt/diagrams/layout1.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ChevronBlockProcess">
  <dgm:title val="Chevron Block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28"/>
      <dgm:constr type="primFontSz" for="des" forName="desTx" refType="primFontSz" refFor="des" refForName="parTx" op="lte" fact="0.75"/>
      <dgm:constr type="h" for="des" forName="desTx" op="equ"/>
      <dgm:constr type="w" for="ch" forName="space" refType="w" op="equ" fact="-0.005"/>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91"/>
              <dgm:constr type="t" for="ch" forName="desTx" refType="h" refFor="ch" refForName="parTx"/>
            </dgm:constrLst>
          </dgm:if>
          <dgm:else name="Name9">
            <dgm:constrLst>
              <dgm:constr type="l" for="ch" forName="parTx"/>
              <dgm:constr type="w" for="ch" forName="parTx" refType="w"/>
              <dgm:constr type="t" for="ch" forName="parTx"/>
              <dgm:constr type="l" for="ch" forName="desTx" refType="w" fact="0.09"/>
              <dgm:constr type="w" for="ch" forName="desTx" refType="w" refFor="ch" refForName="parTx" fact="0.91"/>
              <dgm:constr type="t" for="ch" forName="desTx" refType="h" refFor="ch" refForName="parTx"/>
            </dgm:constrLst>
          </dgm:else>
        </dgm:choose>
        <dgm:ruleLst>
          <dgm:rule type="h" val="INF" fact="NaN" max="NaN"/>
        </dgm:ruleLst>
        <dgm:layoutNode name="parTx" styleLbl="alignNode1">
          <dgm:varLst>
            <dgm:chMax val="0"/>
            <dgm:chPref val="0"/>
          </dgm:varLst>
          <dgm:alg type="tx"/>
          <dgm:choose name="Name10">
            <dgm:if name="Name11" func="var" arg="dir" op="equ" val="norm">
              <dgm:shape xmlns:r="http://schemas.openxmlformats.org/officeDocument/2006/relationships" type="chevron" r:blip="">
                <dgm:adjLst>
                  <dgm:adj idx="1" val="0.3"/>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3"/>
                <dgm:constr type="h"/>
                <dgm:constr type="tMarg" refType="w" fact="0.105"/>
                <dgm:constr type="bMarg" refType="w" fact="0.105"/>
                <dgm:constr type="lMarg" refType="w" fact="0.105"/>
                <dgm:constr type="rMarg" refType="w" fact="0.105"/>
              </dgm:constrLst>
            </dgm:if>
            <dgm:else name="Name15">
              <dgm:constrLst>
                <dgm:constr type="h" refType="w" op="lte" fact="0.3"/>
                <dgm:constr type="h"/>
                <dgm:constr type="tMarg" refType="w" fact="0.105"/>
                <dgm:constr type="bMarg" refType="w" fact="0.105"/>
                <dgm:constr type="lMarg" refType="w" fact="0.105"/>
                <dgm:constr type="rMarg" refType="w" fact="0.105"/>
              </dgm:constrLst>
            </dgm:else>
          </dgm:choose>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0"/>
            <dgm:constr type="tMarg" refType="w" fact="0.224"/>
            <dgm:constr type="bMarg" refType="w" fact="0.448"/>
            <dgm:constr type="lMarg" refType="w" fact="0.224"/>
            <dgm:constr type="rMarg" refType="w" fact="0.224"/>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B2DB0B-2AD1-4D53-8664-F55668B3822E}" type="datetimeFigureOut">
              <a:rPr lang="en-US" smtClean="0"/>
              <a:t>8/18/2021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719283-9C42-463D-8B0D-803AC7724797}" type="slidenum">
              <a:rPr lang="en-US" smtClean="0"/>
              <a:t>‹#›</a:t>
            </a:fld>
            <a:endParaRPr lang="en-US"/>
          </a:p>
        </p:txBody>
      </p:sp>
    </p:spTree>
    <p:extLst>
      <p:ext uri="{BB962C8B-B14F-4D97-AF65-F5344CB8AC3E}">
        <p14:creationId xmlns:p14="http://schemas.microsoft.com/office/powerpoint/2010/main" val="1607525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mailto:CaliforniaCIE@dor.ca.gov"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Arial" panose="020B0604020202020204" pitchFamily="34" charset="0"/>
                <a:ea typeface="Calibri" panose="020F0502020204030204" pitchFamily="34" charset="0"/>
                <a:cs typeface="Times New Roman" panose="02020603050405020304" pitchFamily="18" charset="0"/>
              </a:rPr>
              <a:t>Thank you for taking time to view this presentation.</a:t>
            </a:r>
          </a:p>
          <a:p>
            <a:pPr marL="0" marR="0">
              <a:lnSpc>
                <a:spcPct val="107000"/>
              </a:lnSpc>
              <a:spcBef>
                <a:spcPts val="0"/>
              </a:spcBef>
              <a:spcAft>
                <a:spcPts val="800"/>
              </a:spcAft>
            </a:pP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Arial" panose="020B0604020202020204" pitchFamily="34" charset="0"/>
                <a:ea typeface="Calibri" panose="020F0502020204030204" pitchFamily="34" charset="0"/>
                <a:cs typeface="Times New Roman" panose="02020603050405020304" pitchFamily="18" charset="0"/>
              </a:rPr>
              <a:t>Let’s start with some basic definitions, shall we?</a:t>
            </a:r>
          </a:p>
          <a:p>
            <a:pPr marL="0" marR="0">
              <a:lnSpc>
                <a:spcPct val="107000"/>
              </a:lnSpc>
              <a:spcBef>
                <a:spcPts val="0"/>
              </a:spcBef>
              <a:spcAft>
                <a:spcPts val="800"/>
              </a:spcAft>
            </a:pP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Arial" panose="020B0604020202020204" pitchFamily="34" charset="0"/>
                <a:ea typeface="Calibri" panose="020F0502020204030204" pitchFamily="34" charset="0"/>
                <a:cs typeface="Times New Roman" panose="02020603050405020304" pitchFamily="18" charset="0"/>
              </a:rPr>
              <a:t>“LPA” is the abbreviation for Local Partnership Agreement, and “CIE” is the abbreviation for Competitive Integrated Employment. </a:t>
            </a:r>
          </a:p>
          <a:p>
            <a:r>
              <a:rPr lang="en-US" sz="1200" dirty="0">
                <a:effectLst/>
                <a:latin typeface="Arial" panose="020B0604020202020204" pitchFamily="34" charset="0"/>
                <a:ea typeface="Calibri" panose="020F0502020204030204" pitchFamily="34" charset="0"/>
                <a:cs typeface="Times New Roman" panose="02020603050405020304" pitchFamily="18" charset="0"/>
              </a:rPr>
              <a:t>The term “Core Partners” refers representatives from Local Educational Agencies, DOR districts, and Regional Centers.</a:t>
            </a:r>
            <a:endParaRPr lang="en-US" dirty="0"/>
          </a:p>
          <a:p>
            <a:r>
              <a:rPr lang="en-US" dirty="0"/>
              <a:t/>
            </a:r>
            <a:br>
              <a:rPr lang="en-US" dirty="0"/>
            </a:b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ABB46AF-8B1F-46F4-9F9A-268081F7947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211557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There are three recommendations that were developed based on the feedback provided by LPA core partners Survey.</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b="1" u="sng" dirty="0">
                <a:effectLst/>
                <a:latin typeface="Arial" panose="020B0604020202020204" pitchFamily="34" charset="0"/>
                <a:ea typeface="Calibri" panose="020F0502020204030204" pitchFamily="34" charset="0"/>
                <a:cs typeface="Arial" panose="020B0604020202020204" pitchFamily="34" charset="0"/>
              </a:rPr>
              <a:t>Create</a:t>
            </a:r>
            <a:r>
              <a:rPr lang="en-US" sz="1400" dirty="0">
                <a:effectLst/>
                <a:latin typeface="Arial" panose="020B0604020202020204" pitchFamily="34" charset="0"/>
                <a:ea typeface="Calibri" panose="020F0502020204030204" pitchFamily="34" charset="0"/>
                <a:cs typeface="Arial" panose="020B0604020202020204" pitchFamily="34" charset="0"/>
              </a:rPr>
              <a:t> a process for sharing information between core partners (amend LPAs if necessary).</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en-US" sz="1400" b="1" u="sng" dirty="0">
                <a:effectLst/>
                <a:latin typeface="Arial" panose="020B0604020202020204" pitchFamily="34" charset="0"/>
                <a:ea typeface="Calibri" panose="020F0502020204030204" pitchFamily="34" charset="0"/>
                <a:cs typeface="Arial" panose="020B0604020202020204" pitchFamily="34" charset="0"/>
              </a:rPr>
              <a:t>Develop</a:t>
            </a:r>
            <a:r>
              <a:rPr lang="en-US" sz="1400" dirty="0">
                <a:effectLst/>
                <a:latin typeface="Arial" panose="020B0604020202020204" pitchFamily="34" charset="0"/>
                <a:ea typeface="Calibri" panose="020F0502020204030204" pitchFamily="34" charset="0"/>
                <a:cs typeface="Arial" panose="020B0604020202020204" pitchFamily="34" charset="0"/>
              </a:rPr>
              <a:t> strategies to update electronic processes to make it easier for individuals and families to share information across departments.</a:t>
            </a:r>
            <a:endParaRPr lang="en-US" sz="1400" b="0" u="none" dirty="0">
              <a:effectLst/>
              <a:latin typeface="Arial" panose="020B060402020202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en-US" sz="1400" b="1" u="sng" dirty="0">
                <a:effectLst/>
                <a:latin typeface="Arial" panose="020B0604020202020204" pitchFamily="34" charset="0"/>
                <a:ea typeface="Calibri" panose="020F0502020204030204" pitchFamily="34" charset="0"/>
              </a:rPr>
              <a:t>Leverage</a:t>
            </a:r>
            <a:r>
              <a:rPr lang="en-US" sz="1400" dirty="0">
                <a:effectLst/>
                <a:latin typeface="Arial" panose="020B0604020202020204" pitchFamily="34" charset="0"/>
                <a:ea typeface="Calibri" panose="020F0502020204030204" pitchFamily="34" charset="0"/>
              </a:rPr>
              <a:t> technology to increase core partner participation in IEP / IPP / IPE meetings and leverage technology to make this easier.</a:t>
            </a:r>
            <a:endParaRPr lang="en-US" dirty="0"/>
          </a:p>
        </p:txBody>
      </p:sp>
      <p:sp>
        <p:nvSpPr>
          <p:cNvPr id="4" name="Slide Number Placeholder 3"/>
          <p:cNvSpPr>
            <a:spLocks noGrp="1"/>
          </p:cNvSpPr>
          <p:nvPr>
            <p:ph type="sldNum" sz="quarter" idx="5"/>
          </p:nvPr>
        </p:nvSpPr>
        <p:spPr/>
        <p:txBody>
          <a:bodyPr/>
          <a:lstStyle/>
          <a:p>
            <a:fld id="{38719283-9C42-463D-8B0D-803AC7724797}" type="slidenum">
              <a:rPr lang="en-US" smtClean="0"/>
              <a:t>10</a:t>
            </a:fld>
            <a:endParaRPr lang="en-US"/>
          </a:p>
        </p:txBody>
      </p:sp>
    </p:spTree>
    <p:extLst>
      <p:ext uri="{BB962C8B-B14F-4D97-AF65-F5344CB8AC3E}">
        <p14:creationId xmlns:p14="http://schemas.microsoft.com/office/powerpoint/2010/main" val="38465850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Arial" panose="020B0604020202020204" pitchFamily="34" charset="0"/>
                <a:ea typeface="Calibri" panose="020F0502020204030204" pitchFamily="34" charset="0"/>
                <a:cs typeface="Times New Roman" panose="02020603050405020304" pitchFamily="18" charset="0"/>
              </a:rPr>
              <a:t>It asks you to consider:</a:t>
            </a:r>
            <a:br>
              <a:rPr lang="en-US" sz="1800" dirty="0">
                <a:effectLst/>
                <a:latin typeface="Arial" panose="020B0604020202020204" pitchFamily="34" charset="0"/>
                <a:ea typeface="Calibri" panose="020F0502020204030204" pitchFamily="34" charset="0"/>
                <a:cs typeface="Times New Roman" panose="02020603050405020304" pitchFamily="18" charset="0"/>
              </a:rPr>
            </a:br>
            <a:r>
              <a:rPr lang="en-US" sz="1800" dirty="0">
                <a:effectLst/>
                <a:latin typeface="Arial" panose="020B0604020202020204" pitchFamily="34" charset="0"/>
                <a:ea typeface="Calibri" panose="020F0502020204030204" pitchFamily="34" charset="0"/>
                <a:cs typeface="Times New Roman" panose="02020603050405020304" pitchFamily="18" charset="0"/>
              </a:rPr>
              <a:t> </a:t>
            </a:r>
            <a:br>
              <a:rPr lang="en-US" sz="1800" dirty="0">
                <a:effectLst/>
                <a:latin typeface="Arial" panose="020B0604020202020204" pitchFamily="34" charset="0"/>
                <a:ea typeface="Calibri" panose="020F0502020204030204" pitchFamily="34" charset="0"/>
                <a:cs typeface="Times New Roman" panose="02020603050405020304" pitchFamily="18" charset="0"/>
              </a:rPr>
            </a:br>
            <a:r>
              <a:rPr lang="en-US" sz="1800" dirty="0">
                <a:effectLst/>
                <a:latin typeface="Arial" panose="020B0604020202020204" pitchFamily="34" charset="0"/>
                <a:ea typeface="Calibri" panose="020F0502020204030204" pitchFamily="34" charset="0"/>
                <a:cs typeface="Times New Roman" panose="02020603050405020304" pitchFamily="18" charset="0"/>
              </a:rPr>
              <a:t>W</a:t>
            </a:r>
            <a:r>
              <a:rPr lang="en-US" sz="1800" i="1" dirty="0">
                <a:effectLst/>
                <a:latin typeface="Arial" panose="020B0604020202020204" pitchFamily="34" charset="0"/>
                <a:ea typeface="Calibri" panose="020F0502020204030204" pitchFamily="34" charset="0"/>
                <a:cs typeface="Times New Roman" panose="02020603050405020304" pitchFamily="18" charset="0"/>
              </a:rPr>
              <a:t>hat Action Can You Take to Create a “One-Person / One-Plan” Approach in Your LPA? What Can you Do to Make A Difference?</a:t>
            </a:r>
            <a:endParaRPr lang="en-US" dirty="0"/>
          </a:p>
        </p:txBody>
      </p:sp>
      <p:sp>
        <p:nvSpPr>
          <p:cNvPr id="4" name="Slide Number Placeholder 3"/>
          <p:cNvSpPr>
            <a:spLocks noGrp="1"/>
          </p:cNvSpPr>
          <p:nvPr>
            <p:ph type="sldNum" sz="quarter" idx="5"/>
          </p:nvPr>
        </p:nvSpPr>
        <p:spPr/>
        <p:txBody>
          <a:bodyPr/>
          <a:lstStyle/>
          <a:p>
            <a:fld id="{38719283-9C42-463D-8B0D-803AC7724797}" type="slidenum">
              <a:rPr lang="en-US" smtClean="0"/>
              <a:t>11</a:t>
            </a:fld>
            <a:endParaRPr lang="en-US"/>
          </a:p>
        </p:txBody>
      </p:sp>
    </p:spTree>
    <p:extLst>
      <p:ext uri="{BB962C8B-B14F-4D97-AF65-F5344CB8AC3E}">
        <p14:creationId xmlns:p14="http://schemas.microsoft.com/office/powerpoint/2010/main" val="3195515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lvl="0" indent="-285750">
              <a:lnSpc>
                <a:spcPct val="107000"/>
              </a:lnSpc>
              <a:spcBef>
                <a:spcPts val="0"/>
              </a:spcBef>
              <a:spcAft>
                <a:spcPts val="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Times New Roman" panose="02020603050405020304" pitchFamily="18" charset="0"/>
              </a:rPr>
              <a:t>Slides 12 through 19 focus on Part 2 of this training regarding consensus-based decision making.</a:t>
            </a:r>
          </a:p>
          <a:p>
            <a:pPr marL="285750" marR="0" lvl="0" indent="-285750">
              <a:lnSpc>
                <a:spcPct val="107000"/>
              </a:lnSpc>
              <a:spcBef>
                <a:spcPts val="0"/>
              </a:spcBef>
              <a:spcAft>
                <a:spcPts val="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Times New Roman" panose="02020603050405020304" pitchFamily="18" charset="0"/>
              </a:rPr>
              <a:t>The purpose of LPA meetings, in part, is to work together to create </a:t>
            </a:r>
            <a:r>
              <a:rPr lang="en-US" sz="1400" dirty="0">
                <a:effectLst/>
                <a:latin typeface="Arial" panose="020B0604020202020204" pitchFamily="34" charset="0"/>
                <a:ea typeface="Calibri" panose="020F0502020204030204" pitchFamily="34" charset="0"/>
                <a:cs typeface="Arial" panose="020B0604020202020204" pitchFamily="34" charset="0"/>
              </a:rPr>
              <a:t>system change that results in increased collaboration, improved service delivery capacity, and informed choice for individuals and their families. The goal is always competitive integrated employment.</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Arial" panose="020B0604020202020204" pitchFamily="34" charset="0"/>
              </a:rPr>
              <a:t>Nonetheless, system change requires difficult conversations between core partners who may have different organizational structures and services that they provide.</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Arial" panose="020B0604020202020204" pitchFamily="34" charset="0"/>
              </a:rPr>
              <a:t>We invite you to learn more about consensus-based decision making that may provide a strategy for LPA communication and effective and efficient meetings</a:t>
            </a:r>
          </a:p>
          <a:p>
            <a:pPr marL="285750" marR="0" lvl="0" indent="-285750">
              <a:lnSpc>
                <a:spcPct val="107000"/>
              </a:lnSpc>
              <a:spcBef>
                <a:spcPts val="0"/>
              </a:spcBef>
              <a:spcAft>
                <a:spcPts val="80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rPr>
              <a:t>Consensus needs </a:t>
            </a:r>
            <a:r>
              <a:rPr lang="en-US" sz="1400" u="sng" dirty="0">
                <a:effectLst/>
                <a:latin typeface="Arial" panose="020B0604020202020204" pitchFamily="34" charset="0"/>
                <a:ea typeface="Calibri" panose="020F0502020204030204" pitchFamily="34" charset="0"/>
              </a:rPr>
              <a:t>four ingredients</a:t>
            </a:r>
            <a:r>
              <a:rPr lang="en-US" sz="1400" dirty="0">
                <a:effectLst/>
                <a:latin typeface="Arial" panose="020B0604020202020204" pitchFamily="34" charset="0"/>
                <a:ea typeface="Calibri" panose="020F0502020204030204" pitchFamily="34" charset="0"/>
              </a:rPr>
              <a:t>: 1) a group of people willing to work together; 2) a problem or issue that requires a decision by the group; 3) trust that there is a solution; and 4) perseverance to find the truth.</a:t>
            </a:r>
            <a:endParaRPr lang="en-US" dirty="0"/>
          </a:p>
        </p:txBody>
      </p:sp>
      <p:sp>
        <p:nvSpPr>
          <p:cNvPr id="4" name="Slide Number Placeholder 3"/>
          <p:cNvSpPr>
            <a:spLocks noGrp="1"/>
          </p:cNvSpPr>
          <p:nvPr>
            <p:ph type="sldNum" sz="quarter" idx="5"/>
          </p:nvPr>
        </p:nvSpPr>
        <p:spPr/>
        <p:txBody>
          <a:bodyPr/>
          <a:lstStyle/>
          <a:p>
            <a:fld id="{38719283-9C42-463D-8B0D-803AC7724797}" type="slidenum">
              <a:rPr lang="en-US" smtClean="0"/>
              <a:t>12</a:t>
            </a:fld>
            <a:endParaRPr lang="en-US"/>
          </a:p>
        </p:txBody>
      </p:sp>
    </p:spTree>
    <p:extLst>
      <p:ext uri="{BB962C8B-B14F-4D97-AF65-F5344CB8AC3E}">
        <p14:creationId xmlns:p14="http://schemas.microsoft.com/office/powerpoint/2010/main" val="18399560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0"/>
              </a:spcAft>
              <a:buClrTx/>
              <a:buSzTx/>
              <a:buFont typeface="Courier New" panose="02070309020205020404" pitchFamily="49" charset="0"/>
              <a:buNone/>
              <a:tabLst/>
              <a:defRPr/>
            </a:pPr>
            <a:r>
              <a:rPr lang="en-US" sz="1600" b="1" dirty="0">
                <a:effectLst/>
                <a:latin typeface="Arial" panose="020B0604020202020204" pitchFamily="34" charset="0"/>
                <a:ea typeface="Calibri" panose="020F0502020204030204" pitchFamily="34" charset="0"/>
                <a:cs typeface="Arial" panose="020B0604020202020204" pitchFamily="34" charset="0"/>
              </a:rPr>
              <a:t>What is Consensus-Based Decision Making?</a:t>
            </a:r>
            <a:endParaRPr lang="en-US" sz="1600" dirty="0">
              <a:effectLst/>
              <a:latin typeface="Arial" panose="020B0604020202020204" pitchFamily="34" charset="0"/>
              <a:ea typeface="Calibri" panose="020F0502020204030204" pitchFamily="34" charset="0"/>
              <a:cs typeface="Times New Roman" panose="02020603050405020304" pitchFamily="18" charset="0"/>
            </a:endParaRPr>
          </a:p>
          <a:p>
            <a:pPr marL="228600" marR="0" lvl="0" indent="-228600">
              <a:lnSpc>
                <a:spcPct val="107000"/>
              </a:lnSpc>
              <a:spcBef>
                <a:spcPts val="0"/>
              </a:spcBef>
              <a:spcAft>
                <a:spcPts val="0"/>
              </a:spcAft>
              <a:buFont typeface="Courier New" panose="02070309020205020404" pitchFamily="49" charset="0"/>
              <a:buChar char="o"/>
            </a:pPr>
            <a:r>
              <a:rPr lang="en-US" sz="1200" dirty="0">
                <a:effectLst/>
                <a:latin typeface="Arial" panose="020B0604020202020204" pitchFamily="34" charset="0"/>
                <a:ea typeface="Calibri" panose="020F0502020204030204" pitchFamily="34" charset="0"/>
                <a:cs typeface="Arial" panose="020B0604020202020204" pitchFamily="34" charset="0"/>
              </a:rPr>
              <a:t>Consensus is a group process where the input of everyone is carefully considered and an outcome is crafted that best meets the needs of the group. It is the process of synthesizing the wisdom of </a:t>
            </a:r>
            <a:r>
              <a:rPr lang="en-US" sz="1200" u="sng" dirty="0">
                <a:effectLst/>
                <a:latin typeface="Arial" panose="020B0604020202020204" pitchFamily="34" charset="0"/>
                <a:ea typeface="Calibri" panose="020F0502020204030204" pitchFamily="34" charset="0"/>
                <a:cs typeface="Arial" panose="020B0604020202020204" pitchFamily="34" charset="0"/>
              </a:rPr>
              <a:t>all</a:t>
            </a:r>
            <a:r>
              <a:rPr lang="en-US" sz="1200" dirty="0">
                <a:effectLst/>
                <a:latin typeface="Arial" panose="020B0604020202020204" pitchFamily="34" charset="0"/>
                <a:ea typeface="Calibri" panose="020F0502020204030204" pitchFamily="34" charset="0"/>
                <a:cs typeface="Arial" panose="020B0604020202020204" pitchFamily="34" charset="0"/>
              </a:rPr>
              <a:t> participants into the best decision possible for the time.</a:t>
            </a:r>
          </a:p>
          <a:p>
            <a:pPr marL="228600" marR="0" lvl="0" indent="-228600">
              <a:lnSpc>
                <a:spcPct val="107000"/>
              </a:lnSpc>
              <a:spcBef>
                <a:spcPts val="0"/>
              </a:spcBef>
              <a:spcAft>
                <a:spcPts val="0"/>
              </a:spcAft>
              <a:buFont typeface="Courier New" panose="02070309020205020404" pitchFamily="49" charset="0"/>
              <a:buChar char="o"/>
            </a:pPr>
            <a:r>
              <a:rPr lang="en-US" sz="1200" dirty="0">
                <a:effectLst/>
                <a:latin typeface="Arial" panose="020B0604020202020204" pitchFamily="34" charset="0"/>
                <a:ea typeface="Calibri" panose="020F0502020204030204" pitchFamily="34" charset="0"/>
                <a:cs typeface="Arial" panose="020B0604020202020204" pitchFamily="34" charset="0"/>
              </a:rPr>
              <a:t>Consensus is based on the assumption that each person has some part of the truth and no one has all of it (no matter how much we like to believe that we ourselves know it all). When you consent to a decision, you are giving your permission to the group to go ahead with the decision. You may disagree with the decision, but based on listening to everyone else’s input, all the individuals agree to let the decision go forward, because the decision is the best one the entire group can achieve at the current time.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228600" marR="0" lvl="0" indent="-228600">
              <a:lnSpc>
                <a:spcPct val="107000"/>
              </a:lnSpc>
              <a:spcBef>
                <a:spcPts val="0"/>
              </a:spcBef>
              <a:spcAft>
                <a:spcPts val="0"/>
              </a:spcAft>
              <a:buFont typeface="Courier New" panose="02070309020205020404" pitchFamily="49" charset="0"/>
              <a:buChar char="o"/>
            </a:pPr>
            <a:r>
              <a:rPr lang="en-US" sz="1200" dirty="0">
                <a:effectLst/>
                <a:latin typeface="Arial" panose="020B0604020202020204" pitchFamily="34" charset="0"/>
                <a:ea typeface="Calibri" panose="020F0502020204030204" pitchFamily="34" charset="0"/>
              </a:rPr>
              <a:t>Key attributes to successful participation include a willingness to listen to others and see their perspectives, and willingness to share your own ideas but not insist they are the best ones. </a:t>
            </a:r>
            <a:endParaRPr lang="en-US" dirty="0"/>
          </a:p>
          <a:p>
            <a:endParaRPr lang="en-US" dirty="0"/>
          </a:p>
        </p:txBody>
      </p:sp>
      <p:sp>
        <p:nvSpPr>
          <p:cNvPr id="4" name="Slide Number Placeholder 3"/>
          <p:cNvSpPr>
            <a:spLocks noGrp="1"/>
          </p:cNvSpPr>
          <p:nvPr>
            <p:ph type="sldNum" sz="quarter" idx="5"/>
          </p:nvPr>
        </p:nvSpPr>
        <p:spPr/>
        <p:txBody>
          <a:bodyPr/>
          <a:lstStyle/>
          <a:p>
            <a:fld id="{38719283-9C42-463D-8B0D-803AC7724797}" type="slidenum">
              <a:rPr lang="en-US" smtClean="0"/>
              <a:t>13</a:t>
            </a:fld>
            <a:endParaRPr lang="en-US"/>
          </a:p>
        </p:txBody>
      </p:sp>
    </p:spTree>
    <p:extLst>
      <p:ext uri="{BB962C8B-B14F-4D97-AF65-F5344CB8AC3E}">
        <p14:creationId xmlns:p14="http://schemas.microsoft.com/office/powerpoint/2010/main" val="29463167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7000"/>
              </a:lnSpc>
              <a:spcBef>
                <a:spcPts val="0"/>
              </a:spcBef>
              <a:spcAft>
                <a:spcPts val="0"/>
              </a:spcAft>
              <a:buFont typeface="Symbol" panose="05050102010706020507" pitchFamily="18" charset="2"/>
              <a:buNone/>
            </a:pPr>
            <a:r>
              <a:rPr lang="en-US" sz="1800" b="1" dirty="0">
                <a:effectLst/>
                <a:latin typeface="Arial" panose="020B0604020202020204" pitchFamily="34" charset="0"/>
                <a:ea typeface="Calibri" panose="020F0502020204030204" pitchFamily="34" charset="0"/>
                <a:cs typeface="Times New Roman" panose="02020603050405020304" pitchFamily="18" charset="0"/>
              </a:rPr>
              <a:t>Consensus vs. Voting</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tabLst>
                <a:tab pos="685800" algn="l"/>
              </a:tabLst>
            </a:pPr>
            <a:r>
              <a:rPr lang="en-US" sz="1800" dirty="0">
                <a:effectLst/>
                <a:latin typeface="Arial" panose="020B0604020202020204" pitchFamily="34" charset="0"/>
                <a:ea typeface="Calibri" panose="020F0502020204030204" pitchFamily="34" charset="0"/>
                <a:cs typeface="Arial" panose="020B0604020202020204" pitchFamily="34" charset="0"/>
              </a:rPr>
              <a:t>Consensus synthesizes many diverse elements together.</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tabLst>
                <a:tab pos="685800" algn="l"/>
              </a:tabLst>
            </a:pPr>
            <a:r>
              <a:rPr lang="en-US" sz="1800" dirty="0">
                <a:effectLst/>
                <a:latin typeface="Arial" panose="020B0604020202020204" pitchFamily="34" charset="0"/>
                <a:ea typeface="Calibri" panose="020F0502020204030204" pitchFamily="34" charset="0"/>
                <a:cs typeface="Arial" panose="020B0604020202020204" pitchFamily="34" charset="0"/>
              </a:rPr>
              <a:t>People can work through differences and reach a mutually satisfactory position.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tabLst>
                <a:tab pos="685800" algn="l"/>
              </a:tabLst>
            </a:pPr>
            <a:r>
              <a:rPr lang="en-US" sz="1800" dirty="0">
                <a:effectLst/>
                <a:latin typeface="Arial" panose="020B0604020202020204" pitchFamily="34" charset="0"/>
                <a:ea typeface="Calibri" panose="020F0502020204030204" pitchFamily="34" charset="0"/>
                <a:cs typeface="Arial" panose="020B0604020202020204" pitchFamily="34" charset="0"/>
              </a:rPr>
              <a:t>No ideas are lost, and each member’s input is valued as part of the solution.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tabLst>
                <a:tab pos="685800" algn="l"/>
              </a:tabLst>
            </a:pPr>
            <a:r>
              <a:rPr lang="en-US" sz="1800" dirty="0">
                <a:effectLst/>
                <a:latin typeface="Arial" panose="020B0604020202020204" pitchFamily="34" charset="0"/>
                <a:ea typeface="Calibri" panose="020F0502020204030204" pitchFamily="34" charset="0"/>
                <a:cs typeface="Arial" panose="020B0604020202020204" pitchFamily="34" charset="0"/>
              </a:rPr>
              <a:t>Consensus is a qualitative process of decision making based on the whole group’s participation.</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tabLst>
                <a:tab pos="685800" algn="l"/>
              </a:tabLst>
            </a:pPr>
            <a:r>
              <a:rPr lang="en-US" sz="1800" dirty="0">
                <a:effectLst/>
                <a:latin typeface="Arial" panose="020B0604020202020204" pitchFamily="34" charset="0"/>
                <a:ea typeface="Calibri" panose="020F0502020204030204" pitchFamily="34" charset="0"/>
                <a:cs typeface="Arial" panose="020B0604020202020204" pitchFamily="34" charset="0"/>
              </a:rPr>
              <a:t>Voting, on the other hand, is a means by which we choose one alternative for another.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Courier New" panose="02070309020205020404" pitchFamily="49" charset="0"/>
              <a:buChar char="o"/>
              <a:tabLst>
                <a:tab pos="685800" algn="l"/>
              </a:tabLst>
            </a:pPr>
            <a:r>
              <a:rPr lang="en-US" sz="1800" dirty="0">
                <a:effectLst/>
                <a:latin typeface="Arial" panose="020B0604020202020204" pitchFamily="34" charset="0"/>
                <a:ea typeface="Calibri" panose="020F0502020204030204" pitchFamily="34" charset="0"/>
                <a:cs typeface="Arial" panose="020B0604020202020204" pitchFamily="34" charset="0"/>
              </a:rPr>
              <a:t>Voting is a win or lose model.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Courier New" panose="02070309020205020404" pitchFamily="49" charset="0"/>
              <a:buChar char="o"/>
              <a:tabLst>
                <a:tab pos="685800" algn="l"/>
              </a:tabLst>
            </a:pPr>
            <a:r>
              <a:rPr lang="en-US" sz="1800" dirty="0">
                <a:effectLst/>
                <a:latin typeface="Arial" panose="020B0604020202020204" pitchFamily="34" charset="0"/>
                <a:ea typeface="Calibri" panose="020F0502020204030204" pitchFamily="34" charset="0"/>
              </a:rPr>
              <a:t>In essence it is a quantitative, rather than qualitative, method of decision making where the “majority rules.” It does not typically consider individual feelings or needs. </a:t>
            </a:r>
            <a:endParaRPr lang="en-US" dirty="0"/>
          </a:p>
        </p:txBody>
      </p:sp>
      <p:sp>
        <p:nvSpPr>
          <p:cNvPr id="4" name="Slide Number Placeholder 3"/>
          <p:cNvSpPr>
            <a:spLocks noGrp="1"/>
          </p:cNvSpPr>
          <p:nvPr>
            <p:ph type="sldNum" sz="quarter" idx="5"/>
          </p:nvPr>
        </p:nvSpPr>
        <p:spPr/>
        <p:txBody>
          <a:bodyPr/>
          <a:lstStyle/>
          <a:p>
            <a:fld id="{38719283-9C42-463D-8B0D-803AC7724797}" type="slidenum">
              <a:rPr lang="en-US" smtClean="0"/>
              <a:t>14</a:t>
            </a:fld>
            <a:endParaRPr lang="en-US"/>
          </a:p>
        </p:txBody>
      </p:sp>
    </p:spTree>
    <p:extLst>
      <p:ext uri="{BB962C8B-B14F-4D97-AF65-F5344CB8AC3E}">
        <p14:creationId xmlns:p14="http://schemas.microsoft.com/office/powerpoint/2010/main" val="1756075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Consensus Process</a:t>
            </a:r>
          </a:p>
          <a:p>
            <a:pPr marL="342900" marR="0" lvl="0" indent="-342900">
              <a:lnSpc>
                <a:spcPct val="107000"/>
              </a:lnSpc>
              <a:spcBef>
                <a:spcPts val="0"/>
              </a:spcBef>
              <a:spcAft>
                <a:spcPts val="0"/>
              </a:spcAft>
              <a:buFont typeface="Courier New" panose="02070309020205020404" pitchFamily="49" charset="0"/>
              <a:buChar char="o"/>
            </a:pPr>
            <a:r>
              <a:rPr lang="en-US" sz="1800" dirty="0">
                <a:effectLst/>
                <a:latin typeface="Arial" panose="020B0604020202020204" pitchFamily="34" charset="0"/>
                <a:ea typeface="Calibri" panose="020F0502020204030204" pitchFamily="34" charset="0"/>
                <a:cs typeface="Times New Roman" panose="02020603050405020304" pitchFamily="18" charset="0"/>
              </a:rPr>
              <a:t>Includes a facilitator to help guide the group conversation and encourage those who have not spoken to give their input.</a:t>
            </a:r>
          </a:p>
          <a:p>
            <a:pPr marL="342900" marR="0" lvl="0" indent="-342900">
              <a:lnSpc>
                <a:spcPct val="107000"/>
              </a:lnSpc>
              <a:spcBef>
                <a:spcPts val="0"/>
              </a:spcBef>
              <a:spcAft>
                <a:spcPts val="0"/>
              </a:spcAft>
              <a:buFont typeface="Courier New" panose="02070309020205020404" pitchFamily="49" charset="0"/>
              <a:buChar char="o"/>
            </a:pPr>
            <a:r>
              <a:rPr lang="en-US" sz="1800" dirty="0">
                <a:effectLst/>
                <a:latin typeface="Arial" panose="020B0604020202020204" pitchFamily="34" charset="0"/>
                <a:ea typeface="Calibri" panose="020F0502020204030204" pitchFamily="34" charset="0"/>
                <a:cs typeface="Times New Roman" panose="02020603050405020304" pitchFamily="18" charset="0"/>
              </a:rPr>
              <a:t>Ideas are heard and acknowledged.</a:t>
            </a:r>
          </a:p>
          <a:p>
            <a:pPr marL="342900" marR="0" lvl="0" indent="-342900">
              <a:lnSpc>
                <a:spcPct val="107000"/>
              </a:lnSpc>
              <a:spcBef>
                <a:spcPts val="0"/>
              </a:spcBef>
              <a:spcAft>
                <a:spcPts val="800"/>
              </a:spcAft>
              <a:buFont typeface="Courier New" panose="02070309020205020404" pitchFamily="49" charset="0"/>
              <a:buChar char="o"/>
            </a:pPr>
            <a:r>
              <a:rPr lang="en-US" sz="1800" dirty="0">
                <a:effectLst/>
                <a:latin typeface="Arial" panose="020B0604020202020204" pitchFamily="34" charset="0"/>
                <a:ea typeface="Calibri" panose="020F0502020204030204" pitchFamily="34" charset="0"/>
                <a:cs typeface="Times New Roman" panose="02020603050405020304" pitchFamily="18" charset="0"/>
              </a:rPr>
              <a:t>Conflict resolution is valued. </a:t>
            </a:r>
          </a:p>
          <a:p>
            <a:pPr marL="342900" marR="0" lvl="0" indent="-342900">
              <a:lnSpc>
                <a:spcPct val="107000"/>
              </a:lnSpc>
              <a:spcBef>
                <a:spcPts val="0"/>
              </a:spcBef>
              <a:spcAft>
                <a:spcPts val="800"/>
              </a:spcAft>
              <a:buFont typeface="Courier New" panose="02070309020205020404" pitchFamily="49" charset="0"/>
              <a:buChar char="o"/>
            </a:pPr>
            <a:r>
              <a:rPr lang="en-US" sz="1800" dirty="0">
                <a:effectLst/>
                <a:latin typeface="Arial" panose="020B0604020202020204" pitchFamily="34" charset="0"/>
                <a:ea typeface="Calibri" panose="020F0502020204030204" pitchFamily="34" charset="0"/>
                <a:cs typeface="Times New Roman" panose="02020603050405020304" pitchFamily="18" charset="0"/>
              </a:rPr>
              <a:t>Disagreement itself is neither good nor bad, but the task is to work together to discover which choice is most acceptable to all members. </a:t>
            </a:r>
            <a:endParaRPr lang="en-US" b="1" dirty="0"/>
          </a:p>
        </p:txBody>
      </p:sp>
      <p:sp>
        <p:nvSpPr>
          <p:cNvPr id="4" name="Slide Number Placeholder 3"/>
          <p:cNvSpPr>
            <a:spLocks noGrp="1"/>
          </p:cNvSpPr>
          <p:nvPr>
            <p:ph type="sldNum" sz="quarter" idx="5"/>
          </p:nvPr>
        </p:nvSpPr>
        <p:spPr/>
        <p:txBody>
          <a:bodyPr/>
          <a:lstStyle/>
          <a:p>
            <a:fld id="{38719283-9C42-463D-8B0D-803AC7724797}" type="slidenum">
              <a:rPr lang="en-US" smtClean="0"/>
              <a:t>15</a:t>
            </a:fld>
            <a:endParaRPr lang="en-US"/>
          </a:p>
        </p:txBody>
      </p:sp>
    </p:spTree>
    <p:extLst>
      <p:ext uri="{BB962C8B-B14F-4D97-AF65-F5344CB8AC3E}">
        <p14:creationId xmlns:p14="http://schemas.microsoft.com/office/powerpoint/2010/main" val="5642318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Four Choices of Consensus</a:t>
            </a:r>
          </a:p>
          <a:p>
            <a:pPr marL="342900" marR="0" lvl="0" indent="-342900">
              <a:lnSpc>
                <a:spcPct val="107000"/>
              </a:lnSpc>
              <a:spcBef>
                <a:spcPts val="0"/>
              </a:spcBef>
              <a:spcAft>
                <a:spcPts val="0"/>
              </a:spcAft>
              <a:buFont typeface="Courier New" panose="02070309020205020404" pitchFamily="49" charset="0"/>
              <a:buChar char="o"/>
            </a:pPr>
            <a:r>
              <a:rPr lang="en-US" sz="1800" dirty="0">
                <a:effectLst/>
                <a:latin typeface="Arial" panose="020B0604020202020204" pitchFamily="34" charset="0"/>
                <a:ea typeface="Calibri" panose="020F0502020204030204" pitchFamily="34" charset="0"/>
                <a:cs typeface="Times New Roman" panose="02020603050405020304" pitchFamily="18" charset="0"/>
              </a:rPr>
              <a:t>Assent means “I agree with the decision at hand, all thing considered.”</a:t>
            </a:r>
          </a:p>
          <a:p>
            <a:pPr marL="342900" marR="0" lvl="0" indent="-342900">
              <a:lnSpc>
                <a:spcPct val="107000"/>
              </a:lnSpc>
              <a:spcBef>
                <a:spcPts val="0"/>
              </a:spcBef>
              <a:spcAft>
                <a:spcPts val="0"/>
              </a:spcAft>
              <a:buFont typeface="Courier New" panose="02070309020205020404" pitchFamily="49" charset="0"/>
              <a:buChar char="o"/>
            </a:pPr>
            <a:r>
              <a:rPr lang="en-US" sz="1800" dirty="0">
                <a:effectLst/>
                <a:latin typeface="Arial" panose="020B0604020202020204" pitchFamily="34" charset="0"/>
                <a:ea typeface="Calibri" panose="020F0502020204030204" pitchFamily="34" charset="0"/>
                <a:cs typeface="Times New Roman" panose="02020603050405020304" pitchFamily="18" charset="0"/>
              </a:rPr>
              <a:t>Assent with Reservations means “I have some reservations about this proposal, but I can live with it.”</a:t>
            </a:r>
          </a:p>
          <a:p>
            <a:pPr marL="342900" marR="0" lvl="0" indent="-342900">
              <a:lnSpc>
                <a:spcPct val="107000"/>
              </a:lnSpc>
              <a:spcBef>
                <a:spcPts val="0"/>
              </a:spcBef>
              <a:spcAft>
                <a:spcPts val="800"/>
              </a:spcAft>
              <a:buFont typeface="Courier New" panose="02070309020205020404" pitchFamily="49" charset="0"/>
              <a:buChar char="o"/>
            </a:pPr>
            <a:r>
              <a:rPr lang="en-US" sz="1800" dirty="0">
                <a:effectLst/>
                <a:latin typeface="Arial" panose="020B0604020202020204" pitchFamily="34" charset="0"/>
                <a:ea typeface="Calibri" panose="020F0502020204030204" pitchFamily="34" charset="0"/>
                <a:cs typeface="Times New Roman" panose="02020603050405020304" pitchFamily="18" charset="0"/>
              </a:rPr>
              <a:t>Stand Aside means “I personally can’t do this, but I won’t stop others from doing it.”</a:t>
            </a:r>
          </a:p>
          <a:p>
            <a:pPr marL="342900" marR="0" lvl="0" indent="-342900">
              <a:lnSpc>
                <a:spcPct val="107000"/>
              </a:lnSpc>
              <a:spcBef>
                <a:spcPts val="0"/>
              </a:spcBef>
              <a:spcAft>
                <a:spcPts val="800"/>
              </a:spcAft>
              <a:buFont typeface="Courier New" panose="02070309020205020404" pitchFamily="49" charset="0"/>
              <a:buChar char="o"/>
            </a:pPr>
            <a:r>
              <a:rPr lang="en-US" sz="1800" dirty="0">
                <a:effectLst/>
                <a:latin typeface="Arial" panose="020B0604020202020204" pitchFamily="34" charset="0"/>
                <a:ea typeface="Calibri" panose="020F0502020204030204" pitchFamily="34" charset="0"/>
                <a:cs typeface="Times New Roman" panose="02020603050405020304" pitchFamily="18" charset="0"/>
              </a:rPr>
              <a:t>Block means “I cannot support this or allow the group to support this. It is against our rules and values or principles.” More than two or three “blocks” means a different solution should be considered.</a:t>
            </a:r>
            <a:endParaRPr lang="en-US" b="1" dirty="0"/>
          </a:p>
        </p:txBody>
      </p:sp>
      <p:sp>
        <p:nvSpPr>
          <p:cNvPr id="4" name="Slide Number Placeholder 3"/>
          <p:cNvSpPr>
            <a:spLocks noGrp="1"/>
          </p:cNvSpPr>
          <p:nvPr>
            <p:ph type="sldNum" sz="quarter" idx="5"/>
          </p:nvPr>
        </p:nvSpPr>
        <p:spPr/>
        <p:txBody>
          <a:bodyPr/>
          <a:lstStyle/>
          <a:p>
            <a:fld id="{38719283-9C42-463D-8B0D-803AC7724797}" type="slidenum">
              <a:rPr lang="en-US" smtClean="0"/>
              <a:t>16</a:t>
            </a:fld>
            <a:endParaRPr lang="en-US"/>
          </a:p>
        </p:txBody>
      </p:sp>
    </p:spTree>
    <p:extLst>
      <p:ext uri="{BB962C8B-B14F-4D97-AF65-F5344CB8AC3E}">
        <p14:creationId xmlns:p14="http://schemas.microsoft.com/office/powerpoint/2010/main" val="26895620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Benefits of Consensus Building</a:t>
            </a:r>
          </a:p>
          <a:p>
            <a:pPr marL="285750" marR="0" lvl="0" indent="-285750">
              <a:lnSpc>
                <a:spcPct val="107000"/>
              </a:lnSpc>
              <a:spcBef>
                <a:spcPts val="0"/>
              </a:spcBef>
              <a:spcAft>
                <a:spcPts val="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Arial" panose="020B0604020202020204" pitchFamily="34" charset="0"/>
              </a:rPr>
              <a:t>Hears all voices; listening is important.</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Arial" panose="020B0604020202020204" pitchFamily="34" charset="0"/>
              </a:rPr>
              <a:t>Increases respect and rapport among colleagues.</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Arial" panose="020B0604020202020204" pitchFamily="34" charset="0"/>
              </a:rPr>
              <a:t>Increases information sharing and attendance at LPA meetings.</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Arial" panose="020B0604020202020204" pitchFamily="34" charset="0"/>
              </a:rPr>
              <a:t>Creates buy-in for core partners. The LPA is worth supporting.</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rPr>
              <a:t>Create efficiency to make good decisions during LPA meetings.</a:t>
            </a:r>
            <a:endParaRPr lang="en-US" b="1" dirty="0"/>
          </a:p>
        </p:txBody>
      </p:sp>
      <p:sp>
        <p:nvSpPr>
          <p:cNvPr id="4" name="Slide Number Placeholder 3"/>
          <p:cNvSpPr>
            <a:spLocks noGrp="1"/>
          </p:cNvSpPr>
          <p:nvPr>
            <p:ph type="sldNum" sz="quarter" idx="5"/>
          </p:nvPr>
        </p:nvSpPr>
        <p:spPr/>
        <p:txBody>
          <a:bodyPr/>
          <a:lstStyle/>
          <a:p>
            <a:fld id="{38719283-9C42-463D-8B0D-803AC7724797}" type="slidenum">
              <a:rPr lang="en-US" smtClean="0"/>
              <a:t>17</a:t>
            </a:fld>
            <a:endParaRPr lang="en-US"/>
          </a:p>
        </p:txBody>
      </p:sp>
    </p:spTree>
    <p:extLst>
      <p:ext uri="{BB962C8B-B14F-4D97-AF65-F5344CB8AC3E}">
        <p14:creationId xmlns:p14="http://schemas.microsoft.com/office/powerpoint/2010/main" val="5930517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LPA Survey Observations</a:t>
            </a:r>
          </a:p>
          <a:p>
            <a:pPr marL="0" marR="0">
              <a:lnSpc>
                <a:spcPct val="107000"/>
              </a:lnSpc>
              <a:spcBef>
                <a:spcPts val="0"/>
              </a:spcBef>
              <a:spcAft>
                <a:spcPts val="800"/>
              </a:spcAft>
            </a:pPr>
            <a:r>
              <a:rPr lang="en-US" sz="1400" dirty="0">
                <a:effectLst/>
                <a:latin typeface="Arial" panose="020B0604020202020204" pitchFamily="34" charset="0"/>
                <a:ea typeface="Calibri" panose="020F0502020204030204" pitchFamily="34" charset="0"/>
                <a:cs typeface="Times New Roman" panose="02020603050405020304" pitchFamily="18" charset="0"/>
              </a:rPr>
              <a:t>Again, this slide provides comments made by core partners who responded to the LPA Self-Assessment Survey, as follows:</a:t>
            </a:r>
          </a:p>
          <a:p>
            <a:pPr marL="285750" marR="0" lvl="0" indent="-285750">
              <a:lnSpc>
                <a:spcPct val="107000"/>
              </a:lnSpc>
              <a:spcBef>
                <a:spcPts val="0"/>
              </a:spcBef>
              <a:spcAft>
                <a:spcPts val="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Arial" panose="020B0604020202020204" pitchFamily="34" charset="0"/>
              </a:rPr>
              <a:t>“The LPA is meant to work together. It is better not to rush when there are important decisions to be made.”</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Arial" panose="020B0604020202020204" pitchFamily="34" charset="0"/>
              </a:rPr>
              <a:t>“We need to learn strategies to work together better and create a pathway to agreement.”  </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Arial" panose="020B0604020202020204" pitchFamily="34" charset="0"/>
              </a:rPr>
              <a:t>Clear purpose is needed for LPA meetings; We also need to clarify the structure of meetings for participating core partners.</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rPr>
              <a:t>Common collective goals and decision points are needed to support system change, including communication about referrals and CIE goals.</a:t>
            </a:r>
            <a:endParaRPr lang="en-US" b="1" dirty="0"/>
          </a:p>
        </p:txBody>
      </p:sp>
      <p:sp>
        <p:nvSpPr>
          <p:cNvPr id="4" name="Slide Number Placeholder 3"/>
          <p:cNvSpPr>
            <a:spLocks noGrp="1"/>
          </p:cNvSpPr>
          <p:nvPr>
            <p:ph type="sldNum" sz="quarter" idx="5"/>
          </p:nvPr>
        </p:nvSpPr>
        <p:spPr/>
        <p:txBody>
          <a:bodyPr/>
          <a:lstStyle/>
          <a:p>
            <a:fld id="{38719283-9C42-463D-8B0D-803AC7724797}" type="slidenum">
              <a:rPr lang="en-US" smtClean="0"/>
              <a:t>18</a:t>
            </a:fld>
            <a:endParaRPr lang="en-US"/>
          </a:p>
        </p:txBody>
      </p:sp>
    </p:spTree>
    <p:extLst>
      <p:ext uri="{BB962C8B-B14F-4D97-AF65-F5344CB8AC3E}">
        <p14:creationId xmlns:p14="http://schemas.microsoft.com/office/powerpoint/2010/main" val="26205253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Call to Action – Recommended Next Steps</a:t>
            </a:r>
          </a:p>
          <a:p>
            <a:pPr marL="0" marR="0">
              <a:lnSpc>
                <a:spcPct val="107000"/>
              </a:lnSpc>
              <a:spcBef>
                <a:spcPts val="0"/>
              </a:spcBef>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In closing, the LPA Self-Assessment Survey provided several recommendations, as follows:</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Courier New" panose="02070309020205020404" pitchFamily="49" charset="0"/>
              <a:buChar char="o"/>
            </a:pPr>
            <a:r>
              <a:rPr lang="en-US" sz="1400" b="1" dirty="0">
                <a:effectLst/>
                <a:latin typeface="Arial" panose="020B0604020202020204" pitchFamily="34" charset="0"/>
                <a:ea typeface="Calibri" panose="020F0502020204030204" pitchFamily="34" charset="0"/>
                <a:cs typeface="Arial" panose="020B0604020202020204" pitchFamily="34" charset="0"/>
              </a:rPr>
              <a:t>Designate a rotating facilitator</a:t>
            </a:r>
            <a:r>
              <a:rPr lang="en-US" sz="1400" dirty="0">
                <a:effectLst/>
                <a:latin typeface="Arial" panose="020B0604020202020204" pitchFamily="34" charset="0"/>
                <a:ea typeface="Calibri" panose="020F0502020204030204" pitchFamily="34" charset="0"/>
                <a:cs typeface="Arial" panose="020B0604020202020204" pitchFamily="34" charset="0"/>
              </a:rPr>
              <a:t> for LPA meetings and create a </a:t>
            </a:r>
            <a:r>
              <a:rPr lang="en-US" sz="1400" b="1" dirty="0">
                <a:effectLst/>
                <a:latin typeface="Arial" panose="020B0604020202020204" pitchFamily="34" charset="0"/>
                <a:ea typeface="Calibri" panose="020F0502020204030204" pitchFamily="34" charset="0"/>
                <a:cs typeface="Arial" panose="020B0604020202020204" pitchFamily="34" charset="0"/>
              </a:rPr>
              <a:t>clear agenda</a:t>
            </a:r>
            <a:r>
              <a:rPr lang="en-US" sz="1400" dirty="0">
                <a:effectLst/>
                <a:latin typeface="Arial" panose="020B0604020202020204" pitchFamily="34" charset="0"/>
                <a:ea typeface="Calibri" panose="020F0502020204030204" pitchFamily="34" charset="0"/>
                <a:cs typeface="Arial" panose="020B0604020202020204" pitchFamily="34" charset="0"/>
              </a:rPr>
              <a:t>. Indicate areas for </a:t>
            </a:r>
            <a:r>
              <a:rPr lang="en-US" sz="1400" b="1" dirty="0">
                <a:effectLst/>
                <a:latin typeface="Arial" panose="020B0604020202020204" pitchFamily="34" charset="0"/>
                <a:ea typeface="Calibri" panose="020F0502020204030204" pitchFamily="34" charset="0"/>
                <a:cs typeface="Arial" panose="020B0604020202020204" pitchFamily="34" charset="0"/>
              </a:rPr>
              <a:t>consensus-based decision making</a:t>
            </a:r>
            <a:r>
              <a:rPr lang="en-US" sz="1400" dirty="0">
                <a:effectLst/>
                <a:latin typeface="Arial" panose="020B0604020202020204" pitchFamily="34" charset="0"/>
                <a:ea typeface="Calibri" panose="020F0502020204030204" pitchFamily="34" charset="0"/>
                <a:cs typeface="Arial" panose="020B0604020202020204" pitchFamily="34" charset="0"/>
              </a:rPr>
              <a:t>, as appropriate.</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Arial" panose="020B0604020202020204" pitchFamily="34" charset="0"/>
              </a:rPr>
              <a:t>Collaborate using interactive strategies, such as </a:t>
            </a:r>
            <a:r>
              <a:rPr lang="en-US" sz="1400" b="1" dirty="0">
                <a:effectLst/>
                <a:latin typeface="Arial" panose="020B0604020202020204" pitchFamily="34" charset="0"/>
                <a:ea typeface="Calibri" panose="020F0502020204030204" pitchFamily="34" charset="0"/>
                <a:cs typeface="Arial" panose="020B0604020202020204" pitchFamily="34" charset="0"/>
              </a:rPr>
              <a:t>consensus-based decision making</a:t>
            </a:r>
            <a:r>
              <a:rPr lang="en-US" sz="1400" dirty="0">
                <a:effectLst/>
                <a:latin typeface="Arial" panose="020B0604020202020204" pitchFamily="34" charset="0"/>
                <a:ea typeface="Calibri" panose="020F0502020204030204" pitchFamily="34" charset="0"/>
                <a:cs typeface="Arial" panose="020B0604020202020204" pitchFamily="34" charset="0"/>
              </a:rPr>
              <a:t>, during meetings to foster participation. Encourage conversation and input from all core partners. </a:t>
            </a:r>
            <a:endParaRPr lang="en-US" sz="1400" b="0" dirty="0">
              <a:effectLst/>
              <a:latin typeface="Arial" panose="020B060402020202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Courier New" panose="02070309020205020404" pitchFamily="49" charset="0"/>
              <a:buChar char="o"/>
            </a:pPr>
            <a:r>
              <a:rPr lang="en-US" sz="1400" b="1" dirty="0">
                <a:effectLst/>
                <a:latin typeface="Arial" panose="020B0604020202020204" pitchFamily="34" charset="0"/>
                <a:ea typeface="Calibri" panose="020F0502020204030204" pitchFamily="34" charset="0"/>
              </a:rPr>
              <a:t>Leaders Lead</a:t>
            </a:r>
            <a:r>
              <a:rPr lang="en-US" sz="1400" dirty="0">
                <a:effectLst/>
                <a:latin typeface="Arial" panose="020B0604020202020204" pitchFamily="34" charset="0"/>
                <a:ea typeface="Calibri" panose="020F0502020204030204" pitchFamily="34" charset="0"/>
              </a:rPr>
              <a:t>. Don’t be afraid to have difficult conversations. Leverage input from all partners to develop good decisions and create systems alignment through open and honest dialogue.</a:t>
            </a:r>
            <a:endParaRPr lang="en-US" b="1" dirty="0"/>
          </a:p>
        </p:txBody>
      </p:sp>
      <p:sp>
        <p:nvSpPr>
          <p:cNvPr id="4" name="Slide Number Placeholder 3"/>
          <p:cNvSpPr>
            <a:spLocks noGrp="1"/>
          </p:cNvSpPr>
          <p:nvPr>
            <p:ph type="sldNum" sz="quarter" idx="5"/>
          </p:nvPr>
        </p:nvSpPr>
        <p:spPr/>
        <p:txBody>
          <a:bodyPr/>
          <a:lstStyle/>
          <a:p>
            <a:fld id="{38719283-9C42-463D-8B0D-803AC7724797}" type="slidenum">
              <a:rPr lang="en-US" smtClean="0"/>
              <a:t>19</a:t>
            </a:fld>
            <a:endParaRPr lang="en-US"/>
          </a:p>
        </p:txBody>
      </p:sp>
    </p:spTree>
    <p:extLst>
      <p:ext uri="{BB962C8B-B14F-4D97-AF65-F5344CB8AC3E}">
        <p14:creationId xmlns:p14="http://schemas.microsoft.com/office/powerpoint/2010/main" val="4125577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7000"/>
              </a:lnSpc>
              <a:spcBef>
                <a:spcPts val="0"/>
              </a:spcBef>
              <a:spcAft>
                <a:spcPts val="0"/>
              </a:spcAft>
              <a:buFont typeface="Courier New" panose="02070309020205020404" pitchFamily="49" charset="0"/>
              <a:buNone/>
            </a:pPr>
            <a:r>
              <a:rPr lang="en-US" sz="1400" dirty="0">
                <a:effectLst/>
                <a:latin typeface="Arial" panose="020B0604020202020204" pitchFamily="34" charset="0"/>
                <a:ea typeface="Calibri" panose="020F0502020204030204" pitchFamily="34" charset="0"/>
                <a:cs typeface="Times New Roman" panose="02020603050405020304" pitchFamily="18" charset="0"/>
              </a:rPr>
              <a:t>In Part I: Plan Coordination and Collaboration, today’s training introduces a promising practice that we call a “One-Person / One-Plan” approach. </a:t>
            </a:r>
          </a:p>
          <a:p>
            <a:pPr marL="742950" marR="0" lvl="1" indent="-285750">
              <a:lnSpc>
                <a:spcPct val="107000"/>
              </a:lnSpc>
              <a:spcBef>
                <a:spcPts val="0"/>
              </a:spcBef>
              <a:spcAft>
                <a:spcPts val="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Times New Roman" panose="02020603050405020304" pitchFamily="18" charset="0"/>
              </a:rPr>
              <a:t>This inclusive approach allows each department to use its own federal or state-mandated Plan while encouraging sharing information across the three Departments to increase awareness about CIE.</a:t>
            </a:r>
          </a:p>
          <a:p>
            <a:pPr marL="1143000" marR="0" lvl="2" indent="-228600">
              <a:lnSpc>
                <a:spcPct val="107000"/>
              </a:lnSpc>
              <a:spcBef>
                <a:spcPts val="0"/>
              </a:spcBef>
              <a:spcAft>
                <a:spcPts val="0"/>
              </a:spcAft>
              <a:buFont typeface="Wingdings" panose="05000000000000000000" pitchFamily="2" charset="2"/>
              <a:buChar char=""/>
            </a:pPr>
            <a:r>
              <a:rPr lang="en-US" sz="1400" dirty="0">
                <a:effectLst/>
                <a:latin typeface="Arial" panose="020B0604020202020204" pitchFamily="34" charset="0"/>
                <a:ea typeface="Calibri" panose="020F0502020204030204" pitchFamily="34" charset="0"/>
                <a:cs typeface="Times New Roman" panose="02020603050405020304" pitchFamily="18" charset="0"/>
              </a:rPr>
              <a:t>As you know, the California Department of Education and over 500 Local Educational Agencies use an </a:t>
            </a:r>
            <a:r>
              <a:rPr lang="en-US" sz="1400" b="1" dirty="0">
                <a:effectLst/>
                <a:latin typeface="Arial" panose="020B0604020202020204" pitchFamily="34" charset="0"/>
                <a:ea typeface="Calibri" panose="020F0502020204030204" pitchFamily="34" charset="0"/>
                <a:cs typeface="Times New Roman" panose="02020603050405020304" pitchFamily="18" charset="0"/>
              </a:rPr>
              <a:t>Individualized Education Program</a:t>
            </a:r>
            <a:r>
              <a:rPr lang="en-US" sz="1400" dirty="0">
                <a:effectLst/>
                <a:latin typeface="Arial" panose="020B0604020202020204" pitchFamily="34" charset="0"/>
                <a:ea typeface="Calibri" panose="020F0502020204030204" pitchFamily="34" charset="0"/>
                <a:cs typeface="Times New Roman" panose="02020603050405020304" pitchFamily="18" charset="0"/>
              </a:rPr>
              <a:t> or IEP; </a:t>
            </a:r>
          </a:p>
          <a:p>
            <a:pPr marL="1143000" marR="0" lvl="2" indent="-228600">
              <a:lnSpc>
                <a:spcPct val="107000"/>
              </a:lnSpc>
              <a:spcBef>
                <a:spcPts val="0"/>
              </a:spcBef>
              <a:spcAft>
                <a:spcPts val="0"/>
              </a:spcAft>
              <a:buFont typeface="Wingdings" panose="05000000000000000000" pitchFamily="2" charset="2"/>
              <a:buChar char=""/>
            </a:pPr>
            <a:r>
              <a:rPr lang="en-US" sz="1400" dirty="0">
                <a:effectLst/>
                <a:latin typeface="Arial" panose="020B0604020202020204" pitchFamily="34" charset="0"/>
                <a:ea typeface="Calibri" panose="020F0502020204030204" pitchFamily="34" charset="0"/>
                <a:cs typeface="Times New Roman" panose="02020603050405020304" pitchFamily="18" charset="0"/>
              </a:rPr>
              <a:t>The Department of Rehabilitation and its 14 DOR districts uses an </a:t>
            </a:r>
            <a:r>
              <a:rPr lang="en-US" sz="1400" b="1" dirty="0">
                <a:effectLst/>
                <a:latin typeface="Arial" panose="020B0604020202020204" pitchFamily="34" charset="0"/>
                <a:ea typeface="Calibri" panose="020F0502020204030204" pitchFamily="34" charset="0"/>
                <a:cs typeface="Times New Roman" panose="02020603050405020304" pitchFamily="18" charset="0"/>
              </a:rPr>
              <a:t>Individualized Employment Plan</a:t>
            </a:r>
            <a:r>
              <a:rPr lang="en-US" sz="1400" dirty="0">
                <a:effectLst/>
                <a:latin typeface="Arial" panose="020B0604020202020204" pitchFamily="34" charset="0"/>
                <a:ea typeface="Calibri" panose="020F0502020204030204" pitchFamily="34" charset="0"/>
                <a:cs typeface="Times New Roman" panose="02020603050405020304" pitchFamily="18" charset="0"/>
              </a:rPr>
              <a:t> or IPE; </a:t>
            </a:r>
          </a:p>
          <a:p>
            <a:pPr marL="1143000" marR="0" lvl="2" indent="-228600">
              <a:lnSpc>
                <a:spcPct val="107000"/>
              </a:lnSpc>
              <a:spcBef>
                <a:spcPts val="0"/>
              </a:spcBef>
              <a:spcAft>
                <a:spcPts val="800"/>
              </a:spcAft>
              <a:buFont typeface="Wingdings" panose="05000000000000000000" pitchFamily="2" charset="2"/>
              <a:buChar char=""/>
            </a:pPr>
            <a:r>
              <a:rPr lang="en-US" sz="1400" dirty="0">
                <a:effectLst/>
                <a:latin typeface="Arial" panose="020B0604020202020204" pitchFamily="34" charset="0"/>
                <a:ea typeface="Calibri" panose="020F0502020204030204" pitchFamily="34" charset="0"/>
                <a:cs typeface="Times New Roman" panose="02020603050405020304" pitchFamily="18" charset="0"/>
              </a:rPr>
              <a:t>And, the Department of Developmental Services DDS  through 21 Regional Centers uses an </a:t>
            </a:r>
            <a:r>
              <a:rPr lang="en-US" sz="1400" b="1" dirty="0">
                <a:effectLst/>
                <a:latin typeface="Arial" panose="020B0604020202020204" pitchFamily="34" charset="0"/>
                <a:ea typeface="Calibri" panose="020F0502020204030204" pitchFamily="34" charset="0"/>
                <a:cs typeface="Times New Roman" panose="02020603050405020304" pitchFamily="18" charset="0"/>
              </a:rPr>
              <a:t>Individual Program Plan</a:t>
            </a:r>
            <a:r>
              <a:rPr lang="en-US" sz="1400" dirty="0">
                <a:effectLst/>
                <a:latin typeface="Arial" panose="020B0604020202020204" pitchFamily="34" charset="0"/>
                <a:ea typeface="Calibri" panose="020F0502020204030204" pitchFamily="34" charset="0"/>
                <a:cs typeface="Times New Roman" panose="02020603050405020304" pitchFamily="18" charset="0"/>
              </a:rPr>
              <a:t> or IPP. </a:t>
            </a:r>
          </a:p>
          <a:p>
            <a:pPr marL="685800" marR="0">
              <a:lnSpc>
                <a:spcPct val="107000"/>
              </a:lnSpc>
              <a:spcBef>
                <a:spcPts val="0"/>
              </a:spcBef>
              <a:spcAft>
                <a:spcPts val="800"/>
              </a:spcAft>
            </a:pPr>
            <a:r>
              <a:rPr lang="en-US" sz="1400" dirty="0">
                <a:effectLst/>
                <a:latin typeface="Arial" panose="020B0604020202020204" pitchFamily="34" charset="0"/>
                <a:ea typeface="Calibri" panose="020F0502020204030204" pitchFamily="34" charset="0"/>
                <a:cs typeface="Times New Roman" panose="02020603050405020304" pitchFamily="18" charset="0"/>
              </a:rPr>
              <a:t>Sharing information can also prevent duplication or gaps in services. The goal is to create a seamless experience for the student or consumer to foster informed choice and postsecondary success.</a:t>
            </a:r>
          </a:p>
          <a:p>
            <a:pPr marL="685800" marR="0">
              <a:lnSpc>
                <a:spcPct val="107000"/>
              </a:lnSpc>
              <a:spcBef>
                <a:spcPts val="0"/>
              </a:spcBef>
              <a:spcAft>
                <a:spcPts val="800"/>
              </a:spcAft>
            </a:pPr>
            <a:r>
              <a:rPr lang="en-US" sz="1400" dirty="0">
                <a:effectLst/>
                <a:latin typeface="Arial" panose="020B0604020202020204" pitchFamily="34" charset="0"/>
                <a:ea typeface="Calibri" panose="020F0502020204030204" pitchFamily="34" charset="0"/>
                <a:cs typeface="Times New Roman" panose="02020603050405020304" pitchFamily="18" charset="0"/>
              </a:rPr>
              <a:t> </a:t>
            </a:r>
          </a:p>
          <a:p>
            <a:r>
              <a:rPr lang="en-US" sz="1400" dirty="0">
                <a:effectLst/>
                <a:latin typeface="Arial" panose="020B0604020202020204" pitchFamily="34" charset="0"/>
                <a:ea typeface="Calibri" panose="020F0502020204030204" pitchFamily="34" charset="0"/>
                <a:cs typeface="Times New Roman" panose="02020603050405020304" pitchFamily="18" charset="0"/>
              </a:rPr>
              <a:t>Part 2 introduces a topic that we refer to as “</a:t>
            </a:r>
            <a:r>
              <a:rPr lang="en-US" sz="1400" b="1" dirty="0">
                <a:effectLst/>
                <a:latin typeface="Arial" panose="020B0604020202020204" pitchFamily="34" charset="0"/>
                <a:ea typeface="Calibri" panose="020F0502020204030204" pitchFamily="34" charset="0"/>
                <a:cs typeface="Times New Roman" panose="02020603050405020304" pitchFamily="18" charset="0"/>
              </a:rPr>
              <a:t>Better LPA Meetings Using Consensus-Based Decision Making</a:t>
            </a:r>
            <a:r>
              <a:rPr lang="en-US" sz="1400" dirty="0">
                <a:effectLst/>
                <a:latin typeface="Arial" panose="020B0604020202020204" pitchFamily="34" charset="0"/>
                <a:ea typeface="Calibri" panose="020F0502020204030204" pitchFamily="34" charset="0"/>
                <a:cs typeface="Times New Roman" panose="02020603050405020304" pitchFamily="18" charset="0"/>
              </a:rPr>
              <a:t>." We invite you to learn more about this exciting method to make LPA meetings more efficient and effective through increased core partner participation.</a:t>
            </a:r>
            <a:endParaRPr lang="en-US" dirty="0"/>
          </a:p>
        </p:txBody>
      </p:sp>
      <p:sp>
        <p:nvSpPr>
          <p:cNvPr id="4" name="Slide Number Placeholder 3"/>
          <p:cNvSpPr>
            <a:spLocks noGrp="1"/>
          </p:cNvSpPr>
          <p:nvPr>
            <p:ph type="sldNum" sz="quarter" idx="5"/>
          </p:nvPr>
        </p:nvSpPr>
        <p:spPr/>
        <p:txBody>
          <a:bodyPr/>
          <a:lstStyle/>
          <a:p>
            <a:fld id="{38719283-9C42-463D-8B0D-803AC7724797}" type="slidenum">
              <a:rPr lang="en-US" smtClean="0"/>
              <a:t>2</a:t>
            </a:fld>
            <a:endParaRPr lang="en-US"/>
          </a:p>
        </p:txBody>
      </p:sp>
    </p:spTree>
    <p:extLst>
      <p:ext uri="{BB962C8B-B14F-4D97-AF65-F5344CB8AC3E}">
        <p14:creationId xmlns:p14="http://schemas.microsoft.com/office/powerpoint/2010/main" val="2204408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Send your questions to </a:t>
            </a:r>
            <a:r>
              <a:rPr lang="en-US" dirty="0">
                <a:hlinkClick r:id="rId3"/>
              </a:rPr>
              <a:t>CaliforniaCIE@dor.ca.gov</a:t>
            </a:r>
            <a:r>
              <a:rPr lang="en-US" dirty="0"/>
              <a:t>.</a:t>
            </a:r>
          </a:p>
          <a:p>
            <a:endParaRPr lang="en-US" dirty="0"/>
          </a:p>
        </p:txBody>
      </p:sp>
      <p:sp>
        <p:nvSpPr>
          <p:cNvPr id="4" name="Slide Number Placeholder 3"/>
          <p:cNvSpPr>
            <a:spLocks noGrp="1"/>
          </p:cNvSpPr>
          <p:nvPr>
            <p:ph type="sldNum" sz="quarter" idx="5"/>
          </p:nvPr>
        </p:nvSpPr>
        <p:spPr/>
        <p:txBody>
          <a:bodyPr/>
          <a:lstStyle/>
          <a:p>
            <a:fld id="{38719283-9C42-463D-8B0D-803AC7724797}" type="slidenum">
              <a:rPr lang="en-US" smtClean="0"/>
              <a:t>20</a:t>
            </a:fld>
            <a:endParaRPr lang="en-US"/>
          </a:p>
        </p:txBody>
      </p:sp>
    </p:spTree>
    <p:extLst>
      <p:ext uri="{BB962C8B-B14F-4D97-AF65-F5344CB8AC3E}">
        <p14:creationId xmlns:p14="http://schemas.microsoft.com/office/powerpoint/2010/main" val="104024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Arial" panose="020B0604020202020204" pitchFamily="34" charset="0"/>
                <a:ea typeface="Calibri" panose="020F0502020204030204" pitchFamily="34" charset="0"/>
                <a:cs typeface="Times New Roman" panose="02020603050405020304" pitchFamily="18" charset="0"/>
              </a:rPr>
              <a:t>Slides 3 through 11 focus will focus on Plan Coordination and Collaboration.</a:t>
            </a:r>
          </a:p>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38719283-9C42-463D-8B0D-803AC7724797}" type="slidenum">
              <a:rPr lang="en-US" smtClean="0"/>
              <a:t>3</a:t>
            </a:fld>
            <a:endParaRPr lang="en-US"/>
          </a:p>
        </p:txBody>
      </p:sp>
    </p:spTree>
    <p:extLst>
      <p:ext uri="{BB962C8B-B14F-4D97-AF65-F5344CB8AC3E}">
        <p14:creationId xmlns:p14="http://schemas.microsoft.com/office/powerpoint/2010/main" val="38854985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In this metaphor the three-legged stool is symbolic of respective Plans of the three core partners: </a:t>
            </a:r>
          </a:p>
          <a:p>
            <a:pPr marL="342900" marR="0" lvl="0" indent="-342900">
              <a:lnSpc>
                <a:spcPct val="107000"/>
              </a:lnSpc>
              <a:spcBef>
                <a:spcPts val="0"/>
              </a:spcBef>
              <a:spcAft>
                <a:spcPts val="0"/>
              </a:spcAft>
              <a:buFont typeface="+mj-lt"/>
              <a:buAutoNum type="arabicPeriod"/>
            </a:pPr>
            <a:r>
              <a:rPr lang="en-US" sz="1800" dirty="0">
                <a:effectLst/>
                <a:latin typeface="Arial" panose="020B0604020202020204" pitchFamily="34" charset="0"/>
                <a:ea typeface="Calibri" panose="020F0502020204030204" pitchFamily="34" charset="0"/>
                <a:cs typeface="Times New Roman" panose="02020603050405020304" pitchFamily="18" charset="0"/>
              </a:rPr>
              <a:t>Local Educational Agencies will develop an IEP by a student’s 16</a:t>
            </a:r>
            <a:r>
              <a:rPr lang="en-US" sz="1800" baseline="30000" dirty="0">
                <a:effectLst/>
                <a:latin typeface="Arial" panose="020B0604020202020204" pitchFamily="34" charset="0"/>
                <a:ea typeface="Calibri" panose="020F0502020204030204" pitchFamily="34" charset="0"/>
                <a:cs typeface="Times New Roman" panose="02020603050405020304" pitchFamily="18" charset="0"/>
              </a:rPr>
              <a:t>th</a:t>
            </a:r>
            <a:r>
              <a:rPr lang="en-US" sz="1800" dirty="0">
                <a:effectLst/>
                <a:latin typeface="Arial" panose="020B0604020202020204" pitchFamily="34" charset="0"/>
                <a:ea typeface="Calibri" panose="020F0502020204030204" pitchFamily="34" charset="0"/>
                <a:cs typeface="Times New Roman" panose="02020603050405020304" pitchFamily="18" charset="0"/>
              </a:rPr>
              <a:t> birthday. </a:t>
            </a:r>
          </a:p>
          <a:p>
            <a:pPr marL="342900" marR="0" lvl="0" indent="-342900">
              <a:lnSpc>
                <a:spcPct val="107000"/>
              </a:lnSpc>
              <a:spcBef>
                <a:spcPts val="0"/>
              </a:spcBef>
              <a:spcAft>
                <a:spcPts val="800"/>
              </a:spcAft>
              <a:buFont typeface="+mj-lt"/>
              <a:buAutoNum type="arabicPeriod"/>
            </a:pPr>
            <a:r>
              <a:rPr lang="en-US" sz="1800" dirty="0">
                <a:effectLst/>
                <a:latin typeface="Arial" panose="020B0604020202020204" pitchFamily="34" charset="0"/>
                <a:ea typeface="Calibri" panose="020F0502020204030204" pitchFamily="34" charset="0"/>
                <a:cs typeface="Times New Roman" panose="02020603050405020304" pitchFamily="18" charset="0"/>
              </a:rPr>
              <a:t>DOR districts will develop an IPE to provide opportunities for individuals with disabilities to prepare for and achieve competitive integrated employment. </a:t>
            </a:r>
          </a:p>
          <a:p>
            <a:r>
              <a:rPr lang="en-US" sz="1800" dirty="0">
                <a:effectLst/>
                <a:latin typeface="Arial" panose="020B0604020202020204" pitchFamily="34" charset="0"/>
                <a:ea typeface="Calibri" panose="020F0502020204030204" pitchFamily="34" charset="0"/>
                <a:cs typeface="Times New Roman" panose="02020603050405020304" pitchFamily="18" charset="0"/>
              </a:rPr>
              <a:t>Regional Center will develop an IPP to provide habilitation services intended to maximize an individual’s ability and independence, including working in the community.</a:t>
            </a:r>
            <a:endParaRPr lang="en-US" dirty="0"/>
          </a:p>
        </p:txBody>
      </p:sp>
      <p:sp>
        <p:nvSpPr>
          <p:cNvPr id="4" name="Slide Number Placeholder 3"/>
          <p:cNvSpPr>
            <a:spLocks noGrp="1"/>
          </p:cNvSpPr>
          <p:nvPr>
            <p:ph type="sldNum" sz="quarter" idx="5"/>
          </p:nvPr>
        </p:nvSpPr>
        <p:spPr/>
        <p:txBody>
          <a:bodyPr/>
          <a:lstStyle/>
          <a:p>
            <a:fld id="{38719283-9C42-463D-8B0D-803AC7724797}" type="slidenum">
              <a:rPr lang="en-US" smtClean="0"/>
              <a:t>4</a:t>
            </a:fld>
            <a:endParaRPr lang="en-US"/>
          </a:p>
        </p:txBody>
      </p:sp>
    </p:spTree>
    <p:extLst>
      <p:ext uri="{BB962C8B-B14F-4D97-AF65-F5344CB8AC3E}">
        <p14:creationId xmlns:p14="http://schemas.microsoft.com/office/powerpoint/2010/main" val="16060517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Let Consider: What does a “One-Person / One-Plan” approach look like in action?</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400" dirty="0">
                <a:effectLst/>
                <a:latin typeface="Arial" panose="020B0604020202020204" pitchFamily="34" charset="0"/>
                <a:ea typeface="Calibri" panose="020F0502020204030204" pitchFamily="34" charset="0"/>
                <a:cs typeface="Arial" panose="020B0604020202020204" pitchFamily="34" charset="0"/>
              </a:rPr>
              <a:t>It means sharing information about available services with individuals and their families so that core partners are routinely invited to attend each other’s IEP, IPE, and IPP meetings. </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Arial" panose="020B0604020202020204" pitchFamily="34" charset="0"/>
              </a:rPr>
              <a:t>Participation can be virtual, or during the portion of the meeting that relates to the individual’s CIE goals.</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400" dirty="0">
                <a:effectLst/>
                <a:latin typeface="Arial" panose="020B0604020202020204" pitchFamily="34" charset="0"/>
                <a:ea typeface="Calibri" panose="020F0502020204030204" pitchFamily="34" charset="0"/>
                <a:cs typeface="Arial" panose="020B0604020202020204" pitchFamily="34" charset="0"/>
              </a:rPr>
              <a:t>It means core partners build awareness by proactively discussing options to prepare for and achieve CIE with consumers and their families.</a:t>
            </a:r>
            <a:r>
              <a:rPr lang="en-US" sz="1400" b="1" dirty="0">
                <a:effectLst/>
                <a:latin typeface="Arial" panose="020B0604020202020204" pitchFamily="34" charset="0"/>
                <a:ea typeface="Calibri" panose="020F0502020204030204" pitchFamily="34" charset="0"/>
                <a:cs typeface="Arial" panose="020B0604020202020204" pitchFamily="34" charset="0"/>
              </a:rPr>
              <a:t> </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r>
              <a:rPr lang="en-US" sz="1400" b="1" dirty="0">
                <a:effectLst/>
                <a:latin typeface="Arial" panose="020B0604020202020204" pitchFamily="34" charset="0"/>
                <a:ea typeface="Calibri" panose="020F0502020204030204" pitchFamily="34" charset="0"/>
              </a:rPr>
              <a:t>It </a:t>
            </a:r>
            <a:r>
              <a:rPr lang="en-US" sz="1400" dirty="0">
                <a:effectLst/>
                <a:latin typeface="Arial" panose="020B0604020202020204" pitchFamily="34" charset="0"/>
                <a:ea typeface="Calibri" panose="020F0502020204030204" pitchFamily="34" charset="0"/>
              </a:rPr>
              <a:t>means including CIE goals within each of the written Plans, respectively, as appropriate to the needs and informed choice of the individual.</a:t>
            </a:r>
          </a:p>
          <a:p>
            <a:endParaRPr lang="en-US" sz="1400" dirty="0">
              <a:effectLst/>
              <a:latin typeface="Arial" panose="020B0604020202020204" pitchFamily="34" charset="0"/>
              <a:ea typeface="Calibri" panose="020F0502020204030204" pitchFamily="34" charset="0"/>
            </a:endParaRPr>
          </a:p>
          <a:p>
            <a:pPr marL="0" marR="0">
              <a:lnSpc>
                <a:spcPct val="107000"/>
              </a:lnSpc>
              <a:spcBef>
                <a:spcPts val="0"/>
              </a:spcBef>
              <a:spcAft>
                <a:spcPts val="800"/>
              </a:spcAft>
            </a:pPr>
            <a:r>
              <a:rPr lang="en-US" sz="1400" b="1" dirty="0">
                <a:effectLst/>
                <a:latin typeface="Arial" panose="020B0604020202020204" pitchFamily="34" charset="0"/>
                <a:ea typeface="Calibri" panose="020F0502020204030204" pitchFamily="34" charset="0"/>
                <a:cs typeface="Arial" panose="020B0604020202020204" pitchFamily="34" charset="0"/>
              </a:rPr>
              <a:t>Here are some more benefits:</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b="1" dirty="0">
                <a:effectLst/>
                <a:latin typeface="Arial" panose="020B0604020202020204" pitchFamily="34" charset="0"/>
                <a:ea typeface="Calibri" panose="020F0502020204030204" pitchFamily="34" charset="0"/>
                <a:cs typeface="Arial" panose="020B0604020202020204" pitchFamily="34" charset="0"/>
              </a:rPr>
              <a:t>Information sharing</a:t>
            </a:r>
            <a:r>
              <a:rPr lang="en-US" sz="1400" dirty="0">
                <a:effectLst/>
                <a:latin typeface="Arial" panose="020B0604020202020204" pitchFamily="34" charset="0"/>
                <a:ea typeface="Calibri" panose="020F0502020204030204" pitchFamily="34" charset="0"/>
                <a:cs typeface="Arial" panose="020B0604020202020204" pitchFamily="34" charset="0"/>
              </a:rPr>
              <a:t> by core partners increases informed choice. </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b="1" dirty="0">
                <a:effectLst/>
                <a:latin typeface="Arial" panose="020B0604020202020204" pitchFamily="34" charset="0"/>
                <a:ea typeface="Calibri" panose="020F0502020204030204" pitchFamily="34" charset="0"/>
                <a:cs typeface="Arial" panose="020B0604020202020204" pitchFamily="34" charset="0"/>
              </a:rPr>
              <a:t>Continuity of services</a:t>
            </a:r>
            <a:r>
              <a:rPr lang="en-US" sz="1400" dirty="0">
                <a:effectLst/>
                <a:latin typeface="Arial" panose="020B0604020202020204" pitchFamily="34" charset="0"/>
                <a:ea typeface="Calibri" panose="020F0502020204030204" pitchFamily="34" charset="0"/>
                <a:cs typeface="Arial" panose="020B0604020202020204" pitchFamily="34" charset="0"/>
              </a:rPr>
              <a:t> supports and scaffolding of a continuum of services.</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b="1" dirty="0">
                <a:effectLst/>
                <a:latin typeface="Arial" panose="020B0604020202020204" pitchFamily="34" charset="0"/>
                <a:ea typeface="Calibri" panose="020F0502020204030204" pitchFamily="34" charset="0"/>
                <a:cs typeface="Arial" panose="020B0604020202020204" pitchFamily="34" charset="0"/>
              </a:rPr>
              <a:t>Person-centered planning</a:t>
            </a:r>
            <a:r>
              <a:rPr lang="en-US" sz="1400" dirty="0">
                <a:effectLst/>
                <a:latin typeface="Arial" panose="020B0604020202020204" pitchFamily="34" charset="0"/>
                <a:ea typeface="Calibri" panose="020F0502020204030204" pitchFamily="34" charset="0"/>
                <a:cs typeface="Arial" panose="020B0604020202020204" pitchFamily="34" charset="0"/>
              </a:rPr>
              <a:t> supports early “Discovery” by those who know the individual’s strengths and interests.</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en-US" sz="1400" b="1" dirty="0">
                <a:effectLst/>
                <a:latin typeface="Arial" panose="020B0604020202020204" pitchFamily="34" charset="0"/>
                <a:ea typeface="Calibri" panose="020F0502020204030204" pitchFamily="34" charset="0"/>
                <a:cs typeface="Arial" panose="020B0604020202020204" pitchFamily="34" charset="0"/>
              </a:rPr>
              <a:t>360-degree collaboration</a:t>
            </a:r>
            <a:r>
              <a:rPr lang="en-US" sz="1400" dirty="0">
                <a:effectLst/>
                <a:latin typeface="Arial" panose="020B0604020202020204" pitchFamily="34" charset="0"/>
                <a:ea typeface="Calibri" panose="020F0502020204030204" pitchFamily="34" charset="0"/>
                <a:cs typeface="Arial" panose="020B0604020202020204" pitchFamily="34" charset="0"/>
              </a:rPr>
              <a:t> builds awareness of CIE as an option for postsecondary success and employment.</a:t>
            </a:r>
            <a:endParaRPr lang="en-US" sz="1400" b="0" dirty="0">
              <a:effectLst/>
              <a:latin typeface="Arial" panose="020B060402020202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en-US" sz="1400" b="1" dirty="0">
                <a:effectLst/>
                <a:latin typeface="Arial" panose="020B0604020202020204" pitchFamily="34" charset="0"/>
                <a:ea typeface="Calibri" panose="020F0502020204030204" pitchFamily="34" charset="0"/>
              </a:rPr>
              <a:t>Easier access to services</a:t>
            </a:r>
            <a:r>
              <a:rPr lang="en-US" sz="1400" dirty="0">
                <a:effectLst/>
                <a:latin typeface="Arial" panose="020B0604020202020204" pitchFamily="34" charset="0"/>
                <a:ea typeface="Calibri" panose="020F0502020204030204" pitchFamily="34" charset="0"/>
              </a:rPr>
              <a:t> for individuals and their families when CIE options are shared across systems.</a:t>
            </a:r>
            <a:endParaRPr lang="en-US" dirty="0"/>
          </a:p>
        </p:txBody>
      </p:sp>
      <p:sp>
        <p:nvSpPr>
          <p:cNvPr id="4" name="Slide Number Placeholder 3"/>
          <p:cNvSpPr>
            <a:spLocks noGrp="1"/>
          </p:cNvSpPr>
          <p:nvPr>
            <p:ph type="sldNum" sz="quarter" idx="5"/>
          </p:nvPr>
        </p:nvSpPr>
        <p:spPr/>
        <p:txBody>
          <a:bodyPr/>
          <a:lstStyle/>
          <a:p>
            <a:fld id="{38719283-9C42-463D-8B0D-803AC7724797}" type="slidenum">
              <a:rPr lang="en-US" smtClean="0"/>
              <a:t>5</a:t>
            </a:fld>
            <a:endParaRPr lang="en-US"/>
          </a:p>
        </p:txBody>
      </p:sp>
    </p:spTree>
    <p:extLst>
      <p:ext uri="{BB962C8B-B14F-4D97-AF65-F5344CB8AC3E}">
        <p14:creationId xmlns:p14="http://schemas.microsoft.com/office/powerpoint/2010/main" val="12152143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Arial" panose="020B0604020202020204" pitchFamily="34" charset="0"/>
                <a:ea typeface="Calibri" panose="020F0502020204030204" pitchFamily="34" charset="0"/>
              </a:rPr>
              <a:t>We invite you to consider two different short stories related to Plan collaboration and coordination with different outcomes for individuals and their families.</a:t>
            </a:r>
            <a:endParaRPr lang="en-US" dirty="0"/>
          </a:p>
          <a:p>
            <a:endParaRPr lang="en-US" dirty="0"/>
          </a:p>
        </p:txBody>
      </p:sp>
      <p:sp>
        <p:nvSpPr>
          <p:cNvPr id="4" name="Slide Number Placeholder 3"/>
          <p:cNvSpPr>
            <a:spLocks noGrp="1"/>
          </p:cNvSpPr>
          <p:nvPr>
            <p:ph type="sldNum" sz="quarter" idx="5"/>
          </p:nvPr>
        </p:nvSpPr>
        <p:spPr/>
        <p:txBody>
          <a:bodyPr/>
          <a:lstStyle/>
          <a:p>
            <a:fld id="{38719283-9C42-463D-8B0D-803AC7724797}" type="slidenum">
              <a:rPr lang="en-US" smtClean="0"/>
              <a:t>6</a:t>
            </a:fld>
            <a:endParaRPr lang="en-US"/>
          </a:p>
        </p:txBody>
      </p:sp>
    </p:spTree>
    <p:extLst>
      <p:ext uri="{BB962C8B-B14F-4D97-AF65-F5344CB8AC3E}">
        <p14:creationId xmlns:p14="http://schemas.microsoft.com/office/powerpoint/2010/main" val="25254373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Arial" panose="020B0604020202020204" pitchFamily="34" charset="0"/>
                <a:ea typeface="Calibri" panose="020F0502020204030204" pitchFamily="34" charset="0"/>
              </a:rPr>
              <a:t>“A parent with a child who has autism was never aware of what services and supports each department provides. The parent shared that every time they contacted a department, it was like starting over.”</a:t>
            </a:r>
            <a:endParaRPr lang="en-US" dirty="0"/>
          </a:p>
          <a:p>
            <a:endParaRPr lang="en-US" dirty="0"/>
          </a:p>
        </p:txBody>
      </p:sp>
      <p:sp>
        <p:nvSpPr>
          <p:cNvPr id="4" name="Slide Number Placeholder 3"/>
          <p:cNvSpPr>
            <a:spLocks noGrp="1"/>
          </p:cNvSpPr>
          <p:nvPr>
            <p:ph type="sldNum" sz="quarter" idx="5"/>
          </p:nvPr>
        </p:nvSpPr>
        <p:spPr/>
        <p:txBody>
          <a:bodyPr/>
          <a:lstStyle/>
          <a:p>
            <a:fld id="{38719283-9C42-463D-8B0D-803AC7724797}" type="slidenum">
              <a:rPr lang="en-US" smtClean="0"/>
              <a:t>7</a:t>
            </a:fld>
            <a:endParaRPr lang="en-US"/>
          </a:p>
        </p:txBody>
      </p:sp>
    </p:spTree>
    <p:extLst>
      <p:ext uri="{BB962C8B-B14F-4D97-AF65-F5344CB8AC3E}">
        <p14:creationId xmlns:p14="http://schemas.microsoft.com/office/powerpoint/2010/main" val="1440523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Arial" panose="020B0604020202020204" pitchFamily="34" charset="0"/>
                <a:ea typeface="Calibri" panose="020F0502020204030204" pitchFamily="34" charset="0"/>
              </a:rPr>
              <a:t>“A family representative and a student/consumer self-advocate attended a large LPA meeting and observed it was well attended by representatives from Local Educational Agencies, American Job Centers of California, Regional Centers, community rehabilitation providers, DOR staff and other stakeholders. Through collaboration between these talented partners, they learned about the different Plans and asked for more information about services to help the self-advocate become more independent and go to work in the community.”</a:t>
            </a:r>
            <a:endParaRPr lang="en-US" dirty="0"/>
          </a:p>
          <a:p>
            <a:endParaRPr lang="en-US" dirty="0"/>
          </a:p>
        </p:txBody>
      </p:sp>
      <p:sp>
        <p:nvSpPr>
          <p:cNvPr id="4" name="Slide Number Placeholder 3"/>
          <p:cNvSpPr>
            <a:spLocks noGrp="1"/>
          </p:cNvSpPr>
          <p:nvPr>
            <p:ph type="sldNum" sz="quarter" idx="5"/>
          </p:nvPr>
        </p:nvSpPr>
        <p:spPr/>
        <p:txBody>
          <a:bodyPr/>
          <a:lstStyle/>
          <a:p>
            <a:fld id="{38719283-9C42-463D-8B0D-803AC7724797}" type="slidenum">
              <a:rPr lang="en-US" smtClean="0"/>
              <a:t>8</a:t>
            </a:fld>
            <a:endParaRPr lang="en-US"/>
          </a:p>
        </p:txBody>
      </p:sp>
    </p:spTree>
    <p:extLst>
      <p:ext uri="{BB962C8B-B14F-4D97-AF65-F5344CB8AC3E}">
        <p14:creationId xmlns:p14="http://schemas.microsoft.com/office/powerpoint/2010/main" val="26597368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400" dirty="0">
                <a:effectLst/>
                <a:latin typeface="Arial" panose="020B0604020202020204" pitchFamily="34" charset="0"/>
                <a:ea typeface="Calibri" panose="020F0502020204030204" pitchFamily="34" charset="0"/>
                <a:cs typeface="Times New Roman" panose="02020603050405020304" pitchFamily="18" charset="0"/>
              </a:rPr>
              <a:t>The CIE Blueprint Task Force developed an </a:t>
            </a:r>
            <a:r>
              <a:rPr lang="en-US" sz="1400" dirty="0">
                <a:effectLst/>
                <a:latin typeface="Arial" panose="020B0604020202020204" pitchFamily="34" charset="0"/>
                <a:ea typeface="Calibri" panose="020F0502020204030204" pitchFamily="34" charset="0"/>
                <a:cs typeface="Arial" panose="020B0604020202020204" pitchFamily="34" charset="0"/>
              </a:rPr>
              <a:t>Self-Assessment </a:t>
            </a:r>
            <a:r>
              <a:rPr lang="en-US" sz="1400" dirty="0">
                <a:effectLst/>
                <a:latin typeface="Arial" panose="020B0604020202020204" pitchFamily="34" charset="0"/>
                <a:ea typeface="Calibri" panose="020F0502020204030204" pitchFamily="34" charset="0"/>
                <a:cs typeface="Times New Roman" panose="02020603050405020304" pitchFamily="18" charset="0"/>
              </a:rPr>
              <a:t>Survey of LPA Core Partners to understand perceived needs for LPA training and technical assistance while supporting system change. The next two slides describe the results of the LPA Core Partner Survey. </a:t>
            </a:r>
          </a:p>
          <a:p>
            <a:pPr marL="285750" marR="0" indent="-285750">
              <a:lnSpc>
                <a:spcPct val="107000"/>
              </a:lnSpc>
              <a:spcBef>
                <a:spcPts val="0"/>
              </a:spcBef>
              <a:spcAft>
                <a:spcPts val="800"/>
              </a:spcAft>
              <a:buFont typeface="Arial" panose="020B0604020202020204" pitchFamily="34" charset="0"/>
              <a:buChar char="•"/>
            </a:pPr>
            <a:r>
              <a:rPr lang="en-US" sz="1400" dirty="0">
                <a:effectLst/>
                <a:latin typeface="Arial" panose="020B0604020202020204" pitchFamily="34" charset="0"/>
                <a:ea typeface="Calibri" panose="020F0502020204030204" pitchFamily="34" charset="0"/>
                <a:cs typeface="Arial" panose="020B0604020202020204" pitchFamily="34" charset="0"/>
              </a:rPr>
              <a:t>One survey respondent stated, “Because of LPAs, the good news is that core partners now know more about each other’s respective Plans.”</a:t>
            </a:r>
          </a:p>
          <a:p>
            <a:pPr marL="0" marR="0" lvl="0" indent="0">
              <a:lnSpc>
                <a:spcPct val="107000"/>
              </a:lnSpc>
              <a:spcBef>
                <a:spcPts val="0"/>
              </a:spcBef>
              <a:spcAft>
                <a:spcPts val="0"/>
              </a:spcAft>
              <a:buFont typeface="Courier New" panose="02070309020205020404" pitchFamily="49" charset="0"/>
              <a:buNone/>
            </a:pPr>
            <a:r>
              <a:rPr lang="en-US" sz="1400" dirty="0">
                <a:effectLst/>
                <a:latin typeface="Arial" panose="020B0604020202020204" pitchFamily="34" charset="0"/>
                <a:ea typeface="Calibri" panose="020F0502020204030204" pitchFamily="34" charset="0"/>
                <a:cs typeface="Arial" panose="020B0604020202020204" pitchFamily="34" charset="0"/>
              </a:rPr>
              <a:t>But, there is still room for development:</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effectLst/>
                <a:latin typeface="Arial" panose="020B0604020202020204" pitchFamily="34" charset="0"/>
                <a:ea typeface="Calibri" panose="020F0502020204030204" pitchFamily="34" charset="0"/>
                <a:cs typeface="Arial" panose="020B0604020202020204" pitchFamily="34" charset="0"/>
              </a:rPr>
              <a:t>Another respondent stated, “There is still a challenge inviting core partners to Plan development meetings. More work is needed to overcome hesitancy to include each core partner in the other partner’s Plan development meetings.” </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effectLst/>
                <a:latin typeface="Arial" panose="020B0604020202020204" pitchFamily="34" charset="0"/>
                <a:ea typeface="Calibri" panose="020F0502020204030204" pitchFamily="34" charset="0"/>
              </a:rPr>
              <a:t>Yet another noted, “There is a need to collect data that demonstrates core partners are collaborating and coordinating during Plan development.”</a:t>
            </a:r>
            <a:endParaRPr lang="en-US" dirty="0"/>
          </a:p>
        </p:txBody>
      </p:sp>
      <p:sp>
        <p:nvSpPr>
          <p:cNvPr id="4" name="Slide Number Placeholder 3"/>
          <p:cNvSpPr>
            <a:spLocks noGrp="1"/>
          </p:cNvSpPr>
          <p:nvPr>
            <p:ph type="sldNum" sz="quarter" idx="5"/>
          </p:nvPr>
        </p:nvSpPr>
        <p:spPr/>
        <p:txBody>
          <a:bodyPr/>
          <a:lstStyle/>
          <a:p>
            <a:fld id="{38719283-9C42-463D-8B0D-803AC7724797}" type="slidenum">
              <a:rPr lang="en-US" smtClean="0"/>
              <a:t>9</a:t>
            </a:fld>
            <a:endParaRPr lang="en-US"/>
          </a:p>
        </p:txBody>
      </p:sp>
    </p:spTree>
    <p:extLst>
      <p:ext uri="{BB962C8B-B14F-4D97-AF65-F5344CB8AC3E}">
        <p14:creationId xmlns:p14="http://schemas.microsoft.com/office/powerpoint/2010/main" val="1531573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AEDE9D-76BC-422E-8602-23928E8DABD3}" type="datetime1">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2106360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4C88F0-E147-44A2-B10A-BC051E710981}" type="datetime1">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164768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AD9B48-87D1-457D-B304-B872071E8F56}" type="datetime1">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2272935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DC0F4A-0CBA-4AED-9BAB-E8571FBDDB59}" type="datetime1">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2561529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6B2979-44C5-48F3-85B4-0325579BF92C}" type="datetime1">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3450179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AA78B8-EC7E-477A-AFC8-9C22C5A99166}" type="datetime1">
              <a:rPr lang="en-US" smtClean="0"/>
              <a:t>8/18/2021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20351061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0CED01-9BB2-46E8-90A6-4F63466D6A2D}" type="datetime1">
              <a:rPr lang="en-US" smtClean="0"/>
              <a:t>8/18/2021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284172580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EE6FBC-627A-44BC-82EE-65830BBC17FF}" type="datetime1">
              <a:rPr lang="en-US" smtClean="0"/>
              <a:t>8/18/2021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515114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F39539-C59D-4C44-8EEA-7C1D9A6010E5}" type="datetime1">
              <a:rPr lang="en-US" smtClean="0"/>
              <a:t>8/18/2021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3435426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D377FF8-9666-424C-A698-B91A9D5A63DB}" type="datetime1">
              <a:rPr lang="en-US" smtClean="0"/>
              <a:t>8/18/2021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413374776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051BDD-1CC5-4A1C-A1DB-BB1CFFF3BE7D}" type="datetime1">
              <a:rPr lang="en-US" smtClean="0"/>
              <a:t>8/18/2021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1628748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8BB71C-DE34-46B5-BC47-DFD0A62298FE}" type="datetime1">
              <a:rPr lang="en-US" smtClean="0"/>
              <a:t>8/18/2021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EDD116-AE05-49C1-93C8-6F0F0C95EA81}" type="slidenum">
              <a:rPr lang="en-US" smtClean="0"/>
              <a:t>‹#›</a:t>
            </a:fld>
            <a:endParaRPr lang="en-US"/>
          </a:p>
        </p:txBody>
      </p:sp>
    </p:spTree>
    <p:extLst>
      <p:ext uri="{BB962C8B-B14F-4D97-AF65-F5344CB8AC3E}">
        <p14:creationId xmlns:p14="http://schemas.microsoft.com/office/powerpoint/2010/main" val="3609944448"/>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20.xml.rels><?xml version="1.0" encoding="UTF-8" standalone="yes"?>
<Relationships xmlns="http://schemas.openxmlformats.org/package/2006/relationships"><Relationship Id="rId3" Type="http://schemas.openxmlformats.org/officeDocument/2006/relationships/hyperlink" Target="mailto:CaliforniaCIE@dor.ca.gov"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5.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Puzzle pieces">
            <a:extLst>
              <a:ext uri="{FF2B5EF4-FFF2-40B4-BE49-F238E27FC236}">
                <a16:creationId xmlns:a16="http://schemas.microsoft.com/office/drawing/2014/main" id="{E253BF11-8297-4200-A2B7-AB889D06A006}"/>
              </a:ext>
              <a:ext uri="{C183D7F6-B498-43B3-948B-1728B52AA6E4}">
                <adec:decorative xmlns:adec="http://schemas.microsoft.com/office/drawing/2017/decorative" xmlns="" val="1"/>
              </a:ext>
            </a:extLst>
          </p:cNvPr>
          <p:cNvPicPr>
            <a:picLocks noChangeAspect="1"/>
          </p:cNvPicPr>
          <p:nvPr/>
        </p:nvPicPr>
        <p:blipFill rotWithShape="1">
          <a:blip r:embed="rId3" cstate="hqprint">
            <a:extLst>
              <a:ext uri="{28A0092B-C50C-407E-A947-70E740481C1C}">
                <a14:useLocalDpi xmlns:a14="http://schemas.microsoft.com/office/drawing/2010/main" val="0"/>
              </a:ext>
            </a:extLst>
          </a:blip>
          <a:srcRect t="3843" r="2" b="2"/>
          <a:stretch/>
        </p:blipFill>
        <p:spPr>
          <a:xfrm>
            <a:off x="7920503" y="2599509"/>
            <a:ext cx="3093466" cy="3468782"/>
          </a:xfrm>
          <a:prstGeom prst="rect">
            <a:avLst/>
          </a:prstGeom>
        </p:spPr>
      </p:pic>
      <p:sp>
        <p:nvSpPr>
          <p:cNvPr id="13" name="Title 12">
            <a:extLst>
              <a:ext uri="{FF2B5EF4-FFF2-40B4-BE49-F238E27FC236}">
                <a16:creationId xmlns:a16="http://schemas.microsoft.com/office/drawing/2014/main" id="{FE3BFC93-F030-4629-A8B4-6C1EE093FE82}"/>
              </a:ext>
              <a:ext uri="{C183D7F6-B498-43B3-948B-1728B52AA6E4}">
                <adec:decorative xmlns:adec="http://schemas.microsoft.com/office/drawing/2017/decorative" xmlns="" val="1"/>
              </a:ext>
            </a:extLst>
          </p:cNvPr>
          <p:cNvSpPr>
            <a:spLocks noGrp="1"/>
          </p:cNvSpPr>
          <p:nvPr>
            <p:ph type="title"/>
          </p:nvPr>
        </p:nvSpPr>
        <p:spPr>
          <a:xfrm>
            <a:off x="793662" y="386930"/>
            <a:ext cx="10066122" cy="966857"/>
          </a:xfrm>
        </p:spPr>
        <p:txBody>
          <a:bodyPr vert="horz" lIns="91440" tIns="45720" rIns="91440" bIns="45720" rtlCol="0" anchor="b">
            <a:normAutofit fontScale="90000"/>
          </a:bodyPr>
          <a:lstStyle/>
          <a:p>
            <a:pPr algn="ctr"/>
            <a:r>
              <a:rPr lang="en-US" sz="2600" b="1" spc="200" dirty="0"/>
              <a:t> </a:t>
            </a:r>
            <a:br>
              <a:rPr lang="en-US" sz="2600" b="1" spc="200" dirty="0"/>
            </a:br>
            <a:r>
              <a:rPr lang="en-US" sz="2600" b="1" spc="200" dirty="0"/>
              <a:t/>
            </a:r>
            <a:br>
              <a:rPr lang="en-US" sz="2600" b="1" spc="200" dirty="0"/>
            </a:br>
            <a:r>
              <a:rPr lang="en-US" sz="4400" b="1" spc="200" dirty="0"/>
              <a:t>Local Partnership Agreement (LPA) Training</a:t>
            </a:r>
          </a:p>
        </p:txBody>
      </p:sp>
      <p:sp>
        <p:nvSpPr>
          <p:cNvPr id="11" name="Content Placeholder 10">
            <a:extLst>
              <a:ext uri="{FF2B5EF4-FFF2-40B4-BE49-F238E27FC236}">
                <a16:creationId xmlns:a16="http://schemas.microsoft.com/office/drawing/2014/main" id="{783A5167-0BB7-435E-B8F0-DA141994E27D}"/>
              </a:ext>
              <a:ext uri="{C183D7F6-B498-43B3-948B-1728B52AA6E4}">
                <adec:decorative xmlns:adec="http://schemas.microsoft.com/office/drawing/2017/decorative" xmlns="" val="1"/>
              </a:ext>
            </a:extLst>
          </p:cNvPr>
          <p:cNvSpPr>
            <a:spLocks noGrp="1"/>
          </p:cNvSpPr>
          <p:nvPr>
            <p:ph type="body" sz="half" idx="2"/>
          </p:nvPr>
        </p:nvSpPr>
        <p:spPr>
          <a:xfrm>
            <a:off x="190006" y="2383971"/>
            <a:ext cx="7571160" cy="4473394"/>
          </a:xfrm>
        </p:spPr>
        <p:txBody>
          <a:bodyPr vert="horz" lIns="91440" tIns="45720" rIns="91440" bIns="45720" rtlCol="0" anchor="ctr">
            <a:normAutofit fontScale="92500"/>
          </a:bodyPr>
          <a:lstStyle/>
          <a:p>
            <a:pPr algn="ctr">
              <a:spcBef>
                <a:spcPts val="700"/>
              </a:spcBef>
            </a:pPr>
            <a:r>
              <a:rPr lang="en-US" sz="3400" b="1" spc="200" dirty="0"/>
              <a:t>1) Plan Coordination and Collaboration; </a:t>
            </a:r>
          </a:p>
          <a:p>
            <a:pPr algn="ctr">
              <a:spcBef>
                <a:spcPts val="700"/>
              </a:spcBef>
            </a:pPr>
            <a:r>
              <a:rPr lang="en-US" sz="3400" b="1" spc="200" dirty="0"/>
              <a:t>and</a:t>
            </a:r>
            <a:endParaRPr lang="en-US" b="1" spc="200" dirty="0"/>
          </a:p>
          <a:p>
            <a:pPr algn="ctr">
              <a:spcBef>
                <a:spcPts val="700"/>
              </a:spcBef>
            </a:pPr>
            <a:r>
              <a:rPr lang="en-US" sz="3400" b="1" spc="200" dirty="0"/>
              <a:t>2) Consensus-Based Decision Making</a:t>
            </a:r>
          </a:p>
          <a:p>
            <a:pPr algn="ctr">
              <a:spcBef>
                <a:spcPts val="700"/>
              </a:spcBef>
            </a:pPr>
            <a:endParaRPr lang="en-US" sz="1700" b="1" spc="200" dirty="0"/>
          </a:p>
          <a:p>
            <a:pPr algn="ctr">
              <a:spcBef>
                <a:spcPts val="700"/>
              </a:spcBef>
            </a:pPr>
            <a:r>
              <a:rPr lang="en-US" sz="2500" b="1" spc="200" dirty="0"/>
              <a:t>Presented by </a:t>
            </a:r>
          </a:p>
          <a:p>
            <a:pPr algn="ctr">
              <a:spcBef>
                <a:spcPts val="700"/>
              </a:spcBef>
            </a:pPr>
            <a:r>
              <a:rPr lang="en-US" sz="2500" b="1" spc="200" dirty="0"/>
              <a:t>California Department of Education</a:t>
            </a:r>
          </a:p>
          <a:p>
            <a:pPr algn="ctr">
              <a:spcBef>
                <a:spcPts val="700"/>
              </a:spcBef>
            </a:pPr>
            <a:r>
              <a:rPr lang="en-US" sz="2500" b="1" spc="200" dirty="0"/>
              <a:t>California Department of Rehabilitation</a:t>
            </a:r>
          </a:p>
          <a:p>
            <a:pPr algn="ctr">
              <a:spcBef>
                <a:spcPts val="700"/>
              </a:spcBef>
            </a:pPr>
            <a:r>
              <a:rPr lang="en-US" sz="2500" b="1" spc="200" dirty="0"/>
              <a:t>California Department of Developmental Services</a:t>
            </a:r>
          </a:p>
          <a:p>
            <a:pPr indent="-228600">
              <a:spcBef>
                <a:spcPts val="700"/>
              </a:spcBef>
              <a:buFont typeface="Arial" panose="020B0604020202020204" pitchFamily="34" charset="0"/>
              <a:buChar char="•"/>
            </a:pPr>
            <a:endParaRPr lang="en-US" sz="1700" b="1" dirty="0"/>
          </a:p>
        </p:txBody>
      </p:sp>
    </p:spTree>
    <p:extLst>
      <p:ext uri="{BB962C8B-B14F-4D97-AF65-F5344CB8AC3E}">
        <p14:creationId xmlns:p14="http://schemas.microsoft.com/office/powerpoint/2010/main" val="2978125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C3772-0D3D-4D1E-B316-5E1760C7D6B3}"/>
              </a:ext>
              <a:ext uri="{C183D7F6-B498-43B3-948B-1728B52AA6E4}">
                <adec:decorative xmlns:adec="http://schemas.microsoft.com/office/drawing/2017/decorative" xmlns="" val="1"/>
              </a:ext>
            </a:extLst>
          </p:cNvPr>
          <p:cNvSpPr>
            <a:spLocks noGrp="1"/>
          </p:cNvSpPr>
          <p:nvPr>
            <p:ph type="title"/>
          </p:nvPr>
        </p:nvSpPr>
        <p:spPr>
          <a:xfrm>
            <a:off x="535020" y="685800"/>
            <a:ext cx="2780271" cy="5105400"/>
          </a:xfrm>
        </p:spPr>
        <p:txBody>
          <a:bodyPr>
            <a:normAutofit/>
          </a:bodyPr>
          <a:lstStyle/>
          <a:p>
            <a:r>
              <a:rPr lang="en-US" sz="3400" b="1" dirty="0"/>
              <a:t>Call to Action - Recommended Next Steps</a:t>
            </a:r>
          </a:p>
        </p:txBody>
      </p:sp>
      <p:sp>
        <p:nvSpPr>
          <p:cNvPr id="4" name="Slide Number Placeholder 3">
            <a:extLst>
              <a:ext uri="{FF2B5EF4-FFF2-40B4-BE49-F238E27FC236}">
                <a16:creationId xmlns:a16="http://schemas.microsoft.com/office/drawing/2014/main" id="{53DB987B-5D83-4796-83D5-23604C5A705C}"/>
              </a:ext>
              <a:ext uri="{C183D7F6-B498-43B3-948B-1728B52AA6E4}">
                <adec:decorative xmlns:adec="http://schemas.microsoft.com/office/drawing/2017/decorative" xmlns="" val="1"/>
              </a:ext>
            </a:extLst>
          </p:cNvPr>
          <p:cNvSpPr>
            <a:spLocks noGrp="1"/>
          </p:cNvSpPr>
          <p:nvPr>
            <p:ph type="sldNum" sz="quarter" idx="12"/>
          </p:nvPr>
        </p:nvSpPr>
        <p:spPr>
          <a:xfrm>
            <a:off x="10265568" y="6309360"/>
            <a:ext cx="1088231" cy="365125"/>
          </a:xfrm>
        </p:spPr>
        <p:txBody>
          <a:bodyPr>
            <a:normAutofit/>
          </a:bodyPr>
          <a:lstStyle/>
          <a:p>
            <a:pPr>
              <a:spcAft>
                <a:spcPts val="600"/>
              </a:spcAft>
            </a:pPr>
            <a:fld id="{C6EDD116-AE05-49C1-93C8-6F0F0C95EA81}" type="slidenum">
              <a:rPr lang="en-US">
                <a:solidFill>
                  <a:prstClr val="black">
                    <a:tint val="75000"/>
                  </a:prstClr>
                </a:solidFill>
              </a:rPr>
              <a:pPr>
                <a:spcAft>
                  <a:spcPts val="600"/>
                </a:spcAft>
              </a:pPr>
              <a:t>10</a:t>
            </a:fld>
            <a:endParaRPr lang="en-US">
              <a:solidFill>
                <a:prstClr val="black">
                  <a:tint val="75000"/>
                </a:prstClr>
              </a:solidFill>
            </a:endParaRPr>
          </a:p>
        </p:txBody>
      </p:sp>
      <p:graphicFrame>
        <p:nvGraphicFramePr>
          <p:cNvPr id="21" name="Content Placeholder 2" descr="Create, develop, and leverage">
            <a:extLst>
              <a:ext uri="{FF2B5EF4-FFF2-40B4-BE49-F238E27FC236}">
                <a16:creationId xmlns:a16="http://schemas.microsoft.com/office/drawing/2014/main" id="{2EB46E49-4001-4CD6-A7AF-1C3EDB08744E}"/>
              </a:ext>
              <a:ext uri="{C183D7F6-B498-43B3-948B-1728B52AA6E4}">
                <adec:decorative xmlns:adec="http://schemas.microsoft.com/office/drawing/2017/decorative" xmlns="" val="1"/>
              </a:ext>
            </a:extLst>
          </p:cNvPr>
          <p:cNvGraphicFramePr/>
          <p:nvPr>
            <p:extLst>
              <p:ext uri="{D42A27DB-BD31-4B8C-83A1-F6EECF244321}">
                <p14:modId xmlns:p14="http://schemas.microsoft.com/office/powerpoint/2010/main" val="1734604"/>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44498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B36E4-4843-4540-A965-503FEFAE2923}"/>
              </a:ext>
            </a:extLst>
          </p:cNvPr>
          <p:cNvSpPr>
            <a:spLocks noGrp="1"/>
          </p:cNvSpPr>
          <p:nvPr>
            <p:ph type="title"/>
          </p:nvPr>
        </p:nvSpPr>
        <p:spPr>
          <a:xfrm>
            <a:off x="753925" y="1321057"/>
            <a:ext cx="10684151" cy="4638872"/>
          </a:xfrm>
        </p:spPr>
        <p:txBody>
          <a:bodyPr vert="horz" lIns="91440" tIns="45720" rIns="91440" bIns="45720" rtlCol="0" anchor="b">
            <a:normAutofit fontScale="90000"/>
          </a:bodyPr>
          <a:lstStyle/>
          <a:p>
            <a:pPr algn="ctr"/>
            <a:r>
              <a:rPr lang="en-US" sz="5200" b="1" u="sng" kern="1200" dirty="0">
                <a:latin typeface="+mj-lt"/>
                <a:ea typeface="+mj-ea"/>
                <a:cs typeface="+mj-cs"/>
              </a:rPr>
              <a:t>Food for Thought:</a:t>
            </a:r>
            <a:r>
              <a:rPr lang="en-US" sz="5200" b="1" kern="1200" dirty="0">
                <a:latin typeface="+mj-lt"/>
                <a:ea typeface="+mj-ea"/>
                <a:cs typeface="+mj-cs"/>
              </a:rPr>
              <a:t/>
            </a:r>
            <a:br>
              <a:rPr lang="en-US" sz="5200" b="1" kern="1200" dirty="0">
                <a:latin typeface="+mj-lt"/>
                <a:ea typeface="+mj-ea"/>
                <a:cs typeface="+mj-cs"/>
              </a:rPr>
            </a:br>
            <a:r>
              <a:rPr lang="en-US" sz="5200" b="1" kern="1200" dirty="0">
                <a:latin typeface="+mj-lt"/>
                <a:ea typeface="+mj-ea"/>
                <a:cs typeface="+mj-cs"/>
              </a:rPr>
              <a:t> </a:t>
            </a:r>
            <a:br>
              <a:rPr lang="en-US" sz="5200" b="1" kern="1200" dirty="0">
                <a:latin typeface="+mj-lt"/>
                <a:ea typeface="+mj-ea"/>
                <a:cs typeface="+mj-cs"/>
              </a:rPr>
            </a:br>
            <a:r>
              <a:rPr lang="en-US" sz="5200" b="1" kern="1200" dirty="0">
                <a:latin typeface="+mj-lt"/>
                <a:ea typeface="+mj-ea"/>
                <a:cs typeface="+mj-cs"/>
              </a:rPr>
              <a:t>W</a:t>
            </a:r>
            <a:r>
              <a:rPr lang="en-US" sz="5200" b="1" i="1" kern="1200" dirty="0">
                <a:latin typeface="+mj-lt"/>
                <a:ea typeface="+mj-ea"/>
                <a:cs typeface="+mj-cs"/>
              </a:rPr>
              <a:t>hat Acti</a:t>
            </a:r>
            <a:r>
              <a:rPr lang="en-US" sz="5200" b="1" i="1" dirty="0"/>
              <a:t>on Can You Take to Create a </a:t>
            </a:r>
            <a:r>
              <a:rPr lang="en-US" sz="5200" b="1" i="1" kern="1200" dirty="0">
                <a:latin typeface="+mj-lt"/>
                <a:ea typeface="+mj-ea"/>
                <a:cs typeface="+mj-cs"/>
              </a:rPr>
              <a:t>“One-Person / One-Plan” Approach in Your LPA?</a:t>
            </a:r>
            <a:br>
              <a:rPr lang="en-US" sz="5200" b="1" i="1" kern="1200" dirty="0">
                <a:latin typeface="+mj-lt"/>
                <a:ea typeface="+mj-ea"/>
                <a:cs typeface="+mj-cs"/>
              </a:rPr>
            </a:br>
            <a:r>
              <a:rPr lang="en-US" sz="5200" b="1" i="1" kern="1200" dirty="0">
                <a:latin typeface="+mj-lt"/>
                <a:ea typeface="+mj-ea"/>
                <a:cs typeface="+mj-cs"/>
              </a:rPr>
              <a:t/>
            </a:r>
            <a:br>
              <a:rPr lang="en-US" sz="5200" b="1" i="1" kern="1200" dirty="0">
                <a:latin typeface="+mj-lt"/>
                <a:ea typeface="+mj-ea"/>
                <a:cs typeface="+mj-cs"/>
              </a:rPr>
            </a:br>
            <a:r>
              <a:rPr lang="en-US" sz="5200" b="1" i="1" kern="1200" dirty="0">
                <a:latin typeface="+mj-lt"/>
                <a:ea typeface="+mj-ea"/>
                <a:cs typeface="+mj-cs"/>
              </a:rPr>
              <a:t>What Can you Do to Make A Difference?</a:t>
            </a:r>
          </a:p>
        </p:txBody>
      </p:sp>
      <p:sp>
        <p:nvSpPr>
          <p:cNvPr id="4" name="Slide Number Placeholder 3">
            <a:extLst>
              <a:ext uri="{FF2B5EF4-FFF2-40B4-BE49-F238E27FC236}">
                <a16:creationId xmlns:a16="http://schemas.microsoft.com/office/drawing/2014/main" id="{41B66BD1-1EEF-40CD-B1CC-21D7216EC6DD}"/>
              </a:ext>
            </a:extLst>
          </p:cNvPr>
          <p:cNvSpPr>
            <a:spLocks noGrp="1"/>
          </p:cNvSpPr>
          <p:nvPr>
            <p:ph type="sldNum" sz="quarter" idx="12"/>
          </p:nvPr>
        </p:nvSpPr>
        <p:spPr/>
        <p:txBody>
          <a:bodyPr vert="horz" lIns="91440" tIns="45720" rIns="91440" bIns="45720" rtlCol="0" anchor="ctr">
            <a:normAutofit/>
          </a:bodyPr>
          <a:lstStyle/>
          <a:p>
            <a:pPr defTabSz="914400">
              <a:spcAft>
                <a:spcPts val="600"/>
              </a:spcAft>
            </a:pPr>
            <a:fld id="{C6EDD116-AE05-49C1-93C8-6F0F0C95EA81}" type="slidenum">
              <a:rPr lang="en-US" smtClean="0"/>
              <a:pPr defTabSz="914400">
                <a:spcAft>
                  <a:spcPts val="600"/>
                </a:spcAft>
              </a:pPr>
              <a:t>11</a:t>
            </a:fld>
            <a:endParaRPr lang="en-US"/>
          </a:p>
        </p:txBody>
      </p:sp>
    </p:spTree>
    <p:extLst>
      <p:ext uri="{BB962C8B-B14F-4D97-AF65-F5344CB8AC3E}">
        <p14:creationId xmlns:p14="http://schemas.microsoft.com/office/powerpoint/2010/main" val="629418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B36E4-4843-4540-A965-503FEFAE2923}"/>
              </a:ext>
            </a:extLst>
          </p:cNvPr>
          <p:cNvSpPr>
            <a:spLocks noGrp="1"/>
          </p:cNvSpPr>
          <p:nvPr>
            <p:ph type="title"/>
          </p:nvPr>
        </p:nvSpPr>
        <p:spPr>
          <a:xfrm>
            <a:off x="753925" y="1321056"/>
            <a:ext cx="10684151" cy="1991979"/>
          </a:xfrm>
        </p:spPr>
        <p:txBody>
          <a:bodyPr vert="horz" lIns="91440" tIns="45720" rIns="91440" bIns="45720" rtlCol="0" anchor="b">
            <a:normAutofit/>
          </a:bodyPr>
          <a:lstStyle/>
          <a:p>
            <a:pPr algn="ctr"/>
            <a:r>
              <a:rPr lang="en-US" sz="5200" kern="1200" dirty="0">
                <a:latin typeface="+mj-lt"/>
                <a:ea typeface="+mj-ea"/>
                <a:cs typeface="+mj-cs"/>
              </a:rPr>
              <a:t>Part 2 – Better Meetings Using “Consensus-Based Decision Making”</a:t>
            </a:r>
          </a:p>
        </p:txBody>
      </p:sp>
      <p:sp>
        <p:nvSpPr>
          <p:cNvPr id="4" name="Slide Number Placeholder 3">
            <a:extLst>
              <a:ext uri="{FF2B5EF4-FFF2-40B4-BE49-F238E27FC236}">
                <a16:creationId xmlns:a16="http://schemas.microsoft.com/office/drawing/2014/main" id="{41B66BD1-1EEF-40CD-B1CC-21D7216EC6DD}"/>
              </a:ext>
            </a:extLst>
          </p:cNvPr>
          <p:cNvSpPr>
            <a:spLocks noGrp="1"/>
          </p:cNvSpPr>
          <p:nvPr>
            <p:ph type="sldNum" sz="quarter" idx="12"/>
          </p:nvPr>
        </p:nvSpPr>
        <p:spPr/>
        <p:txBody>
          <a:bodyPr vert="horz" lIns="91440" tIns="45720" rIns="91440" bIns="45720" rtlCol="0" anchor="ctr">
            <a:normAutofit/>
          </a:bodyPr>
          <a:lstStyle/>
          <a:p>
            <a:pPr defTabSz="914400">
              <a:spcAft>
                <a:spcPts val="600"/>
              </a:spcAft>
            </a:pPr>
            <a:fld id="{C6EDD116-AE05-49C1-93C8-6F0F0C95EA81}" type="slidenum">
              <a:rPr lang="en-US" smtClean="0"/>
              <a:pPr defTabSz="914400">
                <a:spcAft>
                  <a:spcPts val="600"/>
                </a:spcAft>
              </a:pPr>
              <a:t>12</a:t>
            </a:fld>
            <a:endParaRPr lang="en-US"/>
          </a:p>
        </p:txBody>
      </p:sp>
    </p:spTree>
    <p:extLst>
      <p:ext uri="{BB962C8B-B14F-4D97-AF65-F5344CB8AC3E}">
        <p14:creationId xmlns:p14="http://schemas.microsoft.com/office/powerpoint/2010/main" val="2540123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5AB73-08E4-43DB-A7E6-516B3E9E2A8D}"/>
              </a:ext>
            </a:extLst>
          </p:cNvPr>
          <p:cNvSpPr>
            <a:spLocks noGrp="1"/>
          </p:cNvSpPr>
          <p:nvPr>
            <p:ph type="title"/>
          </p:nvPr>
        </p:nvSpPr>
        <p:spPr/>
        <p:txBody>
          <a:bodyPr/>
          <a:lstStyle/>
          <a:p>
            <a:r>
              <a:rPr lang="en-US" sz="4400" dirty="0">
                <a:solidFill>
                  <a:srgbClr val="000000"/>
                </a:solidFill>
              </a:rPr>
              <a:t>What is Consensus-Based Decision Making?</a:t>
            </a:r>
            <a:endParaRPr lang="en-US" dirty="0"/>
          </a:p>
        </p:txBody>
      </p:sp>
      <p:sp>
        <p:nvSpPr>
          <p:cNvPr id="3" name="Content Placeholder 2">
            <a:extLst>
              <a:ext uri="{FF2B5EF4-FFF2-40B4-BE49-F238E27FC236}">
                <a16:creationId xmlns:a16="http://schemas.microsoft.com/office/drawing/2014/main" id="{D6447239-FF09-4197-972E-B63E5FD099B3}"/>
              </a:ext>
            </a:extLst>
          </p:cNvPr>
          <p:cNvSpPr>
            <a:spLocks noGrp="1"/>
          </p:cNvSpPr>
          <p:nvPr>
            <p:ph idx="1"/>
          </p:nvPr>
        </p:nvSpPr>
        <p:spPr/>
        <p:txBody>
          <a:bodyPr/>
          <a:lstStyle/>
          <a:p>
            <a:r>
              <a:rPr lang="en-US" sz="2800" dirty="0">
                <a:solidFill>
                  <a:srgbClr val="000000"/>
                </a:solidFill>
              </a:rPr>
              <a:t>Consensus is a group process where the input of everyone is carefully considered and an outcome is crafted that best meets the needs of the group.</a:t>
            </a:r>
          </a:p>
          <a:p>
            <a:r>
              <a:rPr lang="en-US" sz="2800" dirty="0">
                <a:solidFill>
                  <a:srgbClr val="000000"/>
                </a:solidFill>
              </a:rPr>
              <a:t>Based on assumption that each core partner has some part of the truth and no one has all of it.</a:t>
            </a:r>
          </a:p>
          <a:p>
            <a:r>
              <a:rPr lang="en-US" sz="2800" dirty="0">
                <a:solidFill>
                  <a:srgbClr val="000000"/>
                </a:solidFill>
              </a:rPr>
              <a:t>Key attributes include willingness to listen to others and see their perspectives, and willingness to share your own ideas but not insist they are the best ones.</a:t>
            </a:r>
          </a:p>
        </p:txBody>
      </p:sp>
      <p:sp>
        <p:nvSpPr>
          <p:cNvPr id="4" name="Slide Number Placeholder 3">
            <a:extLst>
              <a:ext uri="{FF2B5EF4-FFF2-40B4-BE49-F238E27FC236}">
                <a16:creationId xmlns:a16="http://schemas.microsoft.com/office/drawing/2014/main" id="{C0D54D20-41F2-4E30-8CA4-5E9C911E8D6E}"/>
              </a:ext>
            </a:extLst>
          </p:cNvPr>
          <p:cNvSpPr>
            <a:spLocks noGrp="1"/>
          </p:cNvSpPr>
          <p:nvPr>
            <p:ph type="sldNum" sz="quarter" idx="12"/>
          </p:nvPr>
        </p:nvSpPr>
        <p:spPr/>
        <p:txBody>
          <a:bodyPr/>
          <a:lstStyle/>
          <a:p>
            <a:fld id="{C6EDD116-AE05-49C1-93C8-6F0F0C95EA81}" type="slidenum">
              <a:rPr lang="en-US" smtClean="0"/>
              <a:t>13</a:t>
            </a:fld>
            <a:endParaRPr lang="en-US"/>
          </a:p>
        </p:txBody>
      </p:sp>
    </p:spTree>
    <p:extLst>
      <p:ext uri="{BB962C8B-B14F-4D97-AF65-F5344CB8AC3E}">
        <p14:creationId xmlns:p14="http://schemas.microsoft.com/office/powerpoint/2010/main" val="5896728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6D094-1610-4549-861F-92952B04F648}"/>
              </a:ext>
              <a:ext uri="{C183D7F6-B498-43B3-948B-1728B52AA6E4}">
                <adec:decorative xmlns:adec="http://schemas.microsoft.com/office/drawing/2017/decorative" xmlns="" val="1"/>
              </a:ext>
            </a:extLst>
          </p:cNvPr>
          <p:cNvSpPr>
            <a:spLocks noGrp="1"/>
          </p:cNvSpPr>
          <p:nvPr>
            <p:ph type="title"/>
          </p:nvPr>
        </p:nvSpPr>
        <p:spPr>
          <a:xfrm>
            <a:off x="838200" y="963507"/>
            <a:ext cx="3494362" cy="4930986"/>
          </a:xfrm>
        </p:spPr>
        <p:txBody>
          <a:bodyPr>
            <a:normAutofit/>
          </a:bodyPr>
          <a:lstStyle/>
          <a:p>
            <a:pPr algn="r"/>
            <a:r>
              <a:rPr lang="en-US" dirty="0">
                <a:solidFill>
                  <a:schemeClr val="accent1"/>
                </a:solidFill>
              </a:rPr>
              <a:t>Consensus vs. Voting</a:t>
            </a:r>
          </a:p>
        </p:txBody>
      </p:sp>
      <p:sp>
        <p:nvSpPr>
          <p:cNvPr id="5" name="Content Placeholder 4">
            <a:extLst>
              <a:ext uri="{FF2B5EF4-FFF2-40B4-BE49-F238E27FC236}">
                <a16:creationId xmlns:a16="http://schemas.microsoft.com/office/drawing/2014/main" id="{F28CC8D1-1E9E-4111-A579-E081358AB46E}"/>
              </a:ext>
              <a:ext uri="{C183D7F6-B498-43B3-948B-1728B52AA6E4}">
                <adec:decorative xmlns:adec="http://schemas.microsoft.com/office/drawing/2017/decorative" xmlns="" val="1"/>
              </a:ext>
            </a:extLst>
          </p:cNvPr>
          <p:cNvSpPr>
            <a:spLocks noGrp="1"/>
          </p:cNvSpPr>
          <p:nvPr>
            <p:ph sz="half" idx="1"/>
          </p:nvPr>
        </p:nvSpPr>
        <p:spPr>
          <a:xfrm>
            <a:off x="5170188" y="742243"/>
            <a:ext cx="6250940" cy="2847623"/>
          </a:xfrm>
        </p:spPr>
        <p:txBody>
          <a:bodyPr>
            <a:normAutofit lnSpcReduction="10000"/>
          </a:bodyPr>
          <a:lstStyle/>
          <a:p>
            <a:pPr marL="0" indent="0">
              <a:buNone/>
            </a:pPr>
            <a:r>
              <a:rPr lang="en-US" sz="2400" b="1" dirty="0"/>
              <a:t>Consensus</a:t>
            </a:r>
          </a:p>
          <a:p>
            <a:r>
              <a:rPr lang="en-US" sz="2400" dirty="0"/>
              <a:t>Synthesizes many diverse elements together</a:t>
            </a:r>
          </a:p>
          <a:p>
            <a:r>
              <a:rPr lang="en-US" sz="2400" dirty="0"/>
              <a:t>People can work through differences and reach a mutually satisfactory position</a:t>
            </a:r>
          </a:p>
          <a:p>
            <a:r>
              <a:rPr lang="en-US" sz="2400" dirty="0"/>
              <a:t>Each member’s input is valued as part of the solution</a:t>
            </a:r>
          </a:p>
          <a:p>
            <a:r>
              <a:rPr lang="en-US" sz="2400" dirty="0"/>
              <a:t>Qualitative, not quantitative</a:t>
            </a:r>
          </a:p>
          <a:p>
            <a:endParaRPr lang="en-US" sz="2000" dirty="0"/>
          </a:p>
          <a:p>
            <a:pPr marL="0" indent="0">
              <a:buNone/>
            </a:pPr>
            <a:endParaRPr lang="en-US" sz="2000" dirty="0"/>
          </a:p>
        </p:txBody>
      </p:sp>
      <p:sp>
        <p:nvSpPr>
          <p:cNvPr id="4" name="Slide Number Placeholder 3">
            <a:extLst>
              <a:ext uri="{FF2B5EF4-FFF2-40B4-BE49-F238E27FC236}">
                <a16:creationId xmlns:a16="http://schemas.microsoft.com/office/drawing/2014/main" id="{3E4D5FA4-71C4-41E8-BD93-673A047F2044}"/>
              </a:ext>
              <a:ext uri="{C183D7F6-B498-43B3-948B-1728B52AA6E4}">
                <adec:decorative xmlns:adec="http://schemas.microsoft.com/office/drawing/2017/decorative" xmlns="" val="1"/>
              </a:ext>
            </a:extLst>
          </p:cNvPr>
          <p:cNvSpPr>
            <a:spLocks noGrp="1"/>
          </p:cNvSpPr>
          <p:nvPr>
            <p:ph type="sldNum" sz="quarter" idx="12"/>
          </p:nvPr>
        </p:nvSpPr>
        <p:spPr>
          <a:xfrm>
            <a:off x="10571516" y="6033479"/>
            <a:ext cx="782283" cy="365125"/>
          </a:xfrm>
          <a:prstGeom prst="ellipse">
            <a:avLst/>
          </a:prstGeom>
        </p:spPr>
        <p:txBody>
          <a:bodyPr>
            <a:normAutofit/>
          </a:bodyPr>
          <a:lstStyle/>
          <a:p>
            <a:pPr>
              <a:spcAft>
                <a:spcPts val="600"/>
              </a:spcAft>
            </a:pPr>
            <a:fld id="{C6EDD116-AE05-49C1-93C8-6F0F0C95EA81}" type="slidenum">
              <a:rPr lang="en-US" sz="1050" smtClean="0">
                <a:solidFill>
                  <a:schemeClr val="tx1">
                    <a:alpha val="80000"/>
                  </a:schemeClr>
                </a:solidFill>
              </a:rPr>
              <a:pPr>
                <a:spcAft>
                  <a:spcPts val="600"/>
                </a:spcAft>
              </a:pPr>
              <a:t>14</a:t>
            </a:fld>
            <a:endParaRPr lang="en-US" sz="1050">
              <a:solidFill>
                <a:schemeClr val="tx1">
                  <a:alpha val="80000"/>
                </a:schemeClr>
              </a:solidFill>
            </a:endParaRPr>
          </a:p>
        </p:txBody>
      </p:sp>
      <p:sp>
        <p:nvSpPr>
          <p:cNvPr id="10" name="Content Placeholder 2">
            <a:extLst>
              <a:ext uri="{FF2B5EF4-FFF2-40B4-BE49-F238E27FC236}">
                <a16:creationId xmlns:a16="http://schemas.microsoft.com/office/drawing/2014/main" id="{AA5CB1B2-5378-443B-B3AE-7970DCD89E77}"/>
              </a:ext>
              <a:ext uri="{C183D7F6-B498-43B3-948B-1728B52AA6E4}">
                <adec:decorative xmlns:adec="http://schemas.microsoft.com/office/drawing/2017/decorative" xmlns="" val="1"/>
              </a:ext>
            </a:extLst>
          </p:cNvPr>
          <p:cNvSpPr txBox="1">
            <a:spLocks/>
          </p:cNvSpPr>
          <p:nvPr/>
        </p:nvSpPr>
        <p:spPr>
          <a:xfrm>
            <a:off x="5194690" y="3589866"/>
            <a:ext cx="6250940" cy="2525891"/>
          </a:xfrm>
          <a:prstGeom prst="rect">
            <a:avLst/>
          </a:prstGeom>
        </p:spPr>
        <p:txBody>
          <a:bodyPr vert="horz" lIns="91440" tIns="45720" rIns="91440" bIns="45720" rtlCol="0" anchor="b">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b="1" dirty="0"/>
              <a:t>Voting</a:t>
            </a:r>
          </a:p>
          <a:p>
            <a:r>
              <a:rPr lang="en-US" sz="2400" dirty="0"/>
              <a:t>Choose one alternative for another</a:t>
            </a:r>
          </a:p>
          <a:p>
            <a:r>
              <a:rPr lang="en-US" sz="2400" dirty="0"/>
              <a:t>Win or lose model</a:t>
            </a:r>
          </a:p>
          <a:p>
            <a:r>
              <a:rPr lang="en-US" sz="2400" dirty="0"/>
              <a:t>Does not take into account individual feelings or needs</a:t>
            </a:r>
          </a:p>
          <a:p>
            <a:r>
              <a:rPr lang="en-US" sz="2400" dirty="0"/>
              <a:t>Quantitative, not qualitative</a:t>
            </a:r>
          </a:p>
        </p:txBody>
      </p:sp>
    </p:spTree>
    <p:extLst>
      <p:ext uri="{BB962C8B-B14F-4D97-AF65-F5344CB8AC3E}">
        <p14:creationId xmlns:p14="http://schemas.microsoft.com/office/powerpoint/2010/main" val="705771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CA1CC-13A2-4DF5-9C15-BCCA675ABFFE}"/>
              </a:ext>
            </a:extLst>
          </p:cNvPr>
          <p:cNvSpPr>
            <a:spLocks noGrp="1"/>
          </p:cNvSpPr>
          <p:nvPr>
            <p:ph type="title"/>
          </p:nvPr>
        </p:nvSpPr>
        <p:spPr>
          <a:xfrm>
            <a:off x="333809" y="1074386"/>
            <a:ext cx="3197013" cy="2743200"/>
          </a:xfrm>
        </p:spPr>
        <p:txBody>
          <a:bodyPr anchor="t">
            <a:normAutofit/>
          </a:bodyPr>
          <a:lstStyle/>
          <a:p>
            <a:pPr algn="ctr"/>
            <a:r>
              <a:rPr lang="en-US" sz="4800" dirty="0"/>
              <a:t>Consensus Process</a:t>
            </a:r>
          </a:p>
        </p:txBody>
      </p:sp>
      <p:sp>
        <p:nvSpPr>
          <p:cNvPr id="3" name="Content Placeholder 2">
            <a:extLst>
              <a:ext uri="{FF2B5EF4-FFF2-40B4-BE49-F238E27FC236}">
                <a16:creationId xmlns:a16="http://schemas.microsoft.com/office/drawing/2014/main" id="{A3EA84A5-14BA-413F-9FEC-1D1187D357AB}"/>
              </a:ext>
            </a:extLst>
          </p:cNvPr>
          <p:cNvSpPr>
            <a:spLocks noGrp="1"/>
          </p:cNvSpPr>
          <p:nvPr>
            <p:ph idx="1"/>
          </p:nvPr>
        </p:nvSpPr>
        <p:spPr>
          <a:xfrm>
            <a:off x="4330719" y="641615"/>
            <a:ext cx="7289799" cy="5533496"/>
          </a:xfrm>
        </p:spPr>
        <p:txBody>
          <a:bodyPr anchor="ctr">
            <a:normAutofit/>
          </a:bodyPr>
          <a:lstStyle/>
          <a:p>
            <a:r>
              <a:rPr lang="en-US" dirty="0"/>
              <a:t>Includes a facilitator to help guide the group conversation and encourage those who have not spoken to give their input.</a:t>
            </a:r>
          </a:p>
          <a:p>
            <a:r>
              <a:rPr lang="en-US" dirty="0"/>
              <a:t>Ideas are heard and acknowledged.</a:t>
            </a:r>
          </a:p>
          <a:p>
            <a:r>
              <a:rPr lang="en-US" dirty="0"/>
              <a:t>Conflict resolution is valued. </a:t>
            </a:r>
          </a:p>
          <a:p>
            <a:r>
              <a:rPr lang="en-US" dirty="0"/>
              <a:t>Disagreement itself is neither good nor bad, but the task is to work together to discover which choice is most acceptable to all members. </a:t>
            </a:r>
          </a:p>
          <a:p>
            <a:endParaRPr lang="en-US" dirty="0"/>
          </a:p>
          <a:p>
            <a:endParaRPr lang="en-US" dirty="0"/>
          </a:p>
        </p:txBody>
      </p:sp>
      <p:sp>
        <p:nvSpPr>
          <p:cNvPr id="4" name="Slide Number Placeholder 3">
            <a:extLst>
              <a:ext uri="{FF2B5EF4-FFF2-40B4-BE49-F238E27FC236}">
                <a16:creationId xmlns:a16="http://schemas.microsoft.com/office/drawing/2014/main" id="{4A5A3054-8578-406D-BE73-1EFD62C1A929}"/>
              </a:ext>
            </a:extLst>
          </p:cNvPr>
          <p:cNvSpPr>
            <a:spLocks noGrp="1"/>
          </p:cNvSpPr>
          <p:nvPr>
            <p:ph type="sldNum" sz="quarter" idx="12"/>
          </p:nvPr>
        </p:nvSpPr>
        <p:spPr/>
        <p:txBody>
          <a:bodyPr>
            <a:normAutofit/>
          </a:bodyPr>
          <a:lstStyle/>
          <a:p>
            <a:pPr>
              <a:spcAft>
                <a:spcPts val="600"/>
              </a:spcAft>
            </a:pPr>
            <a:fld id="{C6EDD116-AE05-49C1-93C8-6F0F0C95EA81}" type="slidenum">
              <a:rPr lang="en-US" smtClean="0"/>
              <a:pPr>
                <a:spcAft>
                  <a:spcPts val="600"/>
                </a:spcAft>
              </a:pPr>
              <a:t>15</a:t>
            </a:fld>
            <a:endParaRPr lang="en-US"/>
          </a:p>
        </p:txBody>
      </p:sp>
    </p:spTree>
    <p:extLst>
      <p:ext uri="{BB962C8B-B14F-4D97-AF65-F5344CB8AC3E}">
        <p14:creationId xmlns:p14="http://schemas.microsoft.com/office/powerpoint/2010/main" val="502719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4B3A7-434A-4ADC-BB65-9B298B6BEF51}"/>
              </a:ext>
            </a:extLst>
          </p:cNvPr>
          <p:cNvSpPr>
            <a:spLocks noGrp="1"/>
          </p:cNvSpPr>
          <p:nvPr>
            <p:ph type="title"/>
          </p:nvPr>
        </p:nvSpPr>
        <p:spPr>
          <a:xfrm>
            <a:off x="1188069" y="381935"/>
            <a:ext cx="4008583" cy="5974414"/>
          </a:xfrm>
        </p:spPr>
        <p:txBody>
          <a:bodyPr anchor="ctr">
            <a:normAutofit/>
          </a:bodyPr>
          <a:lstStyle/>
          <a:p>
            <a:r>
              <a:rPr lang="en-US" sz="6800" dirty="0"/>
              <a:t>Four Choices of Consensus</a:t>
            </a:r>
          </a:p>
        </p:txBody>
      </p:sp>
      <p:sp>
        <p:nvSpPr>
          <p:cNvPr id="6" name="Content Placeholder 5">
            <a:extLst>
              <a:ext uri="{FF2B5EF4-FFF2-40B4-BE49-F238E27FC236}">
                <a16:creationId xmlns:a16="http://schemas.microsoft.com/office/drawing/2014/main" id="{3CF8E7D1-BC03-43F8-BB39-85F1DFA0CE10}"/>
              </a:ext>
            </a:extLst>
          </p:cNvPr>
          <p:cNvSpPr>
            <a:spLocks noGrp="1"/>
          </p:cNvSpPr>
          <p:nvPr>
            <p:ph idx="1"/>
          </p:nvPr>
        </p:nvSpPr>
        <p:spPr>
          <a:xfrm>
            <a:off x="6297233" y="518400"/>
            <a:ext cx="4771607" cy="5837949"/>
          </a:xfrm>
        </p:spPr>
        <p:txBody>
          <a:bodyPr anchor="ctr">
            <a:noAutofit/>
          </a:bodyPr>
          <a:lstStyle/>
          <a:p>
            <a:r>
              <a:rPr lang="en-US" sz="2400" dirty="0">
                <a:solidFill>
                  <a:schemeClr val="tx1">
                    <a:alpha val="80000"/>
                  </a:schemeClr>
                </a:solidFill>
              </a:rPr>
              <a:t>Assent = “I agree with the decision at hand, all thing considered.”</a:t>
            </a:r>
          </a:p>
          <a:p>
            <a:r>
              <a:rPr lang="en-US" sz="2400" dirty="0">
                <a:solidFill>
                  <a:schemeClr val="tx1">
                    <a:alpha val="80000"/>
                  </a:schemeClr>
                </a:solidFill>
              </a:rPr>
              <a:t>Assent with Reservations = “I have some reservations about this proposal, but I can live with it.”</a:t>
            </a:r>
          </a:p>
          <a:p>
            <a:r>
              <a:rPr lang="en-US" sz="2400" dirty="0">
                <a:solidFill>
                  <a:schemeClr val="tx1">
                    <a:alpha val="80000"/>
                  </a:schemeClr>
                </a:solidFill>
              </a:rPr>
              <a:t>Stand Aside = “I personally can’t do this, but I won’t stop others from doing it.”</a:t>
            </a:r>
          </a:p>
          <a:p>
            <a:r>
              <a:rPr lang="en-US" sz="2400" dirty="0">
                <a:solidFill>
                  <a:schemeClr val="tx1">
                    <a:alpha val="80000"/>
                  </a:schemeClr>
                </a:solidFill>
              </a:rPr>
              <a:t>Block = “I cannot support this or allow the group to support this. It is against our rules and values principles.” More than two or three “blocks” means a different solution should be considered.</a:t>
            </a:r>
          </a:p>
        </p:txBody>
      </p:sp>
      <p:sp>
        <p:nvSpPr>
          <p:cNvPr id="5" name="Slide Number Placeholder 4">
            <a:extLst>
              <a:ext uri="{FF2B5EF4-FFF2-40B4-BE49-F238E27FC236}">
                <a16:creationId xmlns:a16="http://schemas.microsoft.com/office/drawing/2014/main" id="{F7671E1C-233A-45FB-BFE6-5576BA89E080}"/>
              </a:ext>
            </a:extLst>
          </p:cNvPr>
          <p:cNvSpPr>
            <a:spLocks noGrp="1"/>
          </p:cNvSpPr>
          <p:nvPr>
            <p:ph type="sldNum" sz="quarter" idx="12"/>
          </p:nvPr>
        </p:nvSpPr>
        <p:spPr/>
        <p:txBody>
          <a:bodyPr>
            <a:normAutofit/>
          </a:bodyPr>
          <a:lstStyle/>
          <a:p>
            <a:pPr>
              <a:spcAft>
                <a:spcPts val="600"/>
              </a:spcAft>
            </a:pPr>
            <a:fld id="{C6EDD116-AE05-49C1-93C8-6F0F0C95EA81}" type="slidenum">
              <a:rPr lang="en-US">
                <a:solidFill>
                  <a:schemeClr val="tx1">
                    <a:alpha val="60000"/>
                  </a:schemeClr>
                </a:solidFill>
              </a:rPr>
              <a:pPr>
                <a:spcAft>
                  <a:spcPts val="600"/>
                </a:spcAft>
              </a:pPr>
              <a:t>16</a:t>
            </a:fld>
            <a:endParaRPr lang="en-US">
              <a:solidFill>
                <a:schemeClr val="tx1">
                  <a:alpha val="60000"/>
                </a:schemeClr>
              </a:solidFill>
            </a:endParaRPr>
          </a:p>
        </p:txBody>
      </p:sp>
    </p:spTree>
    <p:extLst>
      <p:ext uri="{BB962C8B-B14F-4D97-AF65-F5344CB8AC3E}">
        <p14:creationId xmlns:p14="http://schemas.microsoft.com/office/powerpoint/2010/main" val="11442222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B36E4-4843-4540-A965-503FEFAE2923}"/>
              </a:ext>
            </a:extLst>
          </p:cNvPr>
          <p:cNvSpPr>
            <a:spLocks noGrp="1"/>
          </p:cNvSpPr>
          <p:nvPr>
            <p:ph type="title"/>
          </p:nvPr>
        </p:nvSpPr>
        <p:spPr>
          <a:xfrm>
            <a:off x="1245072" y="1289765"/>
            <a:ext cx="3651101" cy="4270963"/>
          </a:xfrm>
        </p:spPr>
        <p:txBody>
          <a:bodyPr anchor="ctr">
            <a:normAutofit/>
          </a:bodyPr>
          <a:lstStyle/>
          <a:p>
            <a:pPr algn="ctr"/>
            <a:r>
              <a:rPr lang="en-US" sz="5600" dirty="0"/>
              <a:t>Benefits of Consensus Building</a:t>
            </a:r>
          </a:p>
        </p:txBody>
      </p:sp>
      <p:sp>
        <p:nvSpPr>
          <p:cNvPr id="3" name="Content Placeholder 2">
            <a:extLst>
              <a:ext uri="{FF2B5EF4-FFF2-40B4-BE49-F238E27FC236}">
                <a16:creationId xmlns:a16="http://schemas.microsoft.com/office/drawing/2014/main" id="{39951841-8B55-4B9C-AB62-490E985C8976}"/>
              </a:ext>
            </a:extLst>
          </p:cNvPr>
          <p:cNvSpPr>
            <a:spLocks noGrp="1"/>
          </p:cNvSpPr>
          <p:nvPr>
            <p:ph idx="1"/>
          </p:nvPr>
        </p:nvSpPr>
        <p:spPr>
          <a:xfrm>
            <a:off x="6297233" y="518400"/>
            <a:ext cx="4771607" cy="5837949"/>
          </a:xfrm>
        </p:spPr>
        <p:txBody>
          <a:bodyPr anchor="ctr">
            <a:normAutofit/>
          </a:bodyPr>
          <a:lstStyle/>
          <a:p>
            <a:r>
              <a:rPr lang="en-US" sz="3600" dirty="0">
                <a:solidFill>
                  <a:schemeClr val="tx1">
                    <a:alpha val="80000"/>
                  </a:schemeClr>
                </a:solidFill>
              </a:rPr>
              <a:t>Hears all voices</a:t>
            </a:r>
          </a:p>
          <a:p>
            <a:r>
              <a:rPr lang="en-US" sz="3600" dirty="0">
                <a:solidFill>
                  <a:schemeClr val="tx1">
                    <a:alpha val="80000"/>
                  </a:schemeClr>
                </a:solidFill>
              </a:rPr>
              <a:t>Increases respect among colleagues</a:t>
            </a:r>
          </a:p>
          <a:p>
            <a:r>
              <a:rPr lang="en-US" sz="3600" dirty="0">
                <a:solidFill>
                  <a:schemeClr val="tx1">
                    <a:alpha val="80000"/>
                  </a:schemeClr>
                </a:solidFill>
              </a:rPr>
              <a:t>Increases information sharing</a:t>
            </a:r>
          </a:p>
          <a:p>
            <a:r>
              <a:rPr lang="en-US" sz="3600" dirty="0">
                <a:solidFill>
                  <a:schemeClr val="tx1">
                    <a:alpha val="80000"/>
                  </a:schemeClr>
                </a:solidFill>
              </a:rPr>
              <a:t>Leads to increased meeting attendance</a:t>
            </a:r>
          </a:p>
          <a:p>
            <a:r>
              <a:rPr lang="en-US" sz="3600" dirty="0">
                <a:solidFill>
                  <a:schemeClr val="tx1">
                    <a:alpha val="80000"/>
                  </a:schemeClr>
                </a:solidFill>
              </a:rPr>
              <a:t>Creates buy-in among core partners</a:t>
            </a:r>
          </a:p>
          <a:p>
            <a:r>
              <a:rPr lang="en-US" sz="3600" dirty="0">
                <a:solidFill>
                  <a:schemeClr val="tx1">
                    <a:alpha val="80000"/>
                  </a:schemeClr>
                </a:solidFill>
              </a:rPr>
              <a:t>Efficiency</a:t>
            </a:r>
          </a:p>
        </p:txBody>
      </p:sp>
      <p:sp>
        <p:nvSpPr>
          <p:cNvPr id="4" name="Slide Number Placeholder 3">
            <a:extLst>
              <a:ext uri="{FF2B5EF4-FFF2-40B4-BE49-F238E27FC236}">
                <a16:creationId xmlns:a16="http://schemas.microsoft.com/office/drawing/2014/main" id="{41B66BD1-1EEF-40CD-B1CC-21D7216EC6DD}"/>
              </a:ext>
            </a:extLst>
          </p:cNvPr>
          <p:cNvSpPr>
            <a:spLocks noGrp="1"/>
          </p:cNvSpPr>
          <p:nvPr>
            <p:ph type="sldNum" sz="quarter" idx="12"/>
          </p:nvPr>
        </p:nvSpPr>
        <p:spPr/>
        <p:txBody>
          <a:bodyPr>
            <a:normAutofit/>
          </a:bodyPr>
          <a:lstStyle/>
          <a:p>
            <a:pPr>
              <a:spcAft>
                <a:spcPts val="600"/>
              </a:spcAft>
            </a:pPr>
            <a:fld id="{C6EDD116-AE05-49C1-93C8-6F0F0C95EA81}" type="slidenum">
              <a:rPr lang="en-US">
                <a:solidFill>
                  <a:schemeClr val="tx1">
                    <a:alpha val="60000"/>
                  </a:schemeClr>
                </a:solidFill>
              </a:rPr>
              <a:pPr>
                <a:spcAft>
                  <a:spcPts val="600"/>
                </a:spcAft>
              </a:pPr>
              <a:t>17</a:t>
            </a:fld>
            <a:endParaRPr lang="en-US">
              <a:solidFill>
                <a:schemeClr val="tx1">
                  <a:alpha val="60000"/>
                </a:schemeClr>
              </a:solidFill>
            </a:endParaRPr>
          </a:p>
        </p:txBody>
      </p:sp>
    </p:spTree>
    <p:extLst>
      <p:ext uri="{BB962C8B-B14F-4D97-AF65-F5344CB8AC3E}">
        <p14:creationId xmlns:p14="http://schemas.microsoft.com/office/powerpoint/2010/main" val="1013768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FFE4B-3891-4AD6-9A21-A6026C06F4E3}"/>
              </a:ext>
            </a:extLst>
          </p:cNvPr>
          <p:cNvSpPr>
            <a:spLocks noGrp="1"/>
          </p:cNvSpPr>
          <p:nvPr>
            <p:ph type="title"/>
          </p:nvPr>
        </p:nvSpPr>
        <p:spPr>
          <a:xfrm>
            <a:off x="841248" y="548640"/>
            <a:ext cx="3600860" cy="5431536"/>
          </a:xfrm>
        </p:spPr>
        <p:txBody>
          <a:bodyPr>
            <a:normAutofit/>
          </a:bodyPr>
          <a:lstStyle/>
          <a:p>
            <a:r>
              <a:rPr lang="en-US" sz="5000" dirty="0"/>
              <a:t>LPA Survey Observations</a:t>
            </a:r>
          </a:p>
        </p:txBody>
      </p:sp>
      <p:sp>
        <p:nvSpPr>
          <p:cNvPr id="3" name="Content Placeholder 2">
            <a:extLst>
              <a:ext uri="{FF2B5EF4-FFF2-40B4-BE49-F238E27FC236}">
                <a16:creationId xmlns:a16="http://schemas.microsoft.com/office/drawing/2014/main" id="{32368EB9-19B0-4F82-A2F0-15B12A41BE85}"/>
              </a:ext>
            </a:extLst>
          </p:cNvPr>
          <p:cNvSpPr>
            <a:spLocks noGrp="1"/>
          </p:cNvSpPr>
          <p:nvPr>
            <p:ph idx="1"/>
          </p:nvPr>
        </p:nvSpPr>
        <p:spPr>
          <a:xfrm>
            <a:off x="5126417" y="713232"/>
            <a:ext cx="6224335" cy="5431536"/>
          </a:xfrm>
        </p:spPr>
        <p:txBody>
          <a:bodyPr anchor="ctr">
            <a:normAutofit/>
          </a:bodyPr>
          <a:lstStyle/>
          <a:p>
            <a:r>
              <a:rPr lang="en-US" sz="3600" dirty="0"/>
              <a:t>The LPA is meant to work together.</a:t>
            </a:r>
          </a:p>
          <a:p>
            <a:r>
              <a:rPr lang="en-US" sz="3600" dirty="0"/>
              <a:t>Learn strategies to work together better and create a pathway to agreement. </a:t>
            </a:r>
          </a:p>
          <a:p>
            <a:r>
              <a:rPr lang="en-US" sz="3600" dirty="0"/>
              <a:t>Clear purpose needed for LPA meetings.</a:t>
            </a:r>
          </a:p>
          <a:p>
            <a:r>
              <a:rPr lang="en-US" sz="3600" dirty="0"/>
              <a:t>Common collective goals can be clarified</a:t>
            </a:r>
          </a:p>
          <a:p>
            <a:endParaRPr lang="en-US" sz="2200" dirty="0"/>
          </a:p>
        </p:txBody>
      </p:sp>
      <p:sp>
        <p:nvSpPr>
          <p:cNvPr id="4" name="Slide Number Placeholder 3">
            <a:extLst>
              <a:ext uri="{FF2B5EF4-FFF2-40B4-BE49-F238E27FC236}">
                <a16:creationId xmlns:a16="http://schemas.microsoft.com/office/drawing/2014/main" id="{C6902236-242F-415E-9644-70477817956E}"/>
              </a:ext>
            </a:extLst>
          </p:cNvPr>
          <p:cNvSpPr>
            <a:spLocks noGrp="1"/>
          </p:cNvSpPr>
          <p:nvPr>
            <p:ph type="sldNum" sz="quarter" idx="12"/>
          </p:nvPr>
        </p:nvSpPr>
        <p:spPr/>
        <p:txBody>
          <a:bodyPr>
            <a:normAutofit/>
          </a:bodyPr>
          <a:lstStyle/>
          <a:p>
            <a:pPr>
              <a:spcAft>
                <a:spcPts val="600"/>
              </a:spcAft>
            </a:pPr>
            <a:fld id="{C6EDD116-AE05-49C1-93C8-6F0F0C95EA81}" type="slidenum">
              <a:rPr lang="en-US" smtClean="0"/>
              <a:pPr>
                <a:spcAft>
                  <a:spcPts val="600"/>
                </a:spcAft>
              </a:pPr>
              <a:t>18</a:t>
            </a:fld>
            <a:endParaRPr lang="en-US"/>
          </a:p>
        </p:txBody>
      </p:sp>
    </p:spTree>
    <p:extLst>
      <p:ext uri="{BB962C8B-B14F-4D97-AF65-F5344CB8AC3E}">
        <p14:creationId xmlns:p14="http://schemas.microsoft.com/office/powerpoint/2010/main" val="60692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D5AF2-8D25-459D-978B-ACD7BD9B3045}"/>
              </a:ext>
            </a:extLst>
          </p:cNvPr>
          <p:cNvSpPr>
            <a:spLocks noGrp="1"/>
          </p:cNvSpPr>
          <p:nvPr>
            <p:ph type="title"/>
          </p:nvPr>
        </p:nvSpPr>
        <p:spPr>
          <a:xfrm>
            <a:off x="838200" y="389321"/>
            <a:ext cx="10509504" cy="742302"/>
          </a:xfrm>
        </p:spPr>
        <p:txBody>
          <a:bodyPr anchor="ctr">
            <a:normAutofit/>
          </a:bodyPr>
          <a:lstStyle/>
          <a:p>
            <a:r>
              <a:rPr lang="en-US" sz="4000" b="1" dirty="0"/>
              <a:t>Call to Action-Recommended Next Steps</a:t>
            </a:r>
          </a:p>
        </p:txBody>
      </p:sp>
      <p:sp>
        <p:nvSpPr>
          <p:cNvPr id="4" name="Slide Number Placeholder 3">
            <a:extLst>
              <a:ext uri="{FF2B5EF4-FFF2-40B4-BE49-F238E27FC236}">
                <a16:creationId xmlns:a16="http://schemas.microsoft.com/office/drawing/2014/main" id="{66913282-2971-4D1C-BE63-A720E526D1B7}"/>
              </a:ext>
            </a:extLst>
          </p:cNvPr>
          <p:cNvSpPr>
            <a:spLocks noGrp="1"/>
          </p:cNvSpPr>
          <p:nvPr>
            <p:ph type="sldNum" sz="quarter" idx="12"/>
          </p:nvPr>
        </p:nvSpPr>
        <p:spPr>
          <a:xfrm>
            <a:off x="8717280" y="6356350"/>
            <a:ext cx="2633472" cy="365125"/>
          </a:xfrm>
        </p:spPr>
        <p:txBody>
          <a:bodyPr>
            <a:normAutofit/>
          </a:bodyPr>
          <a:lstStyle/>
          <a:p>
            <a:pPr>
              <a:spcAft>
                <a:spcPts val="600"/>
              </a:spcAft>
            </a:pPr>
            <a:fld id="{C6EDD116-AE05-49C1-93C8-6F0F0C95EA81}" type="slidenum">
              <a:rPr lang="en-US" smtClean="0">
                <a:solidFill>
                  <a:schemeClr val="tx1">
                    <a:lumMod val="50000"/>
                    <a:lumOff val="50000"/>
                  </a:schemeClr>
                </a:solidFill>
              </a:rPr>
              <a:pPr>
                <a:spcAft>
                  <a:spcPts val="600"/>
                </a:spcAft>
              </a:pPr>
              <a:t>19</a:t>
            </a:fld>
            <a:endParaRPr lang="en-US" dirty="0">
              <a:solidFill>
                <a:schemeClr val="tx1">
                  <a:lumMod val="50000"/>
                  <a:lumOff val="50000"/>
                </a:schemeClr>
              </a:solidFill>
            </a:endParaRPr>
          </a:p>
        </p:txBody>
      </p:sp>
      <p:graphicFrame>
        <p:nvGraphicFramePr>
          <p:cNvPr id="16" name="Content Placeholder 2" descr="This picture includes recommended next steps. The first is to designate a facilitator for LPA meetings. The second is to create a clear agenda. The third is to indicate areas for consensus-based decision making, as appropriate. The fourth is to use interactive strategies, such as consensus-based decision making, during LPA meetings to facilitate conversation and input from all core partners. The final recommendation is to not be afraid to have difficult conversations. It's important to leverage input from all partners to develop good decisions and create systems alignment through open and honest dialogue.">
            <a:extLst>
              <a:ext uri="{FF2B5EF4-FFF2-40B4-BE49-F238E27FC236}">
                <a16:creationId xmlns:a16="http://schemas.microsoft.com/office/drawing/2014/main" id="{11C16CA8-B338-4C00-99DB-DF6A7F2DE410}"/>
              </a:ext>
            </a:extLst>
          </p:cNvPr>
          <p:cNvGraphicFramePr/>
          <p:nvPr>
            <p:extLst>
              <p:ext uri="{D42A27DB-BD31-4B8C-83A1-F6EECF244321}">
                <p14:modId xmlns:p14="http://schemas.microsoft.com/office/powerpoint/2010/main" val="2290528796"/>
              </p:ext>
            </p:extLst>
          </p:nvPr>
        </p:nvGraphicFramePr>
        <p:xfrm>
          <a:off x="838200" y="1215189"/>
          <a:ext cx="10506456" cy="52534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753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F5EE2-E8F7-43A5-BFED-477489A5BFDD}"/>
              </a:ext>
              <a:ext uri="{C183D7F6-B498-43B3-948B-1728B52AA6E4}">
                <adec:decorative xmlns:adec="http://schemas.microsoft.com/office/drawing/2017/decorative" xmlns="" val="1"/>
              </a:ext>
            </a:extLst>
          </p:cNvPr>
          <p:cNvSpPr>
            <a:spLocks noGrp="1"/>
          </p:cNvSpPr>
          <p:nvPr>
            <p:ph type="title"/>
          </p:nvPr>
        </p:nvSpPr>
        <p:spPr>
          <a:xfrm>
            <a:off x="1136428" y="627564"/>
            <a:ext cx="7474172" cy="1325563"/>
          </a:xfrm>
        </p:spPr>
        <p:txBody>
          <a:bodyPr>
            <a:normAutofit/>
          </a:bodyPr>
          <a:lstStyle/>
          <a:p>
            <a:r>
              <a:rPr lang="en-US" b="1" dirty="0"/>
              <a:t>Training Overview – Two Topics</a:t>
            </a:r>
            <a:endParaRPr lang="en-US" dirty="0"/>
          </a:p>
        </p:txBody>
      </p:sp>
      <p:sp>
        <p:nvSpPr>
          <p:cNvPr id="3" name="Content Placeholder 2">
            <a:extLst>
              <a:ext uri="{FF2B5EF4-FFF2-40B4-BE49-F238E27FC236}">
                <a16:creationId xmlns:a16="http://schemas.microsoft.com/office/drawing/2014/main" id="{A20C31D1-6CED-4D65-BF65-EA7A0D1AE1B0}"/>
              </a:ext>
              <a:ext uri="{C183D7F6-B498-43B3-948B-1728B52AA6E4}">
                <adec:decorative xmlns:adec="http://schemas.microsoft.com/office/drawing/2017/decorative" xmlns="" val="1"/>
              </a:ext>
            </a:extLst>
          </p:cNvPr>
          <p:cNvSpPr>
            <a:spLocks noGrp="1"/>
          </p:cNvSpPr>
          <p:nvPr>
            <p:ph idx="1"/>
          </p:nvPr>
        </p:nvSpPr>
        <p:spPr>
          <a:xfrm>
            <a:off x="1136429" y="1733551"/>
            <a:ext cx="6467867" cy="3995236"/>
          </a:xfrm>
        </p:spPr>
        <p:txBody>
          <a:bodyPr vert="horz" lIns="91440" tIns="45720" rIns="91440" bIns="45720" rtlCol="0" anchor="ctr">
            <a:normAutofit fontScale="85000" lnSpcReduction="10000"/>
          </a:bodyPr>
          <a:lstStyle/>
          <a:p>
            <a:pPr marL="0" indent="0">
              <a:buNone/>
            </a:pPr>
            <a:endParaRPr lang="en-US" sz="3200" dirty="0">
              <a:cs typeface="Calibri"/>
            </a:endParaRPr>
          </a:p>
          <a:p>
            <a:pPr marL="0" indent="0">
              <a:buNone/>
            </a:pPr>
            <a:r>
              <a:rPr lang="en-US" sz="3200" b="1" u="sng" dirty="0">
                <a:cs typeface="Calibri"/>
              </a:rPr>
              <a:t>PART 1</a:t>
            </a:r>
            <a:r>
              <a:rPr lang="en-US" sz="3200" dirty="0">
                <a:cs typeface="Calibri"/>
              </a:rPr>
              <a:t>: </a:t>
            </a:r>
          </a:p>
          <a:p>
            <a:pPr marL="0" indent="0">
              <a:buNone/>
            </a:pPr>
            <a:r>
              <a:rPr lang="en-US" sz="3200" dirty="0">
                <a:cs typeface="Calibri"/>
              </a:rPr>
              <a:t>PLAN COORDINATION AND COLLABORATION</a:t>
            </a:r>
          </a:p>
          <a:p>
            <a:pPr lvl="1"/>
            <a:r>
              <a:rPr lang="en-US" sz="2800" dirty="0">
                <a:cs typeface="Calibri"/>
              </a:rPr>
              <a:t>Increasing informed choice by applying a “One-Person / One-Plan” approach  </a:t>
            </a:r>
          </a:p>
          <a:p>
            <a:pPr marL="457200" lvl="1" indent="0">
              <a:buNone/>
            </a:pPr>
            <a:endParaRPr lang="en-US" sz="2800" dirty="0">
              <a:cs typeface="Calibri"/>
            </a:endParaRPr>
          </a:p>
          <a:p>
            <a:pPr marL="0" indent="0">
              <a:buNone/>
            </a:pPr>
            <a:r>
              <a:rPr lang="en-US" sz="3200" b="1" u="sng" dirty="0">
                <a:cs typeface="Calibri"/>
              </a:rPr>
              <a:t>PART 2</a:t>
            </a:r>
            <a:r>
              <a:rPr lang="en-US" sz="3200" dirty="0">
                <a:cs typeface="Calibri"/>
              </a:rPr>
              <a:t>: </a:t>
            </a:r>
          </a:p>
          <a:p>
            <a:pPr marL="0" indent="0">
              <a:buNone/>
            </a:pPr>
            <a:r>
              <a:rPr lang="en-US" sz="3200" dirty="0">
                <a:cs typeface="Calibri"/>
              </a:rPr>
              <a:t>BETTER LPA MEETINGS USING CONSENSUS-BASED DECISION MAKING</a:t>
            </a:r>
          </a:p>
          <a:p>
            <a:pPr lvl="1"/>
            <a:r>
              <a:rPr lang="en-US" sz="2800" dirty="0">
                <a:cs typeface="Calibri"/>
              </a:rPr>
              <a:t>	Increasing core partner participation</a:t>
            </a:r>
          </a:p>
          <a:p>
            <a:pPr marL="0" indent="0">
              <a:buNone/>
            </a:pPr>
            <a:endParaRPr lang="en-US" sz="3200" dirty="0">
              <a:cs typeface="Calibri"/>
            </a:endParaRPr>
          </a:p>
          <a:p>
            <a:endParaRPr lang="en-US" sz="2400" dirty="0">
              <a:cs typeface="Calibri"/>
            </a:endParaRPr>
          </a:p>
        </p:txBody>
      </p:sp>
      <p:sp>
        <p:nvSpPr>
          <p:cNvPr id="4" name="Slide Number Placeholder 3">
            <a:extLst>
              <a:ext uri="{FF2B5EF4-FFF2-40B4-BE49-F238E27FC236}">
                <a16:creationId xmlns:a16="http://schemas.microsoft.com/office/drawing/2014/main" id="{1B6FA257-0D1A-42EE-8209-AB44DF138FBC}"/>
              </a:ext>
              <a:ext uri="{C183D7F6-B498-43B3-948B-1728B52AA6E4}">
                <adec:decorative xmlns:adec="http://schemas.microsoft.com/office/drawing/2017/decorative" xmlns="" val="1"/>
              </a:ext>
            </a:extLst>
          </p:cNvPr>
          <p:cNvSpPr>
            <a:spLocks noGrp="1"/>
          </p:cNvSpPr>
          <p:nvPr>
            <p:ph type="sldNum" sz="quarter" idx="12"/>
          </p:nvPr>
        </p:nvSpPr>
        <p:spPr>
          <a:xfrm>
            <a:off x="10341428" y="6356350"/>
            <a:ext cx="1012371" cy="365125"/>
          </a:xfrm>
        </p:spPr>
        <p:txBody>
          <a:bodyPr>
            <a:normAutofit/>
          </a:bodyPr>
          <a:lstStyle/>
          <a:p>
            <a:pPr>
              <a:spcAft>
                <a:spcPts val="600"/>
              </a:spcAft>
            </a:pPr>
            <a:fld id="{C6EDD116-AE05-49C1-93C8-6F0F0C95EA81}" type="slidenum">
              <a:rPr lang="en-US">
                <a:solidFill>
                  <a:srgbClr val="FFFFFF"/>
                </a:solidFill>
              </a:rPr>
              <a:pPr>
                <a:spcAft>
                  <a:spcPts val="600"/>
                </a:spcAft>
              </a:pPr>
              <a:t>2</a:t>
            </a:fld>
            <a:endParaRPr lang="en-US">
              <a:solidFill>
                <a:srgbClr val="FFFFFF"/>
              </a:solidFill>
            </a:endParaRPr>
          </a:p>
        </p:txBody>
      </p:sp>
      <p:pic>
        <p:nvPicPr>
          <p:cNvPr id="8" name="Graphic 7" descr="Check mark">
            <a:extLst>
              <a:ext uri="{FF2B5EF4-FFF2-40B4-BE49-F238E27FC236}">
                <a16:creationId xmlns:a16="http://schemas.microsoft.com/office/drawing/2014/main" id="{CDB63860-FA02-40EC-8039-DACC6BC59FE1}"/>
              </a:ext>
              <a:ext uri="{C183D7F6-B498-43B3-948B-1728B52AA6E4}">
                <adec:decorative xmlns:adec="http://schemas.microsoft.com/office/drawing/2017/decorative" xmlns="" val="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9011653" y="2502568"/>
            <a:ext cx="1509238" cy="1497931"/>
          </a:xfrm>
          <a:prstGeom prst="rect">
            <a:avLst/>
          </a:prstGeom>
        </p:spPr>
      </p:pic>
    </p:spTree>
    <p:extLst>
      <p:ext uri="{BB962C8B-B14F-4D97-AF65-F5344CB8AC3E}">
        <p14:creationId xmlns:p14="http://schemas.microsoft.com/office/powerpoint/2010/main" val="31990108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B36E4-4843-4540-A965-503FEFAE2923}"/>
              </a:ext>
            </a:extLst>
          </p:cNvPr>
          <p:cNvSpPr>
            <a:spLocks noGrp="1"/>
          </p:cNvSpPr>
          <p:nvPr>
            <p:ph type="ctrTitle"/>
          </p:nvPr>
        </p:nvSpPr>
        <p:spPr>
          <a:xfrm>
            <a:off x="5290916" y="1593658"/>
            <a:ext cx="6404260" cy="2959419"/>
          </a:xfrm>
        </p:spPr>
        <p:txBody>
          <a:bodyPr>
            <a:normAutofit/>
          </a:bodyPr>
          <a:lstStyle/>
          <a:p>
            <a:pPr algn="l"/>
            <a:r>
              <a:rPr lang="en-US" sz="7200"/>
              <a:t>Questions?</a:t>
            </a:r>
          </a:p>
        </p:txBody>
      </p:sp>
      <p:sp>
        <p:nvSpPr>
          <p:cNvPr id="5" name="Subtitle 4">
            <a:extLst>
              <a:ext uri="{FF2B5EF4-FFF2-40B4-BE49-F238E27FC236}">
                <a16:creationId xmlns:a16="http://schemas.microsoft.com/office/drawing/2014/main" id="{3A3793FE-5DC5-4985-B10E-B32FCA40C5BF}"/>
              </a:ext>
            </a:extLst>
          </p:cNvPr>
          <p:cNvSpPr>
            <a:spLocks noGrp="1"/>
          </p:cNvSpPr>
          <p:nvPr>
            <p:ph type="subTitle" idx="1"/>
          </p:nvPr>
        </p:nvSpPr>
        <p:spPr>
          <a:xfrm>
            <a:off x="3559629" y="4659463"/>
            <a:ext cx="8507185" cy="1269715"/>
          </a:xfrm>
        </p:spPr>
        <p:txBody>
          <a:bodyPr>
            <a:normAutofit/>
          </a:bodyPr>
          <a:lstStyle/>
          <a:p>
            <a:pPr algn="l"/>
            <a:r>
              <a:rPr lang="en-US" dirty="0"/>
              <a:t>Send your questions to </a:t>
            </a:r>
            <a:r>
              <a:rPr lang="en-US" dirty="0">
                <a:hlinkClick r:id="rId3"/>
              </a:rPr>
              <a:t>CaliforniaCIE@dor.ca.gov</a:t>
            </a:r>
            <a:r>
              <a:rPr lang="en-US" dirty="0"/>
              <a:t> </a:t>
            </a:r>
          </a:p>
        </p:txBody>
      </p:sp>
      <p:pic>
        <p:nvPicPr>
          <p:cNvPr id="16" name="Graphic 15" descr="Question mark">
            <a:extLst>
              <a:ext uri="{FF2B5EF4-FFF2-40B4-BE49-F238E27FC236}">
                <a16:creationId xmlns:a16="http://schemas.microsoft.com/office/drawing/2014/main" id="{BAFA27DD-F161-4FC9-9466-B6AC65E8769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1025358" y="1231758"/>
            <a:ext cx="4073459" cy="4073459"/>
          </a:xfrm>
          <a:prstGeom prst="rect">
            <a:avLst/>
          </a:prstGeom>
        </p:spPr>
      </p:pic>
    </p:spTree>
    <p:extLst>
      <p:ext uri="{BB962C8B-B14F-4D97-AF65-F5344CB8AC3E}">
        <p14:creationId xmlns:p14="http://schemas.microsoft.com/office/powerpoint/2010/main" val="2743414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B36E4-4843-4540-A965-503FEFAE2923}"/>
              </a:ext>
              <a:ext uri="{C183D7F6-B498-43B3-948B-1728B52AA6E4}">
                <adec:decorative xmlns:adec="http://schemas.microsoft.com/office/drawing/2017/decorative" xmlns="" val="1"/>
              </a:ext>
            </a:extLst>
          </p:cNvPr>
          <p:cNvSpPr>
            <a:spLocks noGrp="1"/>
          </p:cNvSpPr>
          <p:nvPr>
            <p:ph type="title"/>
          </p:nvPr>
        </p:nvSpPr>
        <p:spPr>
          <a:xfrm>
            <a:off x="781050" y="1321056"/>
            <a:ext cx="10657026" cy="1991979"/>
          </a:xfrm>
        </p:spPr>
        <p:txBody>
          <a:bodyPr vert="horz" lIns="91440" tIns="45720" rIns="91440" bIns="45720" rtlCol="0" anchor="b">
            <a:normAutofit/>
          </a:bodyPr>
          <a:lstStyle/>
          <a:p>
            <a:pPr algn="ctr"/>
            <a:r>
              <a:rPr lang="en-US" sz="5200" kern="1200" dirty="0">
                <a:latin typeface="+mj-lt"/>
                <a:ea typeface="+mj-ea"/>
                <a:cs typeface="+mj-cs"/>
              </a:rPr>
              <a:t>Part 1 – Plan Coordination and Collaboration</a:t>
            </a:r>
          </a:p>
        </p:txBody>
      </p:sp>
      <p:sp>
        <p:nvSpPr>
          <p:cNvPr id="4" name="Slide Number Placeholder 3">
            <a:extLst>
              <a:ext uri="{FF2B5EF4-FFF2-40B4-BE49-F238E27FC236}">
                <a16:creationId xmlns:a16="http://schemas.microsoft.com/office/drawing/2014/main" id="{41B66BD1-1EEF-40CD-B1CC-21D7216EC6DD}"/>
              </a:ext>
              <a:ext uri="{C183D7F6-B498-43B3-948B-1728B52AA6E4}">
                <adec:decorative xmlns:adec="http://schemas.microsoft.com/office/drawing/2017/decorative" xmlns="" val="1"/>
              </a:ext>
            </a:extLst>
          </p:cNvPr>
          <p:cNvSpPr>
            <a:spLocks noGrp="1"/>
          </p:cNvSpPr>
          <p:nvPr>
            <p:ph type="sldNum" sz="quarter" idx="12"/>
          </p:nvPr>
        </p:nvSpPr>
        <p:spPr/>
        <p:txBody>
          <a:bodyPr vert="horz" lIns="91440" tIns="45720" rIns="91440" bIns="45720" rtlCol="0" anchor="ctr">
            <a:normAutofit/>
          </a:bodyPr>
          <a:lstStyle/>
          <a:p>
            <a:pPr defTabSz="914400">
              <a:spcAft>
                <a:spcPts val="600"/>
              </a:spcAft>
            </a:pPr>
            <a:fld id="{C6EDD116-AE05-49C1-93C8-6F0F0C95EA81}" type="slidenum">
              <a:rPr lang="en-US" smtClean="0"/>
              <a:pPr defTabSz="914400">
                <a:spcAft>
                  <a:spcPts val="600"/>
                </a:spcAft>
              </a:pPr>
              <a:t>3</a:t>
            </a:fld>
            <a:endParaRPr lang="en-US" dirty="0"/>
          </a:p>
        </p:txBody>
      </p:sp>
    </p:spTree>
    <p:extLst>
      <p:ext uri="{BB962C8B-B14F-4D97-AF65-F5344CB8AC3E}">
        <p14:creationId xmlns:p14="http://schemas.microsoft.com/office/powerpoint/2010/main" val="287432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D86DE-5074-40EA-BFF7-31F9F87225E4}"/>
              </a:ext>
              <a:ext uri="{C183D7F6-B498-43B3-948B-1728B52AA6E4}">
                <adec:decorative xmlns:adec="http://schemas.microsoft.com/office/drawing/2017/decorative" xmlns="" val="1"/>
              </a:ext>
            </a:extLst>
          </p:cNvPr>
          <p:cNvSpPr>
            <a:spLocks noGrp="1"/>
          </p:cNvSpPr>
          <p:nvPr>
            <p:ph type="title"/>
          </p:nvPr>
        </p:nvSpPr>
        <p:spPr>
          <a:xfrm>
            <a:off x="958506" y="800392"/>
            <a:ext cx="10907863" cy="1212102"/>
          </a:xfrm>
        </p:spPr>
        <p:txBody>
          <a:bodyPr>
            <a:normAutofit/>
          </a:bodyPr>
          <a:lstStyle/>
          <a:p>
            <a:r>
              <a:rPr lang="en-US" sz="4000" dirty="0"/>
              <a:t>One-Person / One-Plan: The Three Legged Stool</a:t>
            </a:r>
          </a:p>
        </p:txBody>
      </p:sp>
      <p:sp>
        <p:nvSpPr>
          <p:cNvPr id="3" name="Content Placeholder 2">
            <a:extLst>
              <a:ext uri="{FF2B5EF4-FFF2-40B4-BE49-F238E27FC236}">
                <a16:creationId xmlns:a16="http://schemas.microsoft.com/office/drawing/2014/main" id="{AD1C8F02-606A-4322-93A2-AFFBC4E9CFAA}"/>
              </a:ext>
              <a:ext uri="{C183D7F6-B498-43B3-948B-1728B52AA6E4}">
                <adec:decorative xmlns:adec="http://schemas.microsoft.com/office/drawing/2017/decorative" xmlns="" val="1"/>
              </a:ext>
            </a:extLst>
          </p:cNvPr>
          <p:cNvSpPr>
            <a:spLocks noGrp="1"/>
          </p:cNvSpPr>
          <p:nvPr>
            <p:ph idx="1"/>
          </p:nvPr>
        </p:nvSpPr>
        <p:spPr>
          <a:xfrm>
            <a:off x="1367624" y="2490436"/>
            <a:ext cx="9708995" cy="3567173"/>
          </a:xfrm>
        </p:spPr>
        <p:txBody>
          <a:bodyPr anchor="ctr">
            <a:normAutofit/>
          </a:bodyPr>
          <a:lstStyle/>
          <a:p>
            <a:r>
              <a:rPr lang="en-US" dirty="0"/>
              <a:t>Individualized Education Program (IEP): Transition planning </a:t>
            </a:r>
          </a:p>
          <a:p>
            <a:r>
              <a:rPr lang="en-US" dirty="0"/>
              <a:t>Individualized Plan for Employment (IPE): Vocational Rehabilitation services, including Supported Employment.</a:t>
            </a:r>
          </a:p>
          <a:p>
            <a:r>
              <a:rPr lang="en-US" dirty="0"/>
              <a:t>Individual Program Plan (IPP): Services and supports for individuals with intellectual disabilities and developmental disabilities.</a:t>
            </a:r>
          </a:p>
          <a:p>
            <a:pPr marL="0" indent="0">
              <a:buNone/>
            </a:pPr>
            <a:endParaRPr lang="en-US" dirty="0"/>
          </a:p>
        </p:txBody>
      </p:sp>
      <p:sp>
        <p:nvSpPr>
          <p:cNvPr id="4" name="Slide Number Placeholder 3">
            <a:extLst>
              <a:ext uri="{FF2B5EF4-FFF2-40B4-BE49-F238E27FC236}">
                <a16:creationId xmlns:a16="http://schemas.microsoft.com/office/drawing/2014/main" id="{E5907C9C-5996-4F5F-BB00-5D77D56C2A46}"/>
              </a:ext>
              <a:ext uri="{C183D7F6-B498-43B3-948B-1728B52AA6E4}">
                <adec:decorative xmlns:adec="http://schemas.microsoft.com/office/drawing/2017/decorative" xmlns="" val="1"/>
              </a:ext>
            </a:extLst>
          </p:cNvPr>
          <p:cNvSpPr>
            <a:spLocks noGrp="1"/>
          </p:cNvSpPr>
          <p:nvPr>
            <p:ph type="sldNum" sz="quarter" idx="12"/>
          </p:nvPr>
        </p:nvSpPr>
        <p:spPr>
          <a:xfrm>
            <a:off x="10707624" y="6382512"/>
            <a:ext cx="685800" cy="320040"/>
          </a:xfrm>
        </p:spPr>
        <p:txBody>
          <a:bodyPr>
            <a:normAutofit/>
          </a:bodyPr>
          <a:lstStyle/>
          <a:p>
            <a:pPr>
              <a:spcAft>
                <a:spcPts val="600"/>
              </a:spcAft>
            </a:pPr>
            <a:fld id="{C6EDD116-AE05-49C1-93C8-6F0F0C95EA81}" type="slidenum">
              <a:rPr lang="en-US" sz="1000"/>
              <a:pPr>
                <a:spcAft>
                  <a:spcPts val="600"/>
                </a:spcAft>
              </a:pPr>
              <a:t>4</a:t>
            </a:fld>
            <a:endParaRPr lang="en-US" sz="1000"/>
          </a:p>
        </p:txBody>
      </p:sp>
    </p:spTree>
    <p:extLst>
      <p:ext uri="{BB962C8B-B14F-4D97-AF65-F5344CB8AC3E}">
        <p14:creationId xmlns:p14="http://schemas.microsoft.com/office/powerpoint/2010/main" val="24826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B36E4-4843-4540-A965-503FEFAE2923}"/>
              </a:ext>
              <a:ext uri="{C183D7F6-B498-43B3-948B-1728B52AA6E4}">
                <adec:decorative xmlns:adec="http://schemas.microsoft.com/office/drawing/2017/decorative" xmlns="" val="1"/>
              </a:ext>
            </a:extLst>
          </p:cNvPr>
          <p:cNvSpPr>
            <a:spLocks noGrp="1"/>
          </p:cNvSpPr>
          <p:nvPr>
            <p:ph type="title"/>
          </p:nvPr>
        </p:nvSpPr>
        <p:spPr>
          <a:xfrm>
            <a:off x="1245072" y="1289765"/>
            <a:ext cx="3651101" cy="4270963"/>
          </a:xfrm>
        </p:spPr>
        <p:txBody>
          <a:bodyPr anchor="ctr">
            <a:normAutofit fontScale="90000"/>
          </a:bodyPr>
          <a:lstStyle/>
          <a:p>
            <a:pPr algn="ctr"/>
            <a:r>
              <a:rPr lang="en-US" sz="5600" dirty="0"/>
              <a:t>Benefits of Plan Coordination and Collaboration</a:t>
            </a:r>
          </a:p>
        </p:txBody>
      </p:sp>
      <p:sp>
        <p:nvSpPr>
          <p:cNvPr id="3" name="Content Placeholder 2">
            <a:extLst>
              <a:ext uri="{FF2B5EF4-FFF2-40B4-BE49-F238E27FC236}">
                <a16:creationId xmlns:a16="http://schemas.microsoft.com/office/drawing/2014/main" id="{39951841-8B55-4B9C-AB62-490E985C8976}"/>
              </a:ext>
              <a:ext uri="{C183D7F6-B498-43B3-948B-1728B52AA6E4}">
                <adec:decorative xmlns:adec="http://schemas.microsoft.com/office/drawing/2017/decorative" xmlns="" val="1"/>
              </a:ext>
            </a:extLst>
          </p:cNvPr>
          <p:cNvSpPr>
            <a:spLocks noGrp="1"/>
          </p:cNvSpPr>
          <p:nvPr>
            <p:ph idx="1"/>
          </p:nvPr>
        </p:nvSpPr>
        <p:spPr>
          <a:xfrm>
            <a:off x="6297233" y="518400"/>
            <a:ext cx="4771607" cy="5837949"/>
          </a:xfrm>
        </p:spPr>
        <p:txBody>
          <a:bodyPr anchor="ctr">
            <a:normAutofit/>
          </a:bodyPr>
          <a:lstStyle/>
          <a:p>
            <a:r>
              <a:rPr lang="en-US" sz="3600" dirty="0">
                <a:solidFill>
                  <a:schemeClr val="tx1">
                    <a:alpha val="80000"/>
                  </a:schemeClr>
                </a:solidFill>
              </a:rPr>
              <a:t>Information sharing </a:t>
            </a:r>
          </a:p>
          <a:p>
            <a:r>
              <a:rPr lang="en-US" sz="3600" dirty="0">
                <a:solidFill>
                  <a:schemeClr val="tx1">
                    <a:alpha val="80000"/>
                  </a:schemeClr>
                </a:solidFill>
              </a:rPr>
              <a:t>Continuity of services</a:t>
            </a:r>
          </a:p>
          <a:p>
            <a:r>
              <a:rPr lang="en-US" sz="3600" dirty="0">
                <a:solidFill>
                  <a:schemeClr val="tx1">
                    <a:alpha val="80000"/>
                  </a:schemeClr>
                </a:solidFill>
              </a:rPr>
              <a:t>Supports person-centered planning</a:t>
            </a:r>
          </a:p>
          <a:p>
            <a:r>
              <a:rPr lang="en-US" sz="3600" dirty="0">
                <a:solidFill>
                  <a:schemeClr val="tx1">
                    <a:alpha val="80000"/>
                  </a:schemeClr>
                </a:solidFill>
              </a:rPr>
              <a:t>360-degree collaboration</a:t>
            </a:r>
          </a:p>
          <a:p>
            <a:r>
              <a:rPr lang="en-US" sz="3600" dirty="0">
                <a:solidFill>
                  <a:schemeClr val="tx1">
                    <a:alpha val="80000"/>
                  </a:schemeClr>
                </a:solidFill>
              </a:rPr>
              <a:t>Easier access to services for individuals and their families</a:t>
            </a:r>
          </a:p>
        </p:txBody>
      </p:sp>
      <p:sp>
        <p:nvSpPr>
          <p:cNvPr id="4" name="Slide Number Placeholder 3">
            <a:extLst>
              <a:ext uri="{FF2B5EF4-FFF2-40B4-BE49-F238E27FC236}">
                <a16:creationId xmlns:a16="http://schemas.microsoft.com/office/drawing/2014/main" id="{41B66BD1-1EEF-40CD-B1CC-21D7216EC6DD}"/>
              </a:ext>
              <a:ext uri="{C183D7F6-B498-43B3-948B-1728B52AA6E4}">
                <adec:decorative xmlns:adec="http://schemas.microsoft.com/office/drawing/2017/decorative" xmlns="" val="1"/>
              </a:ext>
            </a:extLst>
          </p:cNvPr>
          <p:cNvSpPr>
            <a:spLocks noGrp="1"/>
          </p:cNvSpPr>
          <p:nvPr>
            <p:ph type="sldNum" sz="quarter" idx="12"/>
          </p:nvPr>
        </p:nvSpPr>
        <p:spPr/>
        <p:txBody>
          <a:bodyPr>
            <a:normAutofit/>
          </a:bodyPr>
          <a:lstStyle/>
          <a:p>
            <a:pPr>
              <a:spcAft>
                <a:spcPts val="600"/>
              </a:spcAft>
            </a:pPr>
            <a:fld id="{C6EDD116-AE05-49C1-93C8-6F0F0C95EA81}" type="slidenum">
              <a:rPr lang="en-US">
                <a:solidFill>
                  <a:schemeClr val="tx1">
                    <a:alpha val="60000"/>
                  </a:schemeClr>
                </a:solidFill>
              </a:rPr>
              <a:pPr>
                <a:spcAft>
                  <a:spcPts val="600"/>
                </a:spcAft>
              </a:pPr>
              <a:t>5</a:t>
            </a:fld>
            <a:endParaRPr lang="en-US">
              <a:solidFill>
                <a:schemeClr val="tx1">
                  <a:alpha val="60000"/>
                </a:schemeClr>
              </a:solidFill>
            </a:endParaRPr>
          </a:p>
        </p:txBody>
      </p:sp>
    </p:spTree>
    <p:extLst>
      <p:ext uri="{BB962C8B-B14F-4D97-AF65-F5344CB8AC3E}">
        <p14:creationId xmlns:p14="http://schemas.microsoft.com/office/powerpoint/2010/main" val="1672443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EDA89-11CA-4A72-B1FC-2FFE188DD6BC}"/>
              </a:ext>
            </a:extLst>
          </p:cNvPr>
          <p:cNvSpPr>
            <a:spLocks noGrp="1"/>
          </p:cNvSpPr>
          <p:nvPr>
            <p:ph type="ctrTitle"/>
          </p:nvPr>
        </p:nvSpPr>
        <p:spPr/>
        <p:txBody>
          <a:bodyPr>
            <a:normAutofit fontScale="90000"/>
          </a:bodyPr>
          <a:lstStyle/>
          <a:p>
            <a:r>
              <a:rPr lang="en-US" sz="6000" kern="1200" dirty="0">
                <a:latin typeface="+mj-lt"/>
                <a:ea typeface="+mj-ea"/>
                <a:cs typeface="+mj-cs"/>
              </a:rPr>
              <a:t>Student/ Consumer </a:t>
            </a:r>
            <a:br>
              <a:rPr lang="en-US" sz="6000" kern="1200" dirty="0">
                <a:latin typeface="+mj-lt"/>
                <a:ea typeface="+mj-ea"/>
                <a:cs typeface="+mj-cs"/>
              </a:rPr>
            </a:br>
            <a:r>
              <a:rPr lang="en-US" sz="6000" kern="1200" dirty="0">
                <a:latin typeface="+mj-lt"/>
                <a:ea typeface="+mj-ea"/>
                <a:cs typeface="+mj-cs"/>
              </a:rPr>
              <a:t/>
            </a:r>
            <a:br>
              <a:rPr lang="en-US" sz="6000" kern="1200" dirty="0">
                <a:latin typeface="+mj-lt"/>
                <a:ea typeface="+mj-ea"/>
                <a:cs typeface="+mj-cs"/>
              </a:rPr>
            </a:br>
            <a:r>
              <a:rPr lang="en-US" sz="6000" kern="1200" dirty="0">
                <a:latin typeface="+mj-lt"/>
                <a:ea typeface="+mj-ea"/>
                <a:cs typeface="+mj-cs"/>
              </a:rPr>
              <a:t>Examples</a:t>
            </a:r>
            <a:endParaRPr lang="en-US" dirty="0"/>
          </a:p>
        </p:txBody>
      </p:sp>
      <p:sp>
        <p:nvSpPr>
          <p:cNvPr id="4" name="Slide Number Placeholder 3">
            <a:extLst>
              <a:ext uri="{FF2B5EF4-FFF2-40B4-BE49-F238E27FC236}">
                <a16:creationId xmlns:a16="http://schemas.microsoft.com/office/drawing/2014/main" id="{581276D1-EB03-44FE-970B-64E08871BAC3}"/>
              </a:ext>
            </a:extLst>
          </p:cNvPr>
          <p:cNvSpPr>
            <a:spLocks noGrp="1"/>
          </p:cNvSpPr>
          <p:nvPr>
            <p:ph type="sldNum" sz="quarter" idx="12"/>
          </p:nvPr>
        </p:nvSpPr>
        <p:spPr/>
        <p:txBody>
          <a:bodyPr/>
          <a:lstStyle/>
          <a:p>
            <a:fld id="{C6EDD116-AE05-49C1-93C8-6F0F0C95EA81}" type="slidenum">
              <a:rPr lang="en-US" smtClean="0"/>
              <a:t>6</a:t>
            </a:fld>
            <a:endParaRPr lang="en-US"/>
          </a:p>
        </p:txBody>
      </p:sp>
    </p:spTree>
    <p:extLst>
      <p:ext uri="{BB962C8B-B14F-4D97-AF65-F5344CB8AC3E}">
        <p14:creationId xmlns:p14="http://schemas.microsoft.com/office/powerpoint/2010/main" val="3614176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0E5A4-9F1A-4D86-8337-A3553B894C48}"/>
              </a:ext>
            </a:extLst>
          </p:cNvPr>
          <p:cNvSpPr>
            <a:spLocks noGrp="1"/>
          </p:cNvSpPr>
          <p:nvPr>
            <p:ph type="title"/>
          </p:nvPr>
        </p:nvSpPr>
        <p:spPr/>
        <p:txBody>
          <a:bodyPr/>
          <a:lstStyle/>
          <a:p>
            <a:r>
              <a:rPr lang="en-US" sz="4400" b="1" u="sng" dirty="0"/>
              <a:t>EXAMPLE 1 – </a:t>
            </a:r>
            <a:r>
              <a:rPr lang="en-US" sz="4400" u="sng" dirty="0">
                <a:effectLst/>
                <a:latin typeface="Arial" panose="020B0604020202020204" pitchFamily="34" charset="0"/>
                <a:ea typeface="Calibri" panose="020F0502020204030204" pitchFamily="34" charset="0"/>
              </a:rPr>
              <a:t>Collaboration Needed</a:t>
            </a:r>
            <a:endParaRPr lang="en-US" dirty="0"/>
          </a:p>
        </p:txBody>
      </p:sp>
      <p:sp>
        <p:nvSpPr>
          <p:cNvPr id="3" name="Content Placeholder 2">
            <a:extLst>
              <a:ext uri="{FF2B5EF4-FFF2-40B4-BE49-F238E27FC236}">
                <a16:creationId xmlns:a16="http://schemas.microsoft.com/office/drawing/2014/main" id="{C5B72DE3-56CE-487F-8CE4-4F9B0943F76D}"/>
              </a:ext>
            </a:extLst>
          </p:cNvPr>
          <p:cNvSpPr>
            <a:spLocks noGrp="1"/>
          </p:cNvSpPr>
          <p:nvPr>
            <p:ph idx="1"/>
          </p:nvPr>
        </p:nvSpPr>
        <p:spPr/>
        <p:txBody>
          <a:bodyPr/>
          <a:lstStyle/>
          <a:p>
            <a:pPr marL="0" indent="0">
              <a:buNone/>
            </a:pPr>
            <a:r>
              <a:rPr lang="en-US" sz="2800" dirty="0"/>
              <a:t>“A parent with a child who has autism was never aware of what services and supports each department provides. The parent shared that every time they contacted a department, it was like starting over.” </a:t>
            </a:r>
            <a:r>
              <a:rPr lang="en-US" sz="2500" dirty="0"/>
              <a:t/>
            </a:r>
            <a:br>
              <a:rPr lang="en-US" sz="2500" dirty="0"/>
            </a:br>
            <a:endParaRPr lang="en-US" dirty="0"/>
          </a:p>
        </p:txBody>
      </p:sp>
      <p:sp>
        <p:nvSpPr>
          <p:cNvPr id="4" name="Slide Number Placeholder 3">
            <a:extLst>
              <a:ext uri="{FF2B5EF4-FFF2-40B4-BE49-F238E27FC236}">
                <a16:creationId xmlns:a16="http://schemas.microsoft.com/office/drawing/2014/main" id="{8371DEBD-E2CC-4234-9D8D-E87B592D0ECB}"/>
              </a:ext>
            </a:extLst>
          </p:cNvPr>
          <p:cNvSpPr>
            <a:spLocks noGrp="1"/>
          </p:cNvSpPr>
          <p:nvPr>
            <p:ph type="sldNum" sz="quarter" idx="12"/>
          </p:nvPr>
        </p:nvSpPr>
        <p:spPr/>
        <p:txBody>
          <a:bodyPr/>
          <a:lstStyle/>
          <a:p>
            <a:fld id="{C6EDD116-AE05-49C1-93C8-6F0F0C95EA81}" type="slidenum">
              <a:rPr lang="en-US" smtClean="0"/>
              <a:t>7</a:t>
            </a:fld>
            <a:endParaRPr lang="en-US"/>
          </a:p>
        </p:txBody>
      </p:sp>
    </p:spTree>
    <p:extLst>
      <p:ext uri="{BB962C8B-B14F-4D97-AF65-F5344CB8AC3E}">
        <p14:creationId xmlns:p14="http://schemas.microsoft.com/office/powerpoint/2010/main" val="2932057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E9480-0AEC-441C-8EFF-B4CD39F22E34}"/>
              </a:ext>
            </a:extLst>
          </p:cNvPr>
          <p:cNvSpPr>
            <a:spLocks noGrp="1"/>
          </p:cNvSpPr>
          <p:nvPr>
            <p:ph type="title"/>
          </p:nvPr>
        </p:nvSpPr>
        <p:spPr/>
        <p:txBody>
          <a:bodyPr/>
          <a:lstStyle/>
          <a:p>
            <a:r>
              <a:rPr lang="en-US" sz="4400" b="1" u="sng" dirty="0"/>
              <a:t>EXAMPLE 2 – LPAs Can Make a Difference!</a:t>
            </a:r>
            <a:endParaRPr lang="en-US" dirty="0"/>
          </a:p>
        </p:txBody>
      </p:sp>
      <p:sp>
        <p:nvSpPr>
          <p:cNvPr id="3" name="Content Placeholder 2">
            <a:extLst>
              <a:ext uri="{FF2B5EF4-FFF2-40B4-BE49-F238E27FC236}">
                <a16:creationId xmlns:a16="http://schemas.microsoft.com/office/drawing/2014/main" id="{1FCC112E-EDD8-46A7-9510-8810AAFDB567}"/>
              </a:ext>
            </a:extLst>
          </p:cNvPr>
          <p:cNvSpPr>
            <a:spLocks noGrp="1"/>
          </p:cNvSpPr>
          <p:nvPr>
            <p:ph idx="1"/>
          </p:nvPr>
        </p:nvSpPr>
        <p:spPr/>
        <p:txBody>
          <a:bodyPr/>
          <a:lstStyle/>
          <a:p>
            <a:pPr marL="0" indent="0">
              <a:buNone/>
            </a:pPr>
            <a:r>
              <a:rPr lang="en-US" sz="2800" dirty="0"/>
              <a:t>“A family representative and a student/consumer self-advocate attended an LPA meeting and observed it was well attended by LEA’s, AJCC’s, regional center, community rehabilitation providers, DOR staff and other stakeholders. Through collaboration between these talented partners, they learned about the different Plans and asked for more information about services to help the self-advocate become more independent and go to work in the community.”</a:t>
            </a:r>
            <a:r>
              <a:rPr lang="en-US" sz="1700" dirty="0"/>
              <a:t/>
            </a:r>
            <a:br>
              <a:rPr lang="en-US" sz="1700" dirty="0"/>
            </a:br>
            <a:endParaRPr lang="en-US" dirty="0"/>
          </a:p>
        </p:txBody>
      </p:sp>
      <p:sp>
        <p:nvSpPr>
          <p:cNvPr id="4" name="Slide Number Placeholder 3">
            <a:extLst>
              <a:ext uri="{FF2B5EF4-FFF2-40B4-BE49-F238E27FC236}">
                <a16:creationId xmlns:a16="http://schemas.microsoft.com/office/drawing/2014/main" id="{22059ED0-65E6-4767-8CD6-EFD715F62555}"/>
              </a:ext>
            </a:extLst>
          </p:cNvPr>
          <p:cNvSpPr>
            <a:spLocks noGrp="1"/>
          </p:cNvSpPr>
          <p:nvPr>
            <p:ph type="sldNum" sz="quarter" idx="12"/>
          </p:nvPr>
        </p:nvSpPr>
        <p:spPr/>
        <p:txBody>
          <a:bodyPr/>
          <a:lstStyle/>
          <a:p>
            <a:fld id="{C6EDD116-AE05-49C1-93C8-6F0F0C95EA81}" type="slidenum">
              <a:rPr lang="en-US" smtClean="0"/>
              <a:t>8</a:t>
            </a:fld>
            <a:endParaRPr lang="en-US"/>
          </a:p>
        </p:txBody>
      </p:sp>
    </p:spTree>
    <p:extLst>
      <p:ext uri="{BB962C8B-B14F-4D97-AF65-F5344CB8AC3E}">
        <p14:creationId xmlns:p14="http://schemas.microsoft.com/office/powerpoint/2010/main" val="2422866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FFE4B-3891-4AD6-9A21-A6026C06F4E3}"/>
              </a:ext>
              <a:ext uri="{C183D7F6-B498-43B3-948B-1728B52AA6E4}">
                <adec:decorative xmlns:adec="http://schemas.microsoft.com/office/drawing/2017/decorative" xmlns="" val="1"/>
              </a:ext>
            </a:extLst>
          </p:cNvPr>
          <p:cNvSpPr>
            <a:spLocks noGrp="1"/>
          </p:cNvSpPr>
          <p:nvPr>
            <p:ph type="title"/>
          </p:nvPr>
        </p:nvSpPr>
        <p:spPr>
          <a:xfrm>
            <a:off x="841248" y="548640"/>
            <a:ext cx="3600860" cy="5431536"/>
          </a:xfrm>
        </p:spPr>
        <p:txBody>
          <a:bodyPr>
            <a:normAutofit/>
          </a:bodyPr>
          <a:lstStyle/>
          <a:p>
            <a:r>
              <a:rPr lang="en-US" sz="5000" dirty="0"/>
              <a:t>LPA Survey Observations</a:t>
            </a:r>
            <a:br>
              <a:rPr lang="en-US" sz="5000" dirty="0"/>
            </a:br>
            <a:r>
              <a:rPr lang="en-US" sz="5000" dirty="0"/>
              <a:t>(Slide 1 of 2)</a:t>
            </a:r>
          </a:p>
        </p:txBody>
      </p:sp>
      <p:sp>
        <p:nvSpPr>
          <p:cNvPr id="3" name="Content Placeholder 2">
            <a:extLst>
              <a:ext uri="{FF2B5EF4-FFF2-40B4-BE49-F238E27FC236}">
                <a16:creationId xmlns:a16="http://schemas.microsoft.com/office/drawing/2014/main" id="{32368EB9-19B0-4F82-A2F0-15B12A41BE85}"/>
              </a:ext>
              <a:ext uri="{C183D7F6-B498-43B3-948B-1728B52AA6E4}">
                <adec:decorative xmlns:adec="http://schemas.microsoft.com/office/drawing/2017/decorative" xmlns="" val="1"/>
              </a:ext>
            </a:extLst>
          </p:cNvPr>
          <p:cNvSpPr>
            <a:spLocks noGrp="1"/>
          </p:cNvSpPr>
          <p:nvPr>
            <p:ph idx="1"/>
          </p:nvPr>
        </p:nvSpPr>
        <p:spPr>
          <a:xfrm>
            <a:off x="5126418" y="552091"/>
            <a:ext cx="6224335" cy="5431536"/>
          </a:xfrm>
        </p:spPr>
        <p:txBody>
          <a:bodyPr anchor="ctr">
            <a:normAutofit/>
          </a:bodyPr>
          <a:lstStyle/>
          <a:p>
            <a:pPr marL="0" indent="0">
              <a:buNone/>
            </a:pPr>
            <a:r>
              <a:rPr lang="en-US" sz="3600" dirty="0"/>
              <a:t>GOOD NEWS! Increased awareness about respective Plans.</a:t>
            </a:r>
          </a:p>
          <a:p>
            <a:pPr marL="0" indent="0" algn="ctr">
              <a:buNone/>
            </a:pPr>
            <a:r>
              <a:rPr lang="en-US" sz="3600" dirty="0"/>
              <a:t>BUT</a:t>
            </a:r>
          </a:p>
          <a:p>
            <a:r>
              <a:rPr lang="en-US" sz="3600" dirty="0"/>
              <a:t>Challenge </a:t>
            </a:r>
            <a:r>
              <a:rPr lang="en-US" sz="3600" i="1" dirty="0"/>
              <a:t>inviting</a:t>
            </a:r>
            <a:r>
              <a:rPr lang="en-US" sz="3600" dirty="0"/>
              <a:t> core partners in Plan development meetings.</a:t>
            </a:r>
          </a:p>
          <a:p>
            <a:r>
              <a:rPr lang="en-US" sz="3600" dirty="0"/>
              <a:t>Lack of data that demonstrates Plan coordination.</a:t>
            </a:r>
          </a:p>
          <a:p>
            <a:endParaRPr lang="en-US" sz="2200" dirty="0"/>
          </a:p>
        </p:txBody>
      </p:sp>
      <p:sp>
        <p:nvSpPr>
          <p:cNvPr id="4" name="Slide Number Placeholder 3">
            <a:extLst>
              <a:ext uri="{FF2B5EF4-FFF2-40B4-BE49-F238E27FC236}">
                <a16:creationId xmlns:a16="http://schemas.microsoft.com/office/drawing/2014/main" id="{C6902236-242F-415E-9644-70477817956E}"/>
              </a:ext>
              <a:ext uri="{C183D7F6-B498-43B3-948B-1728B52AA6E4}">
                <adec:decorative xmlns:adec="http://schemas.microsoft.com/office/drawing/2017/decorative" xmlns="" val="1"/>
              </a:ext>
            </a:extLst>
          </p:cNvPr>
          <p:cNvSpPr>
            <a:spLocks noGrp="1"/>
          </p:cNvSpPr>
          <p:nvPr>
            <p:ph type="sldNum" sz="quarter" idx="12"/>
          </p:nvPr>
        </p:nvSpPr>
        <p:spPr/>
        <p:txBody>
          <a:bodyPr>
            <a:normAutofit/>
          </a:bodyPr>
          <a:lstStyle/>
          <a:p>
            <a:pPr>
              <a:spcAft>
                <a:spcPts val="600"/>
              </a:spcAft>
            </a:pPr>
            <a:fld id="{C6EDD116-AE05-49C1-93C8-6F0F0C95EA81}" type="slidenum">
              <a:rPr lang="en-US" smtClean="0"/>
              <a:pPr>
                <a:spcAft>
                  <a:spcPts val="600"/>
                </a:spcAft>
              </a:pPr>
              <a:t>9</a:t>
            </a:fld>
            <a:endParaRPr lang="en-US"/>
          </a:p>
        </p:txBody>
      </p:sp>
    </p:spTree>
    <p:extLst>
      <p:ext uri="{BB962C8B-B14F-4D97-AF65-F5344CB8AC3E}">
        <p14:creationId xmlns:p14="http://schemas.microsoft.com/office/powerpoint/2010/main" val="1164848153"/>
      </p:ext>
    </p:extLst>
  </p:cSld>
  <p:clrMapOvr>
    <a:masterClrMapping/>
  </p:clrMapOvr>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7CD2899925C8349A31B98E1D0A16AE6" ma:contentTypeVersion="2" ma:contentTypeDescription="Create a new document." ma:contentTypeScope="" ma:versionID="83e5d983c63eb6d0fd39aecdd8e538aa">
  <xsd:schema xmlns:xsd="http://www.w3.org/2001/XMLSchema" xmlns:xs="http://www.w3.org/2001/XMLSchema" xmlns:p="http://schemas.microsoft.com/office/2006/metadata/properties" xmlns:ns2="bed14256-3c58-4d11-ac11-e28af6e0353e" targetNamespace="http://schemas.microsoft.com/office/2006/metadata/properties" ma:root="true" ma:fieldsID="cfda4ee38b1a0578994997a6fd38b0a2" ns2:_="">
    <xsd:import namespace="bed14256-3c58-4d11-ac11-e28af6e0353e"/>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d14256-3c58-4d11-ac11-e28af6e035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08A776C-B7D6-48FC-A608-55F1DC28AC84}">
  <ds:schemaRef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purl.org/dc/terms/"/>
    <ds:schemaRef ds:uri="bed14256-3c58-4d11-ac11-e28af6e0353e"/>
    <ds:schemaRef ds:uri="http://www.w3.org/XML/1998/namespace"/>
  </ds:schemaRefs>
</ds:datastoreItem>
</file>

<file path=customXml/itemProps2.xml><?xml version="1.0" encoding="utf-8"?>
<ds:datastoreItem xmlns:ds="http://schemas.openxmlformats.org/officeDocument/2006/customXml" ds:itemID="{A24A511B-DBBB-4347-BA3E-908A91F96A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d14256-3c58-4d11-ac11-e28af6e035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30E0E5D-4825-47A8-8965-EAFC29FDDB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444</TotalTime>
  <Words>2723</Words>
  <Application>Microsoft Office PowerPoint</Application>
  <PresentationFormat>Widescreen</PresentationFormat>
  <Paragraphs>223</Paragraphs>
  <Slides>20</Slides>
  <Notes>20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Calibri Light</vt:lpstr>
      <vt:lpstr>Courier New</vt:lpstr>
      <vt:lpstr>Symbol</vt:lpstr>
      <vt:lpstr>Times New Roman</vt:lpstr>
      <vt:lpstr>Wingdings</vt:lpstr>
      <vt:lpstr>Office Theme</vt:lpstr>
      <vt:lpstr>   Local Partnership Agreement (LPA) Training</vt:lpstr>
      <vt:lpstr>Training Overview – Two Topics</vt:lpstr>
      <vt:lpstr>Part 1 – Plan Coordination and Collaboration</vt:lpstr>
      <vt:lpstr>One-Person / One-Plan: The Three Legged Stool</vt:lpstr>
      <vt:lpstr>Benefits of Plan Coordination and Collaboration</vt:lpstr>
      <vt:lpstr>Student/ Consumer   Examples</vt:lpstr>
      <vt:lpstr>EXAMPLE 1 – Collaboration Needed</vt:lpstr>
      <vt:lpstr>EXAMPLE 2 – LPAs Can Make a Difference!</vt:lpstr>
      <vt:lpstr>LPA Survey Observations (Slide 1 of 2)</vt:lpstr>
      <vt:lpstr>Call to Action - Recommended Next Steps</vt:lpstr>
      <vt:lpstr>Food for Thought:   What Action Can You Take to Create a “One-Person / One-Plan” Approach in Your LPA?  What Can you Do to Make A Difference?</vt:lpstr>
      <vt:lpstr>Part 2 – Better Meetings Using “Consensus-Based Decision Making”</vt:lpstr>
      <vt:lpstr>What is Consensus-Based Decision Making?</vt:lpstr>
      <vt:lpstr>Consensus vs. Voting</vt:lpstr>
      <vt:lpstr>Consensus Process</vt:lpstr>
      <vt:lpstr>Four Choices of Consensus</vt:lpstr>
      <vt:lpstr>Benefits of Consensus Building</vt:lpstr>
      <vt:lpstr>LPA Survey Observations</vt:lpstr>
      <vt:lpstr>Call to Action-Recommended Next Steps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Partnership Agreement (LPA) Training</dc:title>
  <dc:creator>Weis, Nicholas@DOR</dc:creator>
  <cp:lastModifiedBy>Martinez, Vincent@CHHS</cp:lastModifiedBy>
  <cp:revision>27</cp:revision>
  <dcterms:created xsi:type="dcterms:W3CDTF">2021-02-19T22:16:32Z</dcterms:created>
  <dcterms:modified xsi:type="dcterms:W3CDTF">2021-08-18T17:00:37Z</dcterms:modified>
</cp:coreProperties>
</file>