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4"/>
  </p:sldMasterIdLst>
  <p:notesMasterIdLst>
    <p:notesMasterId r:id="rId25"/>
  </p:notesMasterIdLst>
  <p:sldIdLst>
    <p:sldId id="506" r:id="rId5"/>
    <p:sldId id="570" r:id="rId6"/>
    <p:sldId id="569" r:id="rId7"/>
    <p:sldId id="571" r:id="rId8"/>
    <p:sldId id="572" r:id="rId9"/>
    <p:sldId id="574" r:id="rId10"/>
    <p:sldId id="575" r:id="rId11"/>
    <p:sldId id="585" r:id="rId12"/>
    <p:sldId id="586" r:id="rId13"/>
    <p:sldId id="576" r:id="rId14"/>
    <p:sldId id="577" r:id="rId15"/>
    <p:sldId id="579" r:id="rId16"/>
    <p:sldId id="580" r:id="rId17"/>
    <p:sldId id="581" r:id="rId18"/>
    <p:sldId id="587" r:id="rId19"/>
    <p:sldId id="582" r:id="rId20"/>
    <p:sldId id="589" r:id="rId21"/>
    <p:sldId id="583" r:id="rId22"/>
    <p:sldId id="591" r:id="rId23"/>
    <p:sldId id="5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ngela Hanson Muesse" initials="AM" lastIdx="1" clrIdx="6">
    <p:extLst>
      <p:ext uri="{19B8F6BF-5375-455C-9EA6-DF929625EA0E}">
        <p15:presenceInfo xmlns:p15="http://schemas.microsoft.com/office/powerpoint/2012/main" userId="S::ahansonmuesse@cde.ca.gov::28a09509-9f56-415e-8541-c5f88896d6d8" providerId="AD"/>
      </p:ext>
    </p:extLst>
  </p:cmAuthor>
  <p:cmAuthor id="1" name="Popjevalo, Jessica@DOR" initials="PJ" lastIdx="5" clrIdx="0">
    <p:extLst>
      <p:ext uri="{19B8F6BF-5375-455C-9EA6-DF929625EA0E}">
        <p15:presenceInfo xmlns:p15="http://schemas.microsoft.com/office/powerpoint/2012/main" userId="S::Jessica.Popjevalo@DOR.CA.GOV::0d1cf129-ac57-490b-b3ca-8eb69d2848ab" providerId="AD"/>
      </p:ext>
    </p:extLst>
  </p:cmAuthor>
  <p:cmAuthor id="2" name="Mard, Elizabeth@DDS" initials="ME [2]" lastIdx="11" clrIdx="1">
    <p:extLst>
      <p:ext uri="{19B8F6BF-5375-455C-9EA6-DF929625EA0E}">
        <p15:presenceInfo xmlns:p15="http://schemas.microsoft.com/office/powerpoint/2012/main" userId="S::Elizabeth.Mard@dds.ca.gov::2a90803c-9ee9-46d8-af2d-121d7117ba02" providerId="AD"/>
      </p:ext>
    </p:extLst>
  </p:cmAuthor>
  <p:cmAuthor id="3" name="Nicolas Wavrin" initials="NW" lastIdx="9" clrIdx="2">
    <p:extLst>
      <p:ext uri="{19B8F6BF-5375-455C-9EA6-DF929625EA0E}">
        <p15:presenceInfo xmlns:p15="http://schemas.microsoft.com/office/powerpoint/2012/main" userId="S-1-5-21-2608872058-1432505909-2668327341-24936" providerId="AD"/>
      </p:ext>
    </p:extLst>
  </p:cmAuthor>
  <p:cmAuthor id="4" name="Angela Hanson Muesse" initials="AHM" lastIdx="18" clrIdx="3">
    <p:extLst>
      <p:ext uri="{19B8F6BF-5375-455C-9EA6-DF929625EA0E}">
        <p15:presenceInfo xmlns:p15="http://schemas.microsoft.com/office/powerpoint/2012/main" userId="cbe69a53f0b555cd" providerId="Windows Live"/>
      </p:ext>
    </p:extLst>
  </p:cmAuthor>
  <p:cmAuthor id="5" name="Timothy Nash" initials="TN" lastIdx="3" clrIdx="4">
    <p:extLst>
      <p:ext uri="{19B8F6BF-5375-455C-9EA6-DF929625EA0E}">
        <p15:presenceInfo xmlns:p15="http://schemas.microsoft.com/office/powerpoint/2012/main" userId="Timothy Nash" providerId="None"/>
      </p:ext>
    </p:extLst>
  </p:cmAuthor>
  <p:cmAuthor id="6" name="Nicolas Wavrin" initials="NW [2]" lastIdx="3" clrIdx="5">
    <p:extLst>
      <p:ext uri="{19B8F6BF-5375-455C-9EA6-DF929625EA0E}">
        <p15:presenceInfo xmlns:p15="http://schemas.microsoft.com/office/powerpoint/2012/main" userId="S::nwavrin@cde.ca.gov::439e7bbc-7582-424c-9057-b93cfb3bce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D09"/>
    <a:srgbClr val="35460E"/>
    <a:srgbClr val="DAE6FF"/>
    <a:srgbClr val="F1F9E0"/>
    <a:srgbClr val="CDCDFF"/>
    <a:srgbClr val="D6BBEB"/>
    <a:srgbClr val="24300A"/>
    <a:srgbClr val="FEFDF8"/>
    <a:srgbClr val="E6D5F3"/>
    <a:srgbClr val="FFF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35" autoAdjust="0"/>
  </p:normalViewPr>
  <p:slideViewPr>
    <p:cSldViewPr snapToGrid="0">
      <p:cViewPr varScale="1">
        <p:scale>
          <a:sx n="51" d="100"/>
          <a:sy n="51" d="100"/>
        </p:scale>
        <p:origin x="1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B2DB0B-2AD1-4D53-8664-F55668B3822E}" type="datetimeFigureOut">
              <a:rPr lang="en-US" smtClean="0"/>
              <a:t>8/18/2021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719283-9C42-463D-8B0D-803AC7724797}" type="slidenum">
              <a:rPr lang="en-US" smtClean="0"/>
              <a:t>‹#›</a:t>
            </a:fld>
            <a:endParaRPr lang="en-US"/>
          </a:p>
        </p:txBody>
      </p:sp>
    </p:spTree>
    <p:extLst>
      <p:ext uri="{BB962C8B-B14F-4D97-AF65-F5344CB8AC3E}">
        <p14:creationId xmlns:p14="http://schemas.microsoft.com/office/powerpoint/2010/main" val="1607525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hhs.ca.gov/"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mailto:CaliforniaCIE@dor.ca.gov"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urldefense.proofpoint.com/v2/url?u=https-3A__gcc02.safelinks.protection.outlook.com_-3Furl-3Dhttps-253A-252F-252Fwww.dds.ca.gov-252Fcorona-2Dvirus-2Dinformation-2Dand-2Dresources-252F-26data-3D04-257C01-257CElizabeth.Mard-2540dds.ca.gov-257C241f7dd0dc8f4be468b708d8ff73ca58-257C7cfc5487eae84559b408d4e67432d3d2-257C0-257C0-257C637540220070357686-257CUnknown-257CTWFpbGZsb3d8eyJWIjoiMC4wLjAwMDAiLCJQIjoiV2luMzIiLCJBTiI6Ik1haWwiLCJXVCI6Mn0-253D-257C1000-26sdata-3DGjgXPmpYUn-252FuJk8bwuY4EJzLF1KtQiAop6HHydZa0eM-253D-26reserved-3D0&amp;d=DwMFAg&amp;c=SIStQSL0VMIUJoLS-Q8giiFlA-AKdP7tpJHyQh8DeXk&amp;r=-GClbHb3Hg8gPS6nCpgsUOGWSl3Nekz7MBxBEUMjds4&amp;m=CkR4SU4VdAH64NTrppQnUVZ0brj3EW9i3NFQGNKxW88&amp;s=8saKJvhf1AA8psBeomE1eMXbmuJNWgsm-5gi-FZmbSM&amp;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urldefense.proofpoint.com/v2/url?u=https-3A__gcc02.safelinks.protection.outlook.com_-3Furl-3Dhttps-253A-252F-252Fwww.dds.ca.gov-252Fcorona-2Dvirus-2Dinformation-2Dand-2Dresources-252Fdepartment-2Ddirectives-252F-26data-3D04-257C01-257CElizabeth.Mard-2540dds.ca.gov-257C241f7dd0dc8f4be468b708d8ff73ca58-257C7cfc5487eae84559b408d4e67432d3d2-257C0-257C0-257C637540220070357686-257CUnknown-257CTWFpbGZsb3d8eyJWIjoiMC4wLjAwMDAiLCJQIjoiV2luMzIiLCJBTiI6Ik1haWwiLCJXVCI6Mn0-253D-257C1000-26sdata-3DQMADxppjMBqNKiV1XOv3V3Yexcvit5MHvY2YRfj8KW4-253D-26reserved-3D0&amp;d=DwMFAg&amp;c=SIStQSL0VMIUJoLS-Q8giiFlA-AKdP7tpJHyQh8DeXk&amp;r=-GClbHb3Hg8gPS6nCpgsUOGWSl3Nekz7MBxBEUMjds4&amp;m=CkR4SU4VdAH64NTrppQnUVZ0brj3EW9i3NFQGNKxW88&amp;s=N3eY-avN0hdX2fSViqMiu0ldxOjQGsh2WCK7Evhcuv8&amp;e="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urldefense.proofpoint.com/v2/url?u=https-3A__gcc02.safelinks.protection.outlook.com_-3Furl-3Dhttps-253A-252F-252Fwww.dds.ca.gov-252Fcorona-2Dvirus-2Dinformation-2Dand-2Dresources-252Falternative-2Dservices-252F-26data-3D04-257C01-257CElizabeth.Mard-2540dds.ca.gov-257C241f7dd0dc8f4be468b708d8ff73ca58-257C7cfc5487eae84559b408d4e67432d3d2-257C0-257C0-257C637540220070367652-257CUnknown-257CTWFpbGZsb3d8eyJWIjoiMC4wLjAwMDAiLCJQIjoiV2luMzIiLCJBTiI6Ik1haWwiLCJXVCI6Mn0-253D-257C1000-26sdata-3DB8A2GgdqkuqZQa1VCVEzsqUdiY78dENyg2tTg9cEUUw-253D-26reserved-3D0&amp;d=DwMFAg&amp;c=SIStQSL0VMIUJoLS-Q8giiFlA-AKdP7tpJHyQh8DeXk&amp;r=-GClbHb3Hg8gPS6nCpgsUOGWSl3Nekz7MBxBEUMjds4&amp;m=CkR4SU4VdAH64NTrppQnUVZ0brj3EW9i3NFQGNKxW88&amp;s=gAb8ACECP42CYiCDG7z_moaJcFFPOCl39OdzZh5qNhI&amp;e=" TargetMode="External"/><Relationship Id="rId4" Type="http://schemas.openxmlformats.org/officeDocument/2006/relationships/hyperlink" Target="https://urldefense.proofpoint.com/v2/url?u=https-3A__gcc02.safelinks.protection.outlook.com_-3Furl-3Dhttps-253A-252F-252Fwww.dds.ca.gov-252Fcorona-2Dvirus-2Dinformation-2Dand-2Dresources-252Fvendors-2Dservice-2Dproviders-26data-3D04-257C01-257CElizabeth.Mard-2540dds.ca.gov-257C241f7dd0dc8f4be468b708d8ff73ca58-257C7cfc5487eae84559b408d4e67432d3d2-257C0-257C0-257C637540220070367652-257CUnknown-257CTWFpbGZsb3d8eyJWIjoiMC4wLjAwMDAiLCJQIjoiV2luMzIiLCJBTiI6Ik1haWwiLCJXVCI6Mn0-253D-257C1000-26sdata-3DB5r-252FgYe7p8rpMV6dBPvP72-252Fkn6ExUMVCGiP8qbgFpek-253D-26reserved-3D0&amp;d=DwMFAg&amp;c=SIStQSL0VMIUJoLS-Q8giiFlA-AKdP7tpJHyQh8DeXk&amp;r=-GClbHb3Hg8gPS6nCpgsUOGWSl3Nekz7MBxBEUMjds4&amp;m=CkR4SU4VdAH64NTrppQnUVZ0brj3EW9i3NFQGNKxW88&amp;s=3jmyr_9x2EjnKGWFnSAPwId6K_IwgmIon-PAnHrthrI&amp;e="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Hello and welcome to the Local Partnership Agreement technical assistance video series presented by the California Department of Education, Department of Rehabilitation, and Department of Developmental Services through the California Competitive Integrated Employment Blueprint.</a:t>
            </a:r>
          </a:p>
          <a:p>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The goal of this series is to provide resources, and guidance to strengthen local partnership agreement core and community partnerships. </a:t>
            </a:r>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 </a:t>
            </a:r>
            <a:endParaRPr lang="en-US" sz="1200" b="0" i="0" u="none" strike="noStrike" kern="1200" dirty="0">
              <a:solidFill>
                <a:schemeClr val="tx1"/>
              </a:solidFill>
              <a:effectLst/>
              <a:latin typeface="+mn-lt"/>
              <a:ea typeface="+mn-ea"/>
              <a:cs typeface="+mn-cs"/>
            </a:endParaRPr>
          </a:p>
          <a:p>
            <a:r>
              <a:rPr lang="en-US" sz="1200" b="0" i="1" u="none" strike="noStrike" kern="1200">
                <a:solidFill>
                  <a:schemeClr val="tx1"/>
                </a:solidFill>
                <a:effectLst/>
                <a:latin typeface="+mn-lt"/>
                <a:ea typeface="+mn-ea"/>
                <a:cs typeface="+mn-cs"/>
              </a:rPr>
              <a:t>All the resources and links discussed in this video will be made available on the California Health and Human Services (also known as CHHS) website at </a:t>
            </a:r>
            <a:r>
              <a:rPr lang="en-US" sz="1200" b="0" i="1" u="none" strike="noStrike" kern="1200">
                <a:solidFill>
                  <a:schemeClr val="tx1"/>
                </a:solidFill>
                <a:effectLst/>
                <a:latin typeface="+mn-lt"/>
                <a:ea typeface="+mn-ea"/>
                <a:cs typeface="+mn-cs"/>
                <a:hlinkClick r:id="rId3"/>
              </a:rPr>
              <a:t>www.chhs.ca.gov</a:t>
            </a:r>
            <a:r>
              <a:rPr lang="en-US" sz="1200" b="0" i="1" u="none" strike="noStrike" kern="1200">
                <a:solidFill>
                  <a:schemeClr val="tx1"/>
                </a:solidFill>
                <a:effectLst/>
                <a:latin typeface="+mn-lt"/>
                <a:ea typeface="+mn-ea"/>
                <a:cs typeface="+mn-cs"/>
              </a:rPr>
              <a:t>.</a:t>
            </a:r>
            <a:endParaRPr lang="en-US" sz="1200" b="0" i="0" u="none" strike="noStrike" kern="120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 </a:t>
            </a:r>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This video will focus on COVID-19, Coordinating Responses, and is presented by Nick Wavrin from the California Department of Education</a:t>
            </a:r>
          </a:p>
          <a:p>
            <a:endParaRPr lang="en-US" sz="1200" b="0" i="1"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ABB46AF-8B1F-46F4-9F9A-268081F794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1155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a:effectLst/>
                <a:latin typeface="Arial" panose="020B0604020202020204" pitchFamily="34" charset="0"/>
                <a:ea typeface="Calibri" panose="020F0502020204030204" pitchFamily="34" charset="0"/>
                <a:cs typeface="Times New Roman" panose="02020603050405020304" pitchFamily="18" charset="0"/>
              </a:rPr>
              <a:t>DOR districts worked closely with community partners and other stakeholders to provide services efficiently and expeditiously. </a:t>
            </a:r>
          </a:p>
          <a:p>
            <a:pPr marL="0" marR="0" indent="0">
              <a:lnSpc>
                <a:spcPct val="107000"/>
              </a:lnSpc>
              <a:spcBef>
                <a:spcPts val="0"/>
              </a:spcBef>
              <a:spcAft>
                <a:spcPts val="800"/>
              </a:spcAft>
              <a:buNone/>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a:effectLst/>
                <a:latin typeface="Arial" panose="020B0604020202020204" pitchFamily="34" charset="0"/>
                <a:ea typeface="Calibri" panose="020F0502020204030204" pitchFamily="34" charset="0"/>
                <a:cs typeface="Times New Roman" panose="02020603050405020304" pitchFamily="18" charset="0"/>
              </a:rPr>
              <a:t>And a dedicated COVID 19 page was developed at the DOR website with links to information on how and where to seek financial and food assistance, mental health support, employment options, and housing. </a:t>
            </a:r>
          </a:p>
          <a:p>
            <a:endParaRPr lang="en-US" sz="1200">
              <a:effectLst/>
              <a:latin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u="none" strike="noStrike" kern="1200">
                <a:solidFill>
                  <a:schemeClr val="tx1"/>
                </a:solidFill>
                <a:effectLst/>
                <a:latin typeface="+mn-lt"/>
                <a:ea typeface="+mn-ea"/>
                <a:cs typeface="+mn-cs"/>
              </a:rPr>
              <a:t>These resources, like the others, can be accessed in the links shared on the CHHS website</a:t>
            </a:r>
            <a:endParaRPr lang="en-US" sz="1200" b="0" i="0" u="none" strike="noStrike"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10</a:t>
            </a:fld>
            <a:endParaRPr lang="en-US"/>
          </a:p>
        </p:txBody>
      </p:sp>
    </p:spTree>
    <p:extLst>
      <p:ext uri="{BB962C8B-B14F-4D97-AF65-F5344CB8AC3E}">
        <p14:creationId xmlns:p14="http://schemas.microsoft.com/office/powerpoint/2010/main" val="3890446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The three state partner agencies (CDE, DOR, DDS) provided a joint response by compiling existing resources from the departments’ websites that provide COVID-19 related education, training, and employment information for individuals seeking employment services during this unprecedented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r>
              <a:rPr lang="en-US" sz="1200" b="0" i="1" u="none" strike="noStrike" kern="1200">
                <a:solidFill>
                  <a:schemeClr val="tx1"/>
                </a:solidFill>
                <a:effectLst/>
                <a:latin typeface="+mn-lt"/>
                <a:ea typeface="+mn-ea"/>
                <a:cs typeface="+mn-cs"/>
              </a:rPr>
              <a:t>These resources can be accessed in the links shared on the CHHS website</a:t>
            </a:r>
            <a:endParaRPr lang="en-US" sz="1200" b="0" i="0" u="none" strike="noStrike"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11</a:t>
            </a:fld>
            <a:endParaRPr lang="en-US"/>
          </a:p>
        </p:txBody>
      </p:sp>
    </p:spTree>
    <p:extLst>
      <p:ext uri="{BB962C8B-B14F-4D97-AF65-F5344CB8AC3E}">
        <p14:creationId xmlns:p14="http://schemas.microsoft.com/office/powerpoint/2010/main" val="957577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Now we are going to explore some of the resources and responses developed by core partners within the LPA. The intention here is to provide information and resources so that LPAs and core partners can continue to provide services and engage in communities during this time</a:t>
            </a:r>
          </a:p>
        </p:txBody>
      </p:sp>
      <p:sp>
        <p:nvSpPr>
          <p:cNvPr id="4" name="Slide Number Placeholder 3"/>
          <p:cNvSpPr>
            <a:spLocks noGrp="1"/>
          </p:cNvSpPr>
          <p:nvPr>
            <p:ph type="sldNum" sz="quarter" idx="5"/>
          </p:nvPr>
        </p:nvSpPr>
        <p:spPr/>
        <p:txBody>
          <a:bodyPr/>
          <a:lstStyle/>
          <a:p>
            <a:fld id="{38719283-9C42-463D-8B0D-803AC7724797}" type="slidenum">
              <a:rPr lang="en-US" smtClean="0"/>
              <a:t>12</a:t>
            </a:fld>
            <a:endParaRPr lang="en-US"/>
          </a:p>
        </p:txBody>
      </p:sp>
    </p:spTree>
    <p:extLst>
      <p:ext uri="{BB962C8B-B14F-4D97-AF65-F5344CB8AC3E}">
        <p14:creationId xmlns:p14="http://schemas.microsoft.com/office/powerpoint/2010/main" val="4100937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first example is a series of virtual resources that were developed by core partners throughout the state. This is certainly not an exhaustive list, but are just some examples of online resources that could bridge that gap between what was formerly accomplished in person to what can be accomplished remotely. Such as:</a:t>
            </a:r>
          </a:p>
          <a:p>
            <a:pPr marL="171450" indent="-171450">
              <a:buFont typeface="Arial" panose="020B0604020202020204" pitchFamily="34" charset="0"/>
              <a:buChar char="•"/>
            </a:pPr>
            <a:r>
              <a:rPr lang="en-US"/>
              <a:t>Online certifications</a:t>
            </a:r>
          </a:p>
          <a:p>
            <a:pPr marL="171450" indent="-171450">
              <a:buFont typeface="Arial" panose="020B0604020202020204" pitchFamily="34" charset="0"/>
              <a:buChar char="•"/>
            </a:pPr>
            <a:r>
              <a:rPr lang="en-US"/>
              <a:t>Online job shadowing: </a:t>
            </a:r>
          </a:p>
          <a:p>
            <a:pPr marL="171450" indent="-171450">
              <a:buFont typeface="Arial" panose="020B0604020202020204" pitchFamily="34" charset="0"/>
              <a:buChar char="•"/>
            </a:pPr>
            <a:r>
              <a:rPr lang="en-US"/>
              <a:t>Online job camp</a:t>
            </a:r>
          </a:p>
          <a:p>
            <a:pPr marL="171450" indent="-171450">
              <a:buFont typeface="Arial" panose="020B0604020202020204" pitchFamily="34" charset="0"/>
              <a:buChar char="•"/>
            </a:pPr>
            <a:r>
              <a:rPr lang="en-US"/>
              <a:t>Virtual field trips</a:t>
            </a:r>
          </a:p>
          <a:p>
            <a:pPr marL="171450" indent="-171450">
              <a:buFont typeface="Arial" panose="020B0604020202020204" pitchFamily="34" charset="0"/>
              <a:buChar char="•"/>
            </a:pPr>
            <a:r>
              <a:rPr lang="en-US"/>
              <a:t>Using Zoom to deliver presentations, as well as feature guest speakers</a:t>
            </a:r>
          </a:p>
          <a:p>
            <a:pPr marL="171450" indent="-171450">
              <a:buFont typeface="Arial" panose="020B0604020202020204" pitchFamily="34" charset="0"/>
              <a:buChar char="•"/>
            </a:pPr>
            <a:r>
              <a:rPr lang="en-US"/>
              <a:t>And offering sites that simulate being an employee or assist with career exploration</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u="none" strike="noStrike" kern="1200">
                <a:solidFill>
                  <a:schemeClr val="tx1"/>
                </a:solidFill>
                <a:effectLst/>
                <a:latin typeface="+mn-lt"/>
                <a:ea typeface="+mn-ea"/>
                <a:cs typeface="+mn-cs"/>
              </a:rPr>
              <a:t>A list of examples for such resources can be accessed in the links shared on the CHHS website</a:t>
            </a:r>
            <a:endParaRPr lang="en-US" sz="1200" b="0" i="0" u="none" strike="noStrike" kern="1200">
              <a:solidFill>
                <a:schemeClr val="tx1"/>
              </a:solidFill>
              <a:effectLst/>
              <a:latin typeface="+mn-lt"/>
              <a:ea typeface="+mn-ea"/>
              <a:cs typeface="+mn-cs"/>
            </a:endParaRPr>
          </a:p>
          <a:p>
            <a:endParaRPr lang="en-US"/>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13</a:t>
            </a:fld>
            <a:endParaRPr lang="en-US"/>
          </a:p>
        </p:txBody>
      </p:sp>
    </p:spTree>
    <p:extLst>
      <p:ext uri="{BB962C8B-B14F-4D97-AF65-F5344CB8AC3E}">
        <p14:creationId xmlns:p14="http://schemas.microsoft.com/office/powerpoint/2010/main" val="3319473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Humboldt Partnership for Competitive Integrated Employment is a partnership between the Redwood Coast Regional Center, the Humboldt County Office of Education, and the DOR, Redwood Empire District.</a:t>
            </a:r>
          </a:p>
          <a:p>
            <a:endParaRPr lang="en-US" dirty="0"/>
          </a:p>
          <a:p>
            <a:r>
              <a:rPr lang="en-US" dirty="0"/>
              <a:t>They engaged in stakeholder engagements meetings in 2021. The stakeholder meetings were made available via Zoom, which made them more accessible for stakeholders and community partners. The meetings were also made available in Spanish, which has allowed for even greater community participation</a:t>
            </a:r>
          </a:p>
          <a:p>
            <a:endParaRPr lang="en-US" dirty="0"/>
          </a:p>
          <a:p>
            <a:r>
              <a:rPr lang="en-US" dirty="0"/>
              <a:t>The intention of the meetings is to collaborate, inform, </a:t>
            </a:r>
            <a:r>
              <a:rPr lang="en-US" sz="2400" dirty="0">
                <a:latin typeface="Arial" panose="020B0604020202020204" pitchFamily="34" charset="0"/>
                <a:cs typeface="Arial" panose="020B0604020202020204" pitchFamily="34" charset="0"/>
              </a:rPr>
              <a:t>and educate stakeholders to promote CIE opportunities for people with intellectual and developmental disabilities in Humboldt County.</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Through these meetings, they are able to:</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Provide resources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Deliver technology solutions for distance learning and working</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Share feedback how to support transition from HS to CIE</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dirty="0">
                <a:latin typeface="Arial" panose="020B0604020202020204" pitchFamily="34" charset="0"/>
                <a:cs typeface="Arial" panose="020B0604020202020204" pitchFamily="34" charset="0"/>
              </a:rPr>
              <a:t>And with the use of technology, such as Zoom, and translation, they were able to connect with and engage their community during the pandemic.</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14</a:t>
            </a:fld>
            <a:endParaRPr lang="en-US"/>
          </a:p>
        </p:txBody>
      </p:sp>
    </p:spTree>
    <p:extLst>
      <p:ext uri="{BB962C8B-B14F-4D97-AF65-F5344CB8AC3E}">
        <p14:creationId xmlns:p14="http://schemas.microsoft.com/office/powerpoint/2010/main" val="326518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a:latin typeface="Arial" panose="020B0604020202020204" pitchFamily="34" charset="0"/>
                <a:cs typeface="Arial" panose="020B0604020202020204" pitchFamily="34" charset="0"/>
              </a:rPr>
              <a:t>Another example we would like to share is that of the Orange County LPA, which developed a series of weekly conversations with subject matter experts, titled “Ask the Experts.” These weekly conversations were made available through Zoom, featuring dozens of topics, including:</a:t>
            </a:r>
          </a:p>
          <a:p>
            <a:pPr marL="0" indent="0">
              <a:buNone/>
            </a:pPr>
            <a:endParaRPr lang="en-US" sz="800">
              <a:latin typeface="Arial" panose="020B0604020202020204" pitchFamily="34" charset="0"/>
              <a:cs typeface="Arial" panose="020B0604020202020204" pitchFamily="34" charset="0"/>
            </a:endParaRPr>
          </a:p>
          <a:p>
            <a:r>
              <a:rPr lang="en-US" sz="1100">
                <a:latin typeface="Arial" panose="020B0604020202020204" pitchFamily="34" charset="0"/>
                <a:cs typeface="Arial" panose="020B0604020202020204" pitchFamily="34" charset="0"/>
              </a:rPr>
              <a:t>Employment preparation for Individuals with Autism</a:t>
            </a:r>
          </a:p>
          <a:p>
            <a:endParaRPr lang="en-US" sz="800">
              <a:latin typeface="Arial" panose="020B0604020202020204" pitchFamily="34" charset="0"/>
              <a:cs typeface="Arial" panose="020B0604020202020204" pitchFamily="34" charset="0"/>
            </a:endParaRPr>
          </a:p>
          <a:p>
            <a:r>
              <a:rPr lang="en-US" sz="1100">
                <a:latin typeface="Arial" panose="020B0604020202020204" pitchFamily="34" charset="0"/>
                <a:cs typeface="Arial" panose="020B0604020202020204" pitchFamily="34" charset="0"/>
              </a:rPr>
              <a:t>Work Incentives Planning and Assistance for Individuals Receiving SSI</a:t>
            </a:r>
          </a:p>
          <a:p>
            <a:endParaRPr lang="en-US" sz="800">
              <a:latin typeface="Arial" panose="020B0604020202020204" pitchFamily="34" charset="0"/>
              <a:cs typeface="Arial" panose="020B0604020202020204" pitchFamily="34" charset="0"/>
            </a:endParaRPr>
          </a:p>
          <a:p>
            <a:r>
              <a:rPr lang="en-US" sz="1100">
                <a:latin typeface="Arial" panose="020B0604020202020204" pitchFamily="34" charset="0"/>
                <a:cs typeface="Arial" panose="020B0604020202020204" pitchFamily="34" charset="0"/>
              </a:rPr>
              <a:t>Helping Parents Prepare for Employment</a:t>
            </a:r>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15</a:t>
            </a:fld>
            <a:endParaRPr lang="en-US"/>
          </a:p>
        </p:txBody>
      </p:sp>
    </p:spTree>
    <p:extLst>
      <p:ext uri="{BB962C8B-B14F-4D97-AF65-F5344CB8AC3E}">
        <p14:creationId xmlns:p14="http://schemas.microsoft.com/office/powerpoint/2010/main" val="1580886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a:latin typeface="Arial" panose="020B0604020202020204" pitchFamily="34" charset="0"/>
                <a:cs typeface="Arial" panose="020B0604020202020204" pitchFamily="34" charset="0"/>
              </a:rPr>
              <a:t>If you have any questions regarding these conversations, or would like to access other resources from the Orange County LPA, please visit the LPA Technical Assistance Resource Guide</a:t>
            </a:r>
          </a:p>
          <a:p>
            <a:pPr marL="0" indent="0">
              <a:buNone/>
            </a:pPr>
            <a:endParaRPr lang="en-US">
              <a:latin typeface="Arial" panose="020B0604020202020204" pitchFamily="34" charset="0"/>
              <a:cs typeface="Arial" panose="020B0604020202020204" pitchFamily="34" charset="0"/>
            </a:endParaRPr>
          </a:p>
          <a:p>
            <a:pPr marL="0" indent="0">
              <a:buNone/>
            </a:pPr>
            <a:r>
              <a:rPr lang="en-US" sz="1200" b="0" i="1" u="none" strike="noStrike" kern="1200">
                <a:solidFill>
                  <a:schemeClr val="tx1"/>
                </a:solidFill>
                <a:effectLst/>
                <a:latin typeface="+mn-lt"/>
                <a:ea typeface="+mn-ea"/>
                <a:cs typeface="+mn-cs"/>
              </a:rPr>
              <a:t>Which can be accessed in the links shared on the CHHS website</a:t>
            </a:r>
            <a:endParaRPr lang="en-US">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16</a:t>
            </a:fld>
            <a:endParaRPr lang="en-US"/>
          </a:p>
        </p:txBody>
      </p:sp>
    </p:spTree>
    <p:extLst>
      <p:ext uri="{BB962C8B-B14F-4D97-AF65-F5344CB8AC3E}">
        <p14:creationId xmlns:p14="http://schemas.microsoft.com/office/powerpoint/2010/main" val="2184807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now come to the question, what can you do? And we hope to offer some simple suggestions that can provide resources in the immediate, and also inspire connections that can foster long-term community relationships and learning</a:t>
            </a:r>
          </a:p>
        </p:txBody>
      </p:sp>
      <p:sp>
        <p:nvSpPr>
          <p:cNvPr id="4" name="Slide Number Placeholder 3"/>
          <p:cNvSpPr>
            <a:spLocks noGrp="1"/>
          </p:cNvSpPr>
          <p:nvPr>
            <p:ph type="sldNum" sz="quarter" idx="5"/>
          </p:nvPr>
        </p:nvSpPr>
        <p:spPr/>
        <p:txBody>
          <a:bodyPr/>
          <a:lstStyle/>
          <a:p>
            <a:fld id="{38719283-9C42-463D-8B0D-803AC7724797}" type="slidenum">
              <a:rPr lang="en-US" smtClean="0"/>
              <a:t>17</a:t>
            </a:fld>
            <a:endParaRPr lang="en-US"/>
          </a:p>
        </p:txBody>
      </p:sp>
    </p:spTree>
    <p:extLst>
      <p:ext uri="{BB962C8B-B14F-4D97-AF65-F5344CB8AC3E}">
        <p14:creationId xmlns:p14="http://schemas.microsoft.com/office/powerpoint/2010/main" val="941748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first would be to connect with the resources provided in this presentation. In no means is this meant to be an exhaustive list of what is out there, or of what can be done, but these are resources that are currently being used in the field and have been tested to be effective.</a:t>
            </a:r>
          </a:p>
          <a:p>
            <a:endParaRPr lang="en-US"/>
          </a:p>
          <a:p>
            <a:r>
              <a:rPr lang="en-US"/>
              <a:t>The second is to connect with your local core and community partners. And because this can be done virtually, there are more options for accessibility, and with that, more participation and engagement.</a:t>
            </a:r>
          </a:p>
          <a:p>
            <a:endParaRPr lang="en-US"/>
          </a:p>
          <a:p>
            <a:r>
              <a:rPr lang="en-US"/>
              <a:t>Next is to connect with state-level partners through the California Community of Practice on Secondary Transition, also known as the </a:t>
            </a:r>
            <a:r>
              <a:rPr lang="en-US" err="1"/>
              <a:t>CoP.</a:t>
            </a:r>
            <a:r>
              <a:rPr lang="en-US"/>
              <a:t> The CoP meets on the first Monday of every month, and features a community of state and local level partners, educators, service providers, parent advocates, and students; open to all engaged in the world of secondary transition. It is an opportunity to learn and share resources, and help improve employment outcomes for individuals with disabilities.</a:t>
            </a:r>
          </a:p>
          <a:p>
            <a:endParaRPr lang="en-US"/>
          </a:p>
          <a:p>
            <a:r>
              <a:rPr lang="en-US"/>
              <a:t>To be added to the mailing list, please send an email to Nwavrin@cde.ca.gov for future announcements and updates</a:t>
            </a:r>
          </a:p>
        </p:txBody>
      </p:sp>
      <p:sp>
        <p:nvSpPr>
          <p:cNvPr id="4" name="Slide Number Placeholder 3"/>
          <p:cNvSpPr>
            <a:spLocks noGrp="1"/>
          </p:cNvSpPr>
          <p:nvPr>
            <p:ph type="sldNum" sz="quarter" idx="5"/>
          </p:nvPr>
        </p:nvSpPr>
        <p:spPr/>
        <p:txBody>
          <a:bodyPr/>
          <a:lstStyle/>
          <a:p>
            <a:fld id="{38719283-9C42-463D-8B0D-803AC7724797}" type="slidenum">
              <a:rPr lang="en-US" smtClean="0"/>
              <a:t>18</a:t>
            </a:fld>
            <a:endParaRPr lang="en-US"/>
          </a:p>
        </p:txBody>
      </p:sp>
    </p:spTree>
    <p:extLst>
      <p:ext uri="{BB962C8B-B14F-4D97-AF65-F5344CB8AC3E}">
        <p14:creationId xmlns:p14="http://schemas.microsoft.com/office/powerpoint/2010/main" val="1386138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would also recommend to utilize the resources available on the CIE Toolkit, which is located on the CIE web page of the CHHS website. The Toolkit contains practical resources around benefits planning, webinars, and other services and supports</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We would also like to encourage you to reach out to the CIE Blueprint Leadership Team if you have any questions or need any technical assistance. Please send an email to </a:t>
            </a:r>
            <a:r>
              <a:rPr lang="en-US">
                <a:hlinkClick r:id="rId3"/>
              </a:rPr>
              <a:t>CaliforniaCIE@dor.ca.gov</a:t>
            </a:r>
            <a:r>
              <a:rPr lang="en-US"/>
              <a:t> We will be able to offer technical assistance and provide any resources or connections that you may need.</a:t>
            </a:r>
          </a:p>
          <a:p>
            <a:endParaRPr lang="en-US"/>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19</a:t>
            </a:fld>
            <a:endParaRPr lang="en-US"/>
          </a:p>
        </p:txBody>
      </p:sp>
    </p:spTree>
    <p:extLst>
      <p:ext uri="{BB962C8B-B14F-4D97-AF65-F5344CB8AC3E}">
        <p14:creationId xmlns:p14="http://schemas.microsoft.com/office/powerpoint/2010/main" val="232017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First, let us start with an overview, so that we know what to expect from the training.</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The COVID-19 pandemic has had an unprecedented impact on service delivery and employment opportunities for individuals with intellectual and developmental disabilities.</a:t>
            </a:r>
          </a:p>
          <a:p>
            <a:endParaRPr lang="en-US"/>
          </a:p>
          <a:p>
            <a:r>
              <a:rPr lang="en-US"/>
              <a:t>In this presentation, we will:</a:t>
            </a:r>
          </a:p>
          <a:p>
            <a:pPr marL="514350" indent="-514350">
              <a:buFont typeface="+mj-lt"/>
              <a:buAutoNum type="arabicPeriod"/>
            </a:pPr>
            <a:r>
              <a:rPr lang="en-US"/>
              <a:t>discuss how state-level agencies and the core partners in local partnership agreements—referred to in this presentation as LPAs—have responded to the question: “How do we support Competitive Integrated Employment (CIE) outcomes during this time?”</a:t>
            </a:r>
          </a:p>
          <a:p>
            <a:pPr marL="514350" indent="-514350">
              <a:buFont typeface="+mj-lt"/>
              <a:buAutoNum type="arabicPeriod"/>
            </a:pPr>
            <a:r>
              <a:rPr lang="en-US"/>
              <a:t>provide resources to assist in service delivery and the development of pathways to CIE outcomes.</a:t>
            </a:r>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2</a:t>
            </a:fld>
            <a:endParaRPr lang="en-US"/>
          </a:p>
        </p:txBody>
      </p:sp>
    </p:spTree>
    <p:extLst>
      <p:ext uri="{BB962C8B-B14F-4D97-AF65-F5344CB8AC3E}">
        <p14:creationId xmlns:p14="http://schemas.microsoft.com/office/powerpoint/2010/main" val="41400266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have come to the end of this presentation. </a:t>
            </a:r>
          </a:p>
          <a:p>
            <a:endParaRPr lang="en-US"/>
          </a:p>
          <a:p>
            <a:r>
              <a:rPr lang="en-US"/>
              <a:t>Thank you for all that you do. </a:t>
            </a:r>
          </a:p>
          <a:p>
            <a:endParaRPr lang="en-US"/>
          </a:p>
          <a:p>
            <a:r>
              <a:rPr lang="en-US"/>
              <a:t>Together we can help improve CIE outcomes for individuals with intellectual and developmental disabilities</a:t>
            </a:r>
          </a:p>
          <a:p>
            <a:endParaRPr lang="en-US"/>
          </a:p>
          <a:p>
            <a:r>
              <a:rPr lang="en-US"/>
              <a:t>Again, if you have any questions or comments, please connect with us at: CaliforniaCIE@dor.ca.gov </a:t>
            </a:r>
          </a:p>
        </p:txBody>
      </p:sp>
      <p:sp>
        <p:nvSpPr>
          <p:cNvPr id="4" name="Slide Number Placeholder 3"/>
          <p:cNvSpPr>
            <a:spLocks noGrp="1"/>
          </p:cNvSpPr>
          <p:nvPr>
            <p:ph type="sldNum" sz="quarter" idx="5"/>
          </p:nvPr>
        </p:nvSpPr>
        <p:spPr/>
        <p:txBody>
          <a:bodyPr/>
          <a:lstStyle/>
          <a:p>
            <a:fld id="{38719283-9C42-463D-8B0D-803AC7724797}" type="slidenum">
              <a:rPr lang="en-US" smtClean="0"/>
              <a:t>20</a:t>
            </a:fld>
            <a:endParaRPr lang="en-US"/>
          </a:p>
        </p:txBody>
      </p:sp>
    </p:spTree>
    <p:extLst>
      <p:ext uri="{BB962C8B-B14F-4D97-AF65-F5344CB8AC3E}">
        <p14:creationId xmlns:p14="http://schemas.microsoft.com/office/powerpoint/2010/main" val="399303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Let us explore some resources that the three partner agencies have provided to the field, in response to COVID-19</a:t>
            </a:r>
          </a:p>
        </p:txBody>
      </p:sp>
      <p:sp>
        <p:nvSpPr>
          <p:cNvPr id="4" name="Slide Number Placeholder 3"/>
          <p:cNvSpPr>
            <a:spLocks noGrp="1"/>
          </p:cNvSpPr>
          <p:nvPr>
            <p:ph type="sldNum" sz="quarter" idx="5"/>
          </p:nvPr>
        </p:nvSpPr>
        <p:spPr/>
        <p:txBody>
          <a:bodyPr/>
          <a:lstStyle/>
          <a:p>
            <a:fld id="{38719283-9C42-463D-8B0D-803AC7724797}" type="slidenum">
              <a:rPr lang="en-US" smtClean="0"/>
              <a:t>3</a:t>
            </a:fld>
            <a:endParaRPr lang="en-US"/>
          </a:p>
        </p:txBody>
      </p:sp>
    </p:spTree>
    <p:extLst>
      <p:ext uri="{BB962C8B-B14F-4D97-AF65-F5344CB8AC3E}">
        <p14:creationId xmlns:p14="http://schemas.microsoft.com/office/powerpoint/2010/main" val="2928585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response to COVID-19 and the subsequent school closures and shift toward remote learning and service delivery, the California Department of Education (referred to in this presentation as CDE) developed a dedicated web page which includes guidance to the field regarding school openings, the Stronger Together Guidebook, webinars, and resources on various topics, including:</a:t>
            </a:r>
          </a:p>
          <a:p>
            <a:pPr marL="171450" indent="-171450">
              <a:buFont typeface="Arial" panose="020B0604020202020204" pitchFamily="34" charset="0"/>
              <a:buChar char="•"/>
            </a:pPr>
            <a:r>
              <a:rPr lang="en-US"/>
              <a:t>Assessments</a:t>
            </a:r>
          </a:p>
          <a:p>
            <a:pPr marL="171450" indent="-171450">
              <a:buFont typeface="Arial" panose="020B0604020202020204" pitchFamily="34" charset="0"/>
              <a:buChar char="•"/>
            </a:pPr>
            <a:r>
              <a:rPr lang="en-US"/>
              <a:t>Data Reporting</a:t>
            </a:r>
          </a:p>
          <a:p>
            <a:pPr marL="171450" indent="-171450">
              <a:buFont typeface="Arial" panose="020B0604020202020204" pitchFamily="34" charset="0"/>
              <a:buChar char="•"/>
            </a:pPr>
            <a:r>
              <a:rPr lang="en-US"/>
              <a:t>Distance Learning</a:t>
            </a:r>
          </a:p>
          <a:p>
            <a:pPr marL="171450" indent="-171450">
              <a:buFont typeface="Arial" panose="020B0604020202020204" pitchFamily="34" charset="0"/>
              <a:buChar char="•"/>
            </a:pPr>
            <a:r>
              <a:rPr lang="en-US"/>
              <a:t>Early Learning and Care</a:t>
            </a:r>
          </a:p>
          <a:p>
            <a:pPr marL="171450" indent="-171450">
              <a:buFont typeface="Arial" panose="020B0604020202020204" pitchFamily="34" charset="0"/>
              <a:buChar char="•"/>
            </a:pPr>
            <a:r>
              <a:rPr lang="en-US"/>
              <a:t>Mental Health</a:t>
            </a:r>
          </a:p>
          <a:p>
            <a:pPr marL="171450" indent="-171450">
              <a:buFont typeface="Arial" panose="020B0604020202020204" pitchFamily="34" charset="0"/>
              <a:buChar char="•"/>
            </a:pPr>
            <a:endParaRPr lang="en-US"/>
          </a:p>
          <a:p>
            <a:r>
              <a:rPr lang="en-US" sz="1200" b="0" i="1" u="none" strike="noStrike" kern="1200">
                <a:solidFill>
                  <a:schemeClr val="tx1"/>
                </a:solidFill>
                <a:effectLst/>
                <a:latin typeface="+mn-lt"/>
                <a:ea typeface="+mn-ea"/>
                <a:cs typeface="+mn-cs"/>
              </a:rPr>
              <a:t>These resources can be accessed in the links shared on the CHHS website</a:t>
            </a:r>
            <a:endParaRPr lang="en-US" sz="1200" b="0" i="0" u="none" strike="noStrike" kern="1200">
              <a:solidFill>
                <a:schemeClr val="tx1"/>
              </a:solidFill>
              <a:effectLst/>
              <a:latin typeface="+mn-lt"/>
              <a:ea typeface="+mn-ea"/>
              <a:cs typeface="+mn-cs"/>
            </a:endParaRPr>
          </a:p>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4</a:t>
            </a:fld>
            <a:endParaRPr lang="en-US"/>
          </a:p>
        </p:txBody>
      </p:sp>
    </p:spTree>
    <p:extLst>
      <p:ext uri="{BB962C8B-B14F-4D97-AF65-F5344CB8AC3E}">
        <p14:creationId xmlns:p14="http://schemas.microsoft.com/office/powerpoint/2010/main" val="1291051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resource made available by the CDE is the Resource Toolkit, which was developed by the Innovations in Special Education Workgroup</a:t>
            </a:r>
          </a:p>
          <a:p>
            <a:endParaRPr lang="en-US" dirty="0"/>
          </a:p>
          <a:p>
            <a:r>
              <a:rPr lang="en-US" dirty="0"/>
              <a:t>In March of 2020, the CDE gathered stakeholders from across the state to gather and share resources, strategies, and tools specific to special education and distance learning.</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u="none" strike="noStrike" kern="1200" dirty="0">
                <a:solidFill>
                  <a:schemeClr val="tx1"/>
                </a:solidFill>
                <a:effectLst/>
                <a:latin typeface="+mn-lt"/>
                <a:ea typeface="+mn-ea"/>
                <a:cs typeface="+mn-cs"/>
              </a:rPr>
              <a:t>These resources can be accessed in the links shared on the CHHS website</a:t>
            </a:r>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5</a:t>
            </a:fld>
            <a:endParaRPr lang="en-US"/>
          </a:p>
        </p:txBody>
      </p:sp>
    </p:spTree>
    <p:extLst>
      <p:ext uri="{BB962C8B-B14F-4D97-AF65-F5344CB8AC3E}">
        <p14:creationId xmlns:p14="http://schemas.microsoft.com/office/powerpoint/2010/main" val="367124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WorkAbility I is a grant funded and administered by the CDE which offers transition age students with an Individualized Education Program the opportunity to engage in work experience education while in school.</a:t>
            </a:r>
          </a:p>
          <a:p>
            <a:endParaRPr lang="en-US"/>
          </a:p>
          <a:p>
            <a:r>
              <a:rPr lang="en-US"/>
              <a:t>Here are some responses and resources that were made available to the WorkAbility I grantees:</a:t>
            </a:r>
          </a:p>
          <a:p>
            <a:endParaRPr lang="en-US"/>
          </a:p>
          <a:p>
            <a:pPr marL="171450" indent="-171450">
              <a:buFont typeface="Arial" panose="020B0604020202020204" pitchFamily="34" charset="0"/>
              <a:buChar char="•"/>
            </a:pPr>
            <a:r>
              <a:rPr lang="en-US"/>
              <a:t>The CDE allowed for flexibility in fiscal year 2019-20 grant funding for student wages and the purchase of technologies and curricula in anticipation for the shift to remote learning and service delivery</a:t>
            </a:r>
          </a:p>
          <a:p>
            <a:pPr marL="171450" indent="-171450">
              <a:buFont typeface="Arial" panose="020B0604020202020204" pitchFamily="34" charset="0"/>
              <a:buChar char="•"/>
            </a:pPr>
            <a:r>
              <a:rPr lang="en-US"/>
              <a:t>The CDE delivered statewide guidance on distance learning and service delivery, as well as provided specific guidance to WAI grantees on the allowability of remote/virtual and on-campus paid work experiences during community closures.</a:t>
            </a:r>
          </a:p>
          <a:p>
            <a:pPr marL="171450" indent="-171450">
              <a:buFont typeface="Arial" panose="020B0604020202020204" pitchFamily="34" charset="0"/>
              <a:buChar char="•"/>
            </a:pPr>
            <a:r>
              <a:rPr lang="en-US"/>
              <a:t>And the WorkAbility I Advisory Committee collected remote service provision ideas from fellow grantees and made these resources and strategies available throughout the state.</a:t>
            </a:r>
          </a:p>
        </p:txBody>
      </p:sp>
      <p:sp>
        <p:nvSpPr>
          <p:cNvPr id="4" name="Slide Number Placeholder 3"/>
          <p:cNvSpPr>
            <a:spLocks noGrp="1"/>
          </p:cNvSpPr>
          <p:nvPr>
            <p:ph type="sldNum" sz="quarter" idx="5"/>
          </p:nvPr>
        </p:nvSpPr>
        <p:spPr/>
        <p:txBody>
          <a:bodyPr/>
          <a:lstStyle/>
          <a:p>
            <a:fld id="{38719283-9C42-463D-8B0D-803AC7724797}" type="slidenum">
              <a:rPr lang="en-US" smtClean="0"/>
              <a:t>6</a:t>
            </a:fld>
            <a:endParaRPr lang="en-US"/>
          </a:p>
        </p:txBody>
      </p:sp>
    </p:spTree>
    <p:extLst>
      <p:ext uri="{BB962C8B-B14F-4D97-AF65-F5344CB8AC3E}">
        <p14:creationId xmlns:p14="http://schemas.microsoft.com/office/powerpoint/2010/main" val="2930492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The safety of all Californians with intellectual and developmental disabilities is the Department of Developmental Services (also known as DDS’s) highest priority. To help limit the spread of COVID-19, regional centers and service providers are dedicated and working with consumers and their communities to identify different ways to help. To find out how DDS is helping, let’s visit the following resources:</a:t>
            </a:r>
          </a:p>
          <a:p>
            <a:endParaRPr lang="en-US" sz="1200" b="0" i="0" u="none" strike="noStrike" kern="1200" dirty="0">
              <a:solidFill>
                <a:schemeClr val="tx1"/>
              </a:solidFill>
              <a:effectLst/>
              <a:latin typeface="+mn-lt"/>
              <a:ea typeface="+mn-ea"/>
              <a:cs typeface="+mn-cs"/>
            </a:endParaRPr>
          </a:p>
          <a:p>
            <a:r>
              <a:rPr lang="en-US" sz="1200" kern="1200" dirty="0">
                <a:solidFill>
                  <a:schemeClr val="tx1"/>
                </a:solidFill>
                <a:latin typeface="+mn-lt"/>
                <a:ea typeface="+mn-ea"/>
                <a:cs typeface="+mn-cs"/>
                <a:hlinkClick r:id="rId3">
                  <a:extLst>
                    <a:ext uri="{A12FA001-AC4F-418D-AE19-62706E023703}">
                      <ahyp:hlinkClr xmlns:ahyp="http://schemas.microsoft.com/office/drawing/2018/hyperlinkcolor" xmlns="" val="tx"/>
                    </a:ext>
                  </a:extLst>
                </a:hlinkClick>
              </a:rPr>
              <a:t>The first is the </a:t>
            </a:r>
            <a:r>
              <a:rPr lang="en-US" b="1" dirty="0">
                <a:hlinkClick r:id="rId3"/>
              </a:rPr>
              <a:t>DDS Coronavirus Information and Resources web page</a:t>
            </a:r>
            <a:r>
              <a:rPr lang="en-US" dirty="0"/>
              <a:t> This contains information about several COVID-19 resources and supports including but not limited to the Vaccine and Testing, Individuals and Families, Department Directives, Vendors and Service Providers, Participant-Directed Services, Alternative Services, and Frequently Asked Questions.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Again, </a:t>
            </a:r>
            <a:r>
              <a:rPr lang="en-US" sz="1200" b="0" i="1" u="none" strike="noStrike" kern="1200" dirty="0">
                <a:solidFill>
                  <a:schemeClr val="tx1"/>
                </a:solidFill>
                <a:effectLst/>
                <a:latin typeface="+mn-lt"/>
                <a:ea typeface="+mn-ea"/>
                <a:cs typeface="+mn-cs"/>
              </a:rPr>
              <a:t>These resources can be accessed in the links shared on the CHHS website</a:t>
            </a:r>
            <a:endParaRPr lang="en-US" sz="1200" b="0" i="0" u="none" strike="noStrike" kern="1200" dirty="0">
              <a:solidFill>
                <a:schemeClr val="tx1"/>
              </a:solidFill>
              <a:effectLst/>
              <a:latin typeface="+mn-lt"/>
              <a:ea typeface="+mn-ea"/>
              <a:cs typeface="+mn-cs"/>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7</a:t>
            </a:fld>
            <a:endParaRPr lang="en-US"/>
          </a:p>
        </p:txBody>
      </p:sp>
    </p:spTree>
    <p:extLst>
      <p:ext uri="{BB962C8B-B14F-4D97-AF65-F5344CB8AC3E}">
        <p14:creationId xmlns:p14="http://schemas.microsoft.com/office/powerpoint/2010/main" val="669832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b="1" dirty="0">
                <a:hlinkClick r:id="rId3"/>
              </a:rPr>
              <a:t>DDS Directives webpage</a:t>
            </a:r>
            <a:r>
              <a:rPr lang="en-US" dirty="0"/>
              <a:t>  contains the most up to date information including updates to policies and procedures to assist DDS consumers and vendors through the challenges of the COVID-19 pandemic.</a:t>
            </a:r>
          </a:p>
          <a:p>
            <a:endParaRPr lang="en-US" dirty="0"/>
          </a:p>
          <a:p>
            <a:r>
              <a:rPr lang="en-US" dirty="0"/>
              <a:t>The </a:t>
            </a:r>
            <a:r>
              <a:rPr lang="en-US" b="1" dirty="0">
                <a:hlinkClick r:id="rId4"/>
              </a:rPr>
              <a:t>DDS Vendors and Service Providers COVID 19 resources webpage</a:t>
            </a:r>
            <a:r>
              <a:rPr lang="en-US" dirty="0"/>
              <a:t>  contains DDS approved changes to increase flexibility for providers and regional centers to provide the services and supports people need. The specific changes DDS has approved are listed on the Department Directives tab. DDS will keep working together to find options to meet existing and new service needs. </a:t>
            </a:r>
          </a:p>
          <a:p>
            <a:r>
              <a:rPr lang="en-US" u="sng" dirty="0"/>
              <a:t> </a:t>
            </a:r>
            <a:endParaRPr lang="en-US" dirty="0"/>
          </a:p>
          <a:p>
            <a:r>
              <a:rPr lang="en-US" dirty="0"/>
              <a:t>The </a:t>
            </a:r>
            <a:r>
              <a:rPr lang="en-US" b="1" u="sng" dirty="0">
                <a:hlinkClick r:id="rId5"/>
              </a:rPr>
              <a:t>DDS Alternative Services web page</a:t>
            </a:r>
            <a:r>
              <a:rPr lang="en-US" dirty="0"/>
              <a:t> reviews the policies and procedures when utilizing Alternative Nonresidential Services (Alternative Services). The purpose of these policies and procedures is to permit Alternative Services that meet the individual needs of consumers, sustain the state’s developmental service provider network, and continue receipt of federal reimbursement for services provided to consumers during the COVID-19 State of Emergency.</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8</a:t>
            </a:fld>
            <a:endParaRPr lang="en-US"/>
          </a:p>
        </p:txBody>
      </p:sp>
    </p:spTree>
    <p:extLst>
      <p:ext uri="{BB962C8B-B14F-4D97-AF65-F5344CB8AC3E}">
        <p14:creationId xmlns:p14="http://schemas.microsoft.com/office/powerpoint/2010/main" val="3440974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a:effectLst/>
                <a:latin typeface="Arial" panose="020B0604020202020204" pitchFamily="34" charset="0"/>
                <a:ea typeface="Calibri" panose="020F0502020204030204" pitchFamily="34" charset="0"/>
                <a:cs typeface="Times New Roman" panose="02020603050405020304" pitchFamily="18" charset="0"/>
              </a:rPr>
              <a:t>Let us now look at some of the responses from the California Department of Rehabilitation:</a:t>
            </a:r>
          </a:p>
          <a:p>
            <a:pPr marL="0" marR="0">
              <a:lnSpc>
                <a:spcPct val="107000"/>
              </a:lnSpc>
              <a:spcBef>
                <a:spcPts val="0"/>
              </a:spcBef>
              <a:spcAft>
                <a:spcPts val="800"/>
              </a:spcAft>
            </a:pPr>
            <a:r>
              <a:rPr lang="en-US" sz="1800">
                <a:effectLst/>
                <a:latin typeface="Arial" panose="020B060402020202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a:effectLst/>
                <a:latin typeface="Arial" panose="020B0604020202020204" pitchFamily="34" charset="0"/>
                <a:ea typeface="Calibri" panose="020F0502020204030204" pitchFamily="34" charset="0"/>
                <a:cs typeface="Times New Roman" panose="02020603050405020304" pitchFamily="18" charset="0"/>
              </a:rPr>
              <a:t>The offices of the Department of Rehabilitation (also known as DOR) remained open with a rotating Counselor presence. </a:t>
            </a:r>
            <a:endParaRPr lang="en-US">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20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a:effectLst/>
                <a:latin typeface="Arial" panose="020B0604020202020204" pitchFamily="34" charset="0"/>
                <a:ea typeface="Calibri" panose="020F0502020204030204" pitchFamily="34" charset="0"/>
                <a:cs typeface="Times New Roman" panose="02020603050405020304" pitchFamily="18" charset="0"/>
              </a:rPr>
              <a:t>The 14 DOR districts </a:t>
            </a:r>
            <a:r>
              <a:rPr lang="en-US">
                <a:latin typeface="Arial" panose="020B0604020202020204" pitchFamily="34" charset="0"/>
                <a:ea typeface="Calibri" panose="020F0502020204030204" pitchFamily="34" charset="0"/>
                <a:cs typeface="Times New Roman" panose="02020603050405020304" pitchFamily="18" charset="0"/>
              </a:rPr>
              <a:t>conducted virtual </a:t>
            </a:r>
            <a:r>
              <a:rPr lang="en-US" sz="1200">
                <a:effectLst/>
                <a:latin typeface="Arial" panose="020B0604020202020204" pitchFamily="34" charset="0"/>
                <a:ea typeface="Calibri" panose="020F0502020204030204" pitchFamily="34" charset="0"/>
                <a:cs typeface="Times New Roman" panose="02020603050405020304" pitchFamily="18" charset="0"/>
              </a:rPr>
              <a:t>initial interviews over the computer via remote applications such as Teams, Zoom, Facetime, and teleconference - when consumers agreed and were unable to meet in person.</a:t>
            </a:r>
          </a:p>
          <a:p>
            <a:pPr marL="0" marR="0" indent="0">
              <a:lnSpc>
                <a:spcPct val="107000"/>
              </a:lnSpc>
              <a:spcBef>
                <a:spcPts val="0"/>
              </a:spcBef>
              <a:spcAft>
                <a:spcPts val="800"/>
              </a:spcAft>
              <a:buNone/>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a:effectLst/>
                <a:latin typeface="Arial" panose="020B0604020202020204" pitchFamily="34" charset="0"/>
                <a:ea typeface="Calibri" panose="020F0502020204030204" pitchFamily="34" charset="0"/>
                <a:cs typeface="Times New Roman" panose="02020603050405020304" pitchFamily="18" charset="0"/>
              </a:rPr>
              <a:t>An interim electronic signature policy was implemented to ensure the timely development of Individualized Plans for Employment and vendor payments.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38719283-9C42-463D-8B0D-803AC7724797}" type="slidenum">
              <a:rPr lang="en-US" smtClean="0"/>
              <a:t>9</a:t>
            </a:fld>
            <a:endParaRPr lang="en-US"/>
          </a:p>
        </p:txBody>
      </p:sp>
    </p:spTree>
    <p:extLst>
      <p:ext uri="{BB962C8B-B14F-4D97-AF65-F5344CB8AC3E}">
        <p14:creationId xmlns:p14="http://schemas.microsoft.com/office/powerpoint/2010/main" val="36335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9050-073A-4B02-972B-335D497A60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EF9F12-237A-41C9-867D-1F3FE12F62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596195-BBC6-4FA7-94FB-A1B970164109}"/>
              </a:ext>
            </a:extLst>
          </p:cNvPr>
          <p:cNvSpPr>
            <a:spLocks noGrp="1"/>
          </p:cNvSpPr>
          <p:nvPr>
            <p:ph type="dt" sz="half" idx="10"/>
          </p:nvPr>
        </p:nvSpPr>
        <p:spPr/>
        <p:txBody>
          <a:bodyPr/>
          <a:lstStyle/>
          <a:p>
            <a:fld id="{A8AEDE9D-76BC-422E-8602-23928E8DABD3}" type="datetime1">
              <a:rPr lang="en-US" smtClean="0"/>
              <a:t>8/18/2021</a:t>
            </a:fld>
            <a:endParaRPr lang="en-US"/>
          </a:p>
        </p:txBody>
      </p:sp>
      <p:sp>
        <p:nvSpPr>
          <p:cNvPr id="5" name="Footer Placeholder 4">
            <a:extLst>
              <a:ext uri="{FF2B5EF4-FFF2-40B4-BE49-F238E27FC236}">
                <a16:creationId xmlns:a16="http://schemas.microsoft.com/office/drawing/2014/main" id="{F8AE4277-16E7-42B6-AD98-67D7DFDA4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C464CE-4ABE-4779-BBD9-8210FE4A9DFC}"/>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85372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8322-8A70-44FC-861D-D9D56E1B7F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16C6A1-43D5-47B6-997D-3E26843C91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BFCD9-1BD1-4888-9970-CBBCC79359AE}"/>
              </a:ext>
            </a:extLst>
          </p:cNvPr>
          <p:cNvSpPr>
            <a:spLocks noGrp="1"/>
          </p:cNvSpPr>
          <p:nvPr>
            <p:ph type="dt" sz="half" idx="10"/>
          </p:nvPr>
        </p:nvSpPr>
        <p:spPr/>
        <p:txBody>
          <a:bodyPr/>
          <a:lstStyle/>
          <a:p>
            <a:fld id="{7C4C88F0-E147-44A2-B10A-BC051E710981}" type="datetime1">
              <a:rPr lang="en-US" smtClean="0"/>
              <a:t>8/18/2021</a:t>
            </a:fld>
            <a:endParaRPr lang="en-US"/>
          </a:p>
        </p:txBody>
      </p:sp>
      <p:sp>
        <p:nvSpPr>
          <p:cNvPr id="5" name="Footer Placeholder 4">
            <a:extLst>
              <a:ext uri="{FF2B5EF4-FFF2-40B4-BE49-F238E27FC236}">
                <a16:creationId xmlns:a16="http://schemas.microsoft.com/office/drawing/2014/main" id="{2E5C09EE-802D-4C45-B5BE-679123BE5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A5DCB7-72AB-4049-BAAC-FBDDCDEA4271}"/>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68788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E1ACB8-9DEC-4EC5-85A7-D0DE2FBA7C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64EA0A-9C28-4F50-B401-F529EC2D12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123272-AA36-4C9E-8330-A46C4A4C9693}"/>
              </a:ext>
            </a:extLst>
          </p:cNvPr>
          <p:cNvSpPr>
            <a:spLocks noGrp="1"/>
          </p:cNvSpPr>
          <p:nvPr>
            <p:ph type="dt" sz="half" idx="10"/>
          </p:nvPr>
        </p:nvSpPr>
        <p:spPr/>
        <p:txBody>
          <a:bodyPr/>
          <a:lstStyle/>
          <a:p>
            <a:fld id="{13AD9B48-87D1-457D-B304-B872071E8F56}" type="datetime1">
              <a:rPr lang="en-US" smtClean="0"/>
              <a:t>8/18/2021</a:t>
            </a:fld>
            <a:endParaRPr lang="en-US"/>
          </a:p>
        </p:txBody>
      </p:sp>
      <p:sp>
        <p:nvSpPr>
          <p:cNvPr id="5" name="Footer Placeholder 4">
            <a:extLst>
              <a:ext uri="{FF2B5EF4-FFF2-40B4-BE49-F238E27FC236}">
                <a16:creationId xmlns:a16="http://schemas.microsoft.com/office/drawing/2014/main" id="{863E437F-5473-4E2D-A8FC-C67D4E5E3E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EB5F8-FF34-4207-8074-046508AD477C}"/>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24372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0FF3F-1B22-4ED0-AEB8-5902130228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D40383-2FDA-466B-A38C-604726E8A0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BBD108-0E2F-4445-8CBE-E0BED543743A}"/>
              </a:ext>
            </a:extLst>
          </p:cNvPr>
          <p:cNvSpPr>
            <a:spLocks noGrp="1"/>
          </p:cNvSpPr>
          <p:nvPr>
            <p:ph type="dt" sz="half" idx="10"/>
          </p:nvPr>
        </p:nvSpPr>
        <p:spPr/>
        <p:txBody>
          <a:bodyPr/>
          <a:lstStyle/>
          <a:p>
            <a:fld id="{0ADC0F4A-0CBA-4AED-9BAB-E8571FBDDB59}" type="datetime1">
              <a:rPr lang="en-US" smtClean="0"/>
              <a:t>8/18/2021</a:t>
            </a:fld>
            <a:endParaRPr lang="en-US"/>
          </a:p>
        </p:txBody>
      </p:sp>
      <p:sp>
        <p:nvSpPr>
          <p:cNvPr id="5" name="Footer Placeholder 4">
            <a:extLst>
              <a:ext uri="{FF2B5EF4-FFF2-40B4-BE49-F238E27FC236}">
                <a16:creationId xmlns:a16="http://schemas.microsoft.com/office/drawing/2014/main" id="{554BE818-D0A1-47C7-A7A6-5ED98C122D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967B9C-5A21-4BE7-92EE-97AA97604FB8}"/>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53290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ADC56-EECA-445D-B0C2-BB0D8B02E3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0B76B3-6960-4E4A-93AA-4B73CBD3AC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523091-13D1-4BFF-B7AD-176A5E901364}"/>
              </a:ext>
            </a:extLst>
          </p:cNvPr>
          <p:cNvSpPr>
            <a:spLocks noGrp="1"/>
          </p:cNvSpPr>
          <p:nvPr>
            <p:ph type="dt" sz="half" idx="10"/>
          </p:nvPr>
        </p:nvSpPr>
        <p:spPr/>
        <p:txBody>
          <a:bodyPr/>
          <a:lstStyle/>
          <a:p>
            <a:fld id="{CA6B2979-44C5-48F3-85B4-0325579BF92C}" type="datetime1">
              <a:rPr lang="en-US" smtClean="0"/>
              <a:t>8/18/2021</a:t>
            </a:fld>
            <a:endParaRPr lang="en-US"/>
          </a:p>
        </p:txBody>
      </p:sp>
      <p:sp>
        <p:nvSpPr>
          <p:cNvPr id="5" name="Footer Placeholder 4">
            <a:extLst>
              <a:ext uri="{FF2B5EF4-FFF2-40B4-BE49-F238E27FC236}">
                <a16:creationId xmlns:a16="http://schemas.microsoft.com/office/drawing/2014/main" id="{EB790879-0AEA-45DD-9D7E-E6229A240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A97968-581C-4787-A64A-AB98F0DAFEDD}"/>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042980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810D-772D-49F3-B471-7239D0F5E8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EE5E4E-980D-4B0F-99EB-F0E509E2EB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E03B3F-1A7B-446C-9A1B-35BBC64EF9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91078D-041E-4C63-BAC6-7F2D93C3A0F4}"/>
              </a:ext>
            </a:extLst>
          </p:cNvPr>
          <p:cNvSpPr>
            <a:spLocks noGrp="1"/>
          </p:cNvSpPr>
          <p:nvPr>
            <p:ph type="dt" sz="half" idx="10"/>
          </p:nvPr>
        </p:nvSpPr>
        <p:spPr/>
        <p:txBody>
          <a:bodyPr/>
          <a:lstStyle/>
          <a:p>
            <a:fld id="{54AA78B8-EC7E-477A-AFC8-9C22C5A99166}" type="datetime1">
              <a:rPr lang="en-US" smtClean="0"/>
              <a:t>8/18/2021</a:t>
            </a:fld>
            <a:endParaRPr lang="en-US"/>
          </a:p>
        </p:txBody>
      </p:sp>
      <p:sp>
        <p:nvSpPr>
          <p:cNvPr id="6" name="Footer Placeholder 5">
            <a:extLst>
              <a:ext uri="{FF2B5EF4-FFF2-40B4-BE49-F238E27FC236}">
                <a16:creationId xmlns:a16="http://schemas.microsoft.com/office/drawing/2014/main" id="{625B0260-7D95-49D8-A35A-21AB0ABADB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85892C-A398-4EF6-807B-74604F2A7B97}"/>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0947806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2FE2C-85A9-4757-86F2-978D5DD732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D7C258-194B-484F-9C16-D212BCB7F8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BD7E01-2AEB-479E-85B8-F83854E926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D05485-3E3A-4C05-BCAF-87F71AFCAC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2A828A-6BFF-472F-9CB7-887223FD95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C2F730-34B3-4ED3-A6FC-9478B82A2046}"/>
              </a:ext>
            </a:extLst>
          </p:cNvPr>
          <p:cNvSpPr>
            <a:spLocks noGrp="1"/>
          </p:cNvSpPr>
          <p:nvPr>
            <p:ph type="dt" sz="half" idx="10"/>
          </p:nvPr>
        </p:nvSpPr>
        <p:spPr/>
        <p:txBody>
          <a:bodyPr/>
          <a:lstStyle/>
          <a:p>
            <a:fld id="{FA0CED01-9BB2-46E8-90A6-4F63466D6A2D}" type="datetime1">
              <a:rPr lang="en-US" smtClean="0"/>
              <a:t>8/18/2021</a:t>
            </a:fld>
            <a:endParaRPr lang="en-US"/>
          </a:p>
        </p:txBody>
      </p:sp>
      <p:sp>
        <p:nvSpPr>
          <p:cNvPr id="8" name="Footer Placeholder 7">
            <a:extLst>
              <a:ext uri="{FF2B5EF4-FFF2-40B4-BE49-F238E27FC236}">
                <a16:creationId xmlns:a16="http://schemas.microsoft.com/office/drawing/2014/main" id="{55921D5E-412F-4C62-97F0-52A1A82AF7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2A577D-25EC-49DF-8730-EF7F62C86A7C}"/>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29569148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8CF54-25BE-40FB-B2E5-61932C9161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0A5246-E451-48FD-A55B-1282DF406EEA}"/>
              </a:ext>
            </a:extLst>
          </p:cNvPr>
          <p:cNvSpPr>
            <a:spLocks noGrp="1"/>
          </p:cNvSpPr>
          <p:nvPr>
            <p:ph type="dt" sz="half" idx="10"/>
          </p:nvPr>
        </p:nvSpPr>
        <p:spPr/>
        <p:txBody>
          <a:bodyPr/>
          <a:lstStyle/>
          <a:p>
            <a:fld id="{F4EE6FBC-627A-44BC-82EE-65830BBC17FF}" type="datetime1">
              <a:rPr lang="en-US" smtClean="0"/>
              <a:t>8/18/2021</a:t>
            </a:fld>
            <a:endParaRPr lang="en-US"/>
          </a:p>
        </p:txBody>
      </p:sp>
      <p:sp>
        <p:nvSpPr>
          <p:cNvPr id="4" name="Footer Placeholder 3">
            <a:extLst>
              <a:ext uri="{FF2B5EF4-FFF2-40B4-BE49-F238E27FC236}">
                <a16:creationId xmlns:a16="http://schemas.microsoft.com/office/drawing/2014/main" id="{C80F4E75-CDAB-4E60-A498-643824D967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443C8C-17D4-4BBC-AC68-C900CEE0E3BF}"/>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555901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4F50FC-18C1-4592-94BA-7AA8F2F1F73F}"/>
              </a:ext>
            </a:extLst>
          </p:cNvPr>
          <p:cNvSpPr>
            <a:spLocks noGrp="1"/>
          </p:cNvSpPr>
          <p:nvPr>
            <p:ph type="dt" sz="half" idx="10"/>
          </p:nvPr>
        </p:nvSpPr>
        <p:spPr/>
        <p:txBody>
          <a:bodyPr/>
          <a:lstStyle/>
          <a:p>
            <a:fld id="{BEF39539-C59D-4C44-8EEA-7C1D9A6010E5}" type="datetime1">
              <a:rPr lang="en-US" smtClean="0"/>
              <a:t>8/18/2021</a:t>
            </a:fld>
            <a:endParaRPr lang="en-US"/>
          </a:p>
        </p:txBody>
      </p:sp>
      <p:sp>
        <p:nvSpPr>
          <p:cNvPr id="3" name="Footer Placeholder 2">
            <a:extLst>
              <a:ext uri="{FF2B5EF4-FFF2-40B4-BE49-F238E27FC236}">
                <a16:creationId xmlns:a16="http://schemas.microsoft.com/office/drawing/2014/main" id="{3146A81C-ACF2-49C6-B6AF-96DC4223B6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91B8BD-CD8A-45F5-B32E-3FBC56AECD16}"/>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325683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45984-0D29-4FBE-AB27-5D0B10B624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98EB1C-DD61-4D58-9283-A046976DF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EC9973-4E4C-403C-AB4B-07485D53E3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8C2D04-4DA3-4441-9EC1-087E32A5B801}"/>
              </a:ext>
            </a:extLst>
          </p:cNvPr>
          <p:cNvSpPr>
            <a:spLocks noGrp="1"/>
          </p:cNvSpPr>
          <p:nvPr>
            <p:ph type="dt" sz="half" idx="10"/>
          </p:nvPr>
        </p:nvSpPr>
        <p:spPr/>
        <p:txBody>
          <a:bodyPr/>
          <a:lstStyle/>
          <a:p>
            <a:fld id="{9D377FF8-9666-424C-A698-B91A9D5A63DB}" type="datetime1">
              <a:rPr lang="en-US" smtClean="0"/>
              <a:t>8/18/2021</a:t>
            </a:fld>
            <a:endParaRPr lang="en-US"/>
          </a:p>
        </p:txBody>
      </p:sp>
      <p:sp>
        <p:nvSpPr>
          <p:cNvPr id="6" name="Footer Placeholder 5">
            <a:extLst>
              <a:ext uri="{FF2B5EF4-FFF2-40B4-BE49-F238E27FC236}">
                <a16:creationId xmlns:a16="http://schemas.microsoft.com/office/drawing/2014/main" id="{697BB6CB-E18E-44A5-BB63-BEAAF3CA64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7213A4-742A-4AA1-BADB-0EDC491CA415}"/>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2990967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A7A62-1441-4A71-BC17-257B2CCEA6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AB67E8-B732-474E-91A9-4D19FAA8F2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780EA5-4AEC-401D-B67D-35B3DFF6BB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45761-1330-4110-9649-96B9A5D4B64D}"/>
              </a:ext>
            </a:extLst>
          </p:cNvPr>
          <p:cNvSpPr>
            <a:spLocks noGrp="1"/>
          </p:cNvSpPr>
          <p:nvPr>
            <p:ph type="dt" sz="half" idx="10"/>
          </p:nvPr>
        </p:nvSpPr>
        <p:spPr/>
        <p:txBody>
          <a:bodyPr/>
          <a:lstStyle/>
          <a:p>
            <a:fld id="{49051BDD-1CC5-4A1C-A1DB-BB1CFFF3BE7D}" type="datetime1">
              <a:rPr lang="en-US" smtClean="0"/>
              <a:t>8/18/2021</a:t>
            </a:fld>
            <a:endParaRPr lang="en-US"/>
          </a:p>
        </p:txBody>
      </p:sp>
      <p:sp>
        <p:nvSpPr>
          <p:cNvPr id="6" name="Footer Placeholder 5">
            <a:extLst>
              <a:ext uri="{FF2B5EF4-FFF2-40B4-BE49-F238E27FC236}">
                <a16:creationId xmlns:a16="http://schemas.microsoft.com/office/drawing/2014/main" id="{9BADB935-1A18-4871-B88D-5F82F26ABA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E7A899-5709-47A8-A838-E2B610D3EC5B}"/>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94560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6960C1-764C-4041-A66B-1B1D2F34B3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2E12B0-2CE0-4E4C-8CB1-1BA01F0215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9E5806-7C29-4E7E-95F3-49821487E0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BB71C-DE34-46B5-BC47-DFD0A62298FE}" type="datetime1">
              <a:rPr lang="en-US" smtClean="0"/>
              <a:t>8/18/2021</a:t>
            </a:fld>
            <a:endParaRPr lang="en-US"/>
          </a:p>
        </p:txBody>
      </p:sp>
      <p:sp>
        <p:nvSpPr>
          <p:cNvPr id="5" name="Footer Placeholder 4">
            <a:extLst>
              <a:ext uri="{FF2B5EF4-FFF2-40B4-BE49-F238E27FC236}">
                <a16:creationId xmlns:a16="http://schemas.microsoft.com/office/drawing/2014/main" id="{6D3C5DE7-B9F5-4B38-984F-522F259DC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9F0294-ECA5-4111-A139-06EC37EB87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DD116-AE05-49C1-93C8-6F0F0C95EA81}" type="slidenum">
              <a:rPr lang="en-US" smtClean="0"/>
              <a:t>‹#›</a:t>
            </a:fld>
            <a:endParaRPr lang="en-US"/>
          </a:p>
        </p:txBody>
      </p:sp>
    </p:spTree>
    <p:extLst>
      <p:ext uri="{BB962C8B-B14F-4D97-AF65-F5344CB8AC3E}">
        <p14:creationId xmlns:p14="http://schemas.microsoft.com/office/powerpoint/2010/main" val="94173714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Nwavrin@cde.c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aliforniaCIE@dor.ca.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CaliforniaCIE@dor.ca.gov"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E3BFC93-F030-4629-A8B4-6C1EE093FE82}"/>
              </a:ext>
            </a:extLst>
          </p:cNvPr>
          <p:cNvSpPr>
            <a:spLocks noGrp="1"/>
          </p:cNvSpPr>
          <p:nvPr>
            <p:ph type="title"/>
          </p:nvPr>
        </p:nvSpPr>
        <p:spPr>
          <a:xfrm>
            <a:off x="404863" y="336460"/>
            <a:ext cx="11049730" cy="966857"/>
          </a:xfrm>
        </p:spPr>
        <p:txBody>
          <a:bodyPr vert="horz" lIns="91440" tIns="45720" rIns="91440" bIns="45720" rtlCol="0" anchor="b">
            <a:normAutofit fontScale="90000"/>
          </a:bodyPr>
          <a:lstStyle/>
          <a:p>
            <a:pPr algn="ctr"/>
            <a:r>
              <a:rPr lang="en-US" sz="2600" b="1" spc="200">
                <a:latin typeface="Arial" panose="020B0604020202020204" pitchFamily="34" charset="0"/>
                <a:cs typeface="Arial" panose="020B0604020202020204" pitchFamily="34" charset="0"/>
              </a:rPr>
              <a:t> </a:t>
            </a:r>
            <a:br>
              <a:rPr lang="en-US" sz="2600" b="1" spc="200">
                <a:latin typeface="Arial" panose="020B0604020202020204" pitchFamily="34" charset="0"/>
                <a:cs typeface="Arial" panose="020B0604020202020204" pitchFamily="34" charset="0"/>
              </a:rPr>
            </a:br>
            <a:r>
              <a:rPr lang="en-US" sz="2600" b="1" spc="200">
                <a:latin typeface="Arial" panose="020B0604020202020204" pitchFamily="34" charset="0"/>
                <a:cs typeface="Arial" panose="020B0604020202020204" pitchFamily="34" charset="0"/>
              </a:rPr>
              <a:t/>
            </a:r>
            <a:br>
              <a:rPr lang="en-US" sz="2600" b="1" spc="200">
                <a:latin typeface="Arial" panose="020B0604020202020204" pitchFamily="34" charset="0"/>
                <a:cs typeface="Arial" panose="020B0604020202020204" pitchFamily="34" charset="0"/>
              </a:rPr>
            </a:br>
            <a:r>
              <a:rPr lang="en-US" sz="4400" b="1" spc="200">
                <a:latin typeface="Arial" panose="020B0604020202020204" pitchFamily="34" charset="0"/>
                <a:cs typeface="Arial" panose="020B0604020202020204" pitchFamily="34" charset="0"/>
              </a:rPr>
              <a:t>Local Partnership Agreement Training</a:t>
            </a:r>
          </a:p>
        </p:txBody>
      </p:sp>
      <p:sp>
        <p:nvSpPr>
          <p:cNvPr id="11" name="Content Placeholder 10">
            <a:extLst>
              <a:ext uri="{FF2B5EF4-FFF2-40B4-BE49-F238E27FC236}">
                <a16:creationId xmlns:a16="http://schemas.microsoft.com/office/drawing/2014/main" id="{783A5167-0BB7-435E-B8F0-DA141994E27D}"/>
              </a:ext>
            </a:extLst>
          </p:cNvPr>
          <p:cNvSpPr>
            <a:spLocks noGrp="1"/>
          </p:cNvSpPr>
          <p:nvPr>
            <p:ph type="body" sz="half" idx="2"/>
          </p:nvPr>
        </p:nvSpPr>
        <p:spPr>
          <a:xfrm>
            <a:off x="190006" y="2599509"/>
            <a:ext cx="7571160" cy="3639450"/>
          </a:xfrm>
        </p:spPr>
        <p:txBody>
          <a:bodyPr vert="horz" lIns="91440" tIns="45720" rIns="91440" bIns="45720" rtlCol="0" anchor="ctr">
            <a:normAutofit/>
          </a:bodyPr>
          <a:lstStyle/>
          <a:p>
            <a:pPr algn="ctr">
              <a:spcBef>
                <a:spcPts val="700"/>
              </a:spcBef>
            </a:pPr>
            <a:r>
              <a:rPr lang="en-US" sz="3400" b="1" spc="200">
                <a:latin typeface="Arial" panose="020B0604020202020204" pitchFamily="34" charset="0"/>
                <a:cs typeface="Arial" panose="020B0604020202020204" pitchFamily="34" charset="0"/>
              </a:rPr>
              <a:t>COVID-19 </a:t>
            </a:r>
          </a:p>
          <a:p>
            <a:pPr algn="ctr">
              <a:spcBef>
                <a:spcPts val="700"/>
              </a:spcBef>
            </a:pPr>
            <a:r>
              <a:rPr lang="en-US" sz="3400" b="1" spc="200">
                <a:latin typeface="Arial" panose="020B0604020202020204" pitchFamily="34" charset="0"/>
                <a:cs typeface="Arial" panose="020B0604020202020204" pitchFamily="34" charset="0"/>
              </a:rPr>
              <a:t>Coordinating Responses </a:t>
            </a:r>
          </a:p>
          <a:p>
            <a:pPr algn="ctr">
              <a:spcBef>
                <a:spcPts val="700"/>
              </a:spcBef>
            </a:pPr>
            <a:endParaRPr lang="en-US" sz="2500" b="1" spc="200">
              <a:latin typeface="Arial" panose="020B0604020202020204" pitchFamily="34" charset="0"/>
              <a:cs typeface="Arial" panose="020B0604020202020204" pitchFamily="34" charset="0"/>
            </a:endParaRPr>
          </a:p>
          <a:p>
            <a:pPr algn="ctr">
              <a:spcBef>
                <a:spcPts val="700"/>
              </a:spcBef>
            </a:pPr>
            <a:r>
              <a:rPr lang="en-US" sz="2000" b="1" spc="200">
                <a:latin typeface="Arial" panose="020B0604020202020204" pitchFamily="34" charset="0"/>
                <a:cs typeface="Arial" panose="020B0604020202020204" pitchFamily="34" charset="0"/>
              </a:rPr>
              <a:t>Developed by </a:t>
            </a:r>
          </a:p>
          <a:p>
            <a:pPr algn="ctr">
              <a:spcBef>
                <a:spcPts val="700"/>
              </a:spcBef>
            </a:pPr>
            <a:r>
              <a:rPr lang="en-US" sz="2000" b="1" spc="200">
                <a:latin typeface="Arial" panose="020B0604020202020204" pitchFamily="34" charset="0"/>
                <a:cs typeface="Arial" panose="020B0604020202020204" pitchFamily="34" charset="0"/>
              </a:rPr>
              <a:t>California Department of Education</a:t>
            </a:r>
          </a:p>
          <a:p>
            <a:pPr algn="ctr">
              <a:spcBef>
                <a:spcPts val="700"/>
              </a:spcBef>
            </a:pPr>
            <a:r>
              <a:rPr lang="en-US" sz="2000" b="1" spc="200">
                <a:latin typeface="Arial" panose="020B0604020202020204" pitchFamily="34" charset="0"/>
                <a:cs typeface="Arial" panose="020B0604020202020204" pitchFamily="34" charset="0"/>
              </a:rPr>
              <a:t>California Department of Rehabilitation</a:t>
            </a:r>
          </a:p>
          <a:p>
            <a:pPr algn="ctr">
              <a:spcBef>
                <a:spcPts val="700"/>
              </a:spcBef>
            </a:pPr>
            <a:r>
              <a:rPr lang="en-US" sz="2000" b="1" spc="200">
                <a:latin typeface="Arial" panose="020B0604020202020204" pitchFamily="34" charset="0"/>
                <a:cs typeface="Arial" panose="020B0604020202020204" pitchFamily="34" charset="0"/>
              </a:rPr>
              <a:t>California Department of Developmental Services</a:t>
            </a:r>
          </a:p>
          <a:p>
            <a:pPr indent="-228600">
              <a:spcBef>
                <a:spcPts val="700"/>
              </a:spcBef>
              <a:buFont typeface="Arial" panose="020B0604020202020204" pitchFamily="34" charset="0"/>
              <a:buChar char="•"/>
            </a:pPr>
            <a:endParaRPr lang="en-US" sz="1700" b="1"/>
          </a:p>
        </p:txBody>
      </p:sp>
      <p:pic>
        <p:nvPicPr>
          <p:cNvPr id="3" name="Picture 2" descr="Jigsaw piece bridging the gap">
            <a:extLst>
              <a:ext uri="{FF2B5EF4-FFF2-40B4-BE49-F238E27FC236}">
                <a16:creationId xmlns:a16="http://schemas.microsoft.com/office/drawing/2014/main" id="{E253BF11-8297-4200-A2B7-AB889D06A006}"/>
              </a:ext>
              <a:ext uri="{C183D7F6-B498-43B3-948B-1728B52AA6E4}">
                <adec:decorative xmlns:adec="http://schemas.microsoft.com/office/drawing/2017/decorative" xmlns="" val="0"/>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t="3843" r="2" b="2"/>
          <a:stretch/>
        </p:blipFill>
        <p:spPr>
          <a:xfrm>
            <a:off x="7920503" y="2599509"/>
            <a:ext cx="3093466" cy="3468782"/>
          </a:xfrm>
          <a:prstGeom prst="rect">
            <a:avLst/>
          </a:prstGeom>
        </p:spPr>
      </p:pic>
    </p:spTree>
    <p:extLst>
      <p:ext uri="{BB962C8B-B14F-4D97-AF65-F5344CB8AC3E}">
        <p14:creationId xmlns:p14="http://schemas.microsoft.com/office/powerpoint/2010/main" val="2978125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77E44-8BF0-4A8F-B136-B89F2758CD69}"/>
              </a:ext>
            </a:extLst>
          </p:cNvPr>
          <p:cNvSpPr>
            <a:spLocks noGrp="1"/>
          </p:cNvSpPr>
          <p:nvPr>
            <p:ph type="title"/>
          </p:nvPr>
        </p:nvSpPr>
        <p:spPr>
          <a:xfrm>
            <a:off x="838200" y="365126"/>
            <a:ext cx="10515600" cy="1231200"/>
          </a:xfrm>
        </p:spPr>
        <p:txBody>
          <a:bodyPr>
            <a:normAutofit fontScale="90000"/>
          </a:bodyPr>
          <a:lstStyle/>
          <a:p>
            <a:r>
              <a:rPr lang="en-US">
                <a:latin typeface="Arial" panose="020B0604020202020204" pitchFamily="34" charset="0"/>
                <a:cs typeface="Arial" panose="020B0604020202020204" pitchFamily="34" charset="0"/>
              </a:rPr>
              <a:t>California Department of Rehabilitation </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(2 of 2)</a:t>
            </a:r>
          </a:p>
        </p:txBody>
      </p:sp>
      <p:sp>
        <p:nvSpPr>
          <p:cNvPr id="3" name="Content Placeholder 2">
            <a:extLst>
              <a:ext uri="{FF2B5EF4-FFF2-40B4-BE49-F238E27FC236}">
                <a16:creationId xmlns:a16="http://schemas.microsoft.com/office/drawing/2014/main" id="{32908AEC-C3EB-45D4-9246-E384C745C6CD}"/>
              </a:ext>
            </a:extLst>
          </p:cNvPr>
          <p:cNvSpPr>
            <a:spLocks noGrp="1"/>
          </p:cNvSpPr>
          <p:nvPr>
            <p:ph idx="1"/>
          </p:nvPr>
        </p:nvSpPr>
        <p:spPr>
          <a:xfrm>
            <a:off x="838200" y="1967801"/>
            <a:ext cx="10825566" cy="4398074"/>
          </a:xfrm>
        </p:spPr>
        <p:txBody>
          <a:bodyPr vert="horz" lIns="91440" tIns="45720" rIns="91440" bIns="45720" rtlCol="0" anchor="t">
            <a:normAutofit/>
          </a:bodyPr>
          <a:lstStyle/>
          <a:p>
            <a:pPr>
              <a:buFont typeface="Arial"/>
              <a:buChar char="•"/>
            </a:pPr>
            <a:r>
              <a:rPr lang="en-US">
                <a:latin typeface="Arial"/>
                <a:ea typeface="+mn-lt"/>
                <a:cs typeface="+mn-lt"/>
              </a:rPr>
              <a:t>DOR districts worked closely with community partners and other stakeholders to provide services efficiently and expeditiously </a:t>
            </a:r>
          </a:p>
          <a:p>
            <a:pPr marL="0" indent="0">
              <a:buNone/>
            </a:pPr>
            <a:endParaRPr lang="en-US">
              <a:latin typeface="Arial"/>
              <a:cs typeface="Calibri"/>
            </a:endParaRPr>
          </a:p>
          <a:p>
            <a:pPr>
              <a:buFont typeface="Arial"/>
              <a:buChar char="•"/>
            </a:pPr>
            <a:r>
              <a:rPr lang="en-US">
                <a:latin typeface="Arial"/>
                <a:ea typeface="+mn-lt"/>
                <a:cs typeface="+mn-lt"/>
              </a:rPr>
              <a:t>A DOR COVID-19 web page was developed with links to information on how and where to seek financial and food assistance, mental health support, employment options, and housing </a:t>
            </a:r>
            <a:endParaRPr lang="en-US">
              <a:latin typeface="Arial"/>
              <a:cs typeface="Arial"/>
            </a:endParaRPr>
          </a:p>
          <a:p>
            <a:pPr marL="0" marR="0" indent="0">
              <a:lnSpc>
                <a:spcPct val="107000"/>
              </a:lnSpc>
              <a:spcBef>
                <a:spcPts val="0"/>
              </a:spcBef>
              <a:spcAft>
                <a:spcPts val="800"/>
              </a:spcAft>
              <a:buNone/>
            </a:pPr>
            <a:endParaRPr lang="en-US">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AABC052-0A00-438D-A2EE-F66A218B842D}"/>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10</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155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13A62-19FE-407F-ACBA-97B13FDE18C0}"/>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Joint Agency Responses</a:t>
            </a:r>
          </a:p>
        </p:txBody>
      </p:sp>
      <p:sp>
        <p:nvSpPr>
          <p:cNvPr id="3" name="Content Placeholder 2">
            <a:extLst>
              <a:ext uri="{FF2B5EF4-FFF2-40B4-BE49-F238E27FC236}">
                <a16:creationId xmlns:a16="http://schemas.microsoft.com/office/drawing/2014/main" id="{AC78B261-D0A7-4D52-BADF-121426B63F93}"/>
              </a:ext>
            </a:extLst>
          </p:cNvPr>
          <p:cNvSpPr>
            <a:spLocks noGrp="1"/>
          </p:cNvSpPr>
          <p:nvPr>
            <p:ph idx="1"/>
          </p:nvPr>
        </p:nvSpPr>
        <p:spPr/>
        <p:txBody>
          <a:bodyPr/>
          <a:lstStyle/>
          <a:p>
            <a:pPr marL="0" lvl="0" indent="0">
              <a:buNone/>
            </a:pPr>
            <a:r>
              <a:rPr lang="en-US">
                <a:latin typeface="Arial" panose="020B0604020202020204" pitchFamily="34" charset="0"/>
                <a:cs typeface="Arial" panose="020B0604020202020204" pitchFamily="34" charset="0"/>
              </a:rPr>
              <a:t>The three state partner agencies compiled existing resources from the departments’ websites to provide COVID-19 related employment information for individuals seeking employment services during this unprecedented time</a:t>
            </a:r>
          </a:p>
          <a:p>
            <a:pPr marL="0" lvl="0" indent="0">
              <a:buNone/>
            </a:pPr>
            <a:endParaRPr lang="en-US" sz="1200">
              <a:latin typeface="Arial" panose="020B0604020202020204" pitchFamily="34" charset="0"/>
              <a:cs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DC510A4-E95A-4702-9337-6EAED60BCE3A}"/>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11</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509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3FBA0-B19D-46CF-8D58-EF6CF9304E78}"/>
              </a:ext>
            </a:extLst>
          </p:cNvPr>
          <p:cNvSpPr>
            <a:spLocks noGrp="1"/>
          </p:cNvSpPr>
          <p:nvPr>
            <p:ph type="ctrTitle"/>
          </p:nvPr>
        </p:nvSpPr>
        <p:spPr/>
        <p:txBody>
          <a:bodyPr/>
          <a:lstStyle/>
          <a:p>
            <a:r>
              <a:rPr lang="en-US">
                <a:latin typeface="Arial" panose="020B0604020202020204" pitchFamily="34" charset="0"/>
                <a:cs typeface="Arial" panose="020B0604020202020204" pitchFamily="34" charset="0"/>
              </a:rPr>
              <a:t>Core Partner Resources</a:t>
            </a:r>
          </a:p>
        </p:txBody>
      </p:sp>
      <p:sp>
        <p:nvSpPr>
          <p:cNvPr id="3" name="Subtitle 2">
            <a:extLst>
              <a:ext uri="{FF2B5EF4-FFF2-40B4-BE49-F238E27FC236}">
                <a16:creationId xmlns:a16="http://schemas.microsoft.com/office/drawing/2014/main" id="{659B788C-40B1-4A33-8EAE-ED23CA66B005}"/>
              </a:ext>
            </a:extLst>
          </p:cNvPr>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Local Educational Agencies / WAI Grantees</a:t>
            </a:r>
          </a:p>
          <a:p>
            <a:r>
              <a:rPr lang="en-US" dirty="0">
                <a:latin typeface="Arial" panose="020B0604020202020204" pitchFamily="34" charset="0"/>
                <a:cs typeface="Arial" panose="020B0604020202020204" pitchFamily="34" charset="0"/>
              </a:rPr>
              <a:t>DOR District Offices</a:t>
            </a:r>
          </a:p>
          <a:p>
            <a:r>
              <a:rPr lang="en-US" dirty="0">
                <a:latin typeface="Arial" panose="020B0604020202020204" pitchFamily="34" charset="0"/>
                <a:cs typeface="Arial" panose="020B0604020202020204" pitchFamily="34" charset="0"/>
              </a:rPr>
              <a:t>DDS / Regional Centers</a:t>
            </a:r>
          </a:p>
        </p:txBody>
      </p:sp>
      <p:sp>
        <p:nvSpPr>
          <p:cNvPr id="4" name="Slide Number Placeholder 3">
            <a:extLst>
              <a:ext uri="{FF2B5EF4-FFF2-40B4-BE49-F238E27FC236}">
                <a16:creationId xmlns:a16="http://schemas.microsoft.com/office/drawing/2014/main" id="{5DEA313C-C51C-4AF7-AF73-818382C0A3BA}"/>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12</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907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C1047-3C8B-49C1-A45B-8E5D94DE5291}"/>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Example #1 – Virtual Resources</a:t>
            </a:r>
          </a:p>
        </p:txBody>
      </p:sp>
      <p:sp>
        <p:nvSpPr>
          <p:cNvPr id="3" name="Content Placeholder 2">
            <a:extLst>
              <a:ext uri="{FF2B5EF4-FFF2-40B4-BE49-F238E27FC236}">
                <a16:creationId xmlns:a16="http://schemas.microsoft.com/office/drawing/2014/main" id="{1E187BB0-841A-4ECB-9B32-FBF92B9588F5}"/>
              </a:ext>
            </a:extLst>
          </p:cNvPr>
          <p:cNvSpPr>
            <a:spLocks noGrp="1"/>
          </p:cNvSpPr>
          <p:nvPr>
            <p:ph idx="1"/>
          </p:nvPr>
        </p:nvSpPr>
        <p:spPr>
          <a:xfrm>
            <a:off x="838200" y="1825625"/>
            <a:ext cx="10515600" cy="4895850"/>
          </a:xfrm>
        </p:spPr>
        <p:txBody>
          <a:bodyPr>
            <a:noAutofit/>
          </a:bodyPr>
          <a:lstStyle/>
          <a:p>
            <a:pPr>
              <a:lnSpc>
                <a:spcPct val="100000"/>
              </a:lnSpc>
              <a:spcBef>
                <a:spcPts val="0"/>
              </a:spcBef>
            </a:pPr>
            <a:r>
              <a:rPr lang="en-US" sz="2400" dirty="0">
                <a:latin typeface="Arial" panose="020B0604020202020204" pitchFamily="34" charset="0"/>
                <a:cs typeface="Arial" panose="020B0604020202020204" pitchFamily="34" charset="0"/>
              </a:rPr>
              <a:t>Online certifications </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Online job shadowing</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Online job camp </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Virtual field trips </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Presentations by guest speakers/employers/agency reps via Zoom</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Other sites such as that provide career exploration</a:t>
            </a:r>
          </a:p>
        </p:txBody>
      </p:sp>
      <p:sp>
        <p:nvSpPr>
          <p:cNvPr id="4" name="Slide Number Placeholder 3">
            <a:extLst>
              <a:ext uri="{FF2B5EF4-FFF2-40B4-BE49-F238E27FC236}">
                <a16:creationId xmlns:a16="http://schemas.microsoft.com/office/drawing/2014/main" id="{8CB1A312-2463-42F7-BE4E-DD6DC5D031E7}"/>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13</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12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13B66-75C4-41C3-A4F1-CE0EAD03947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Example #2 – Quarterly Stakeholder Engagement Meetings</a:t>
            </a:r>
          </a:p>
        </p:txBody>
      </p:sp>
      <p:sp>
        <p:nvSpPr>
          <p:cNvPr id="3" name="Content Placeholder 2">
            <a:extLst>
              <a:ext uri="{FF2B5EF4-FFF2-40B4-BE49-F238E27FC236}">
                <a16:creationId xmlns:a16="http://schemas.microsoft.com/office/drawing/2014/main" id="{B0683115-7F51-445E-A540-ABEE68E6E12F}"/>
              </a:ext>
            </a:extLst>
          </p:cNvPr>
          <p:cNvSpPr>
            <a:spLocks noGrp="1"/>
          </p:cNvSpPr>
          <p:nvPr>
            <p:ph idx="1"/>
          </p:nvPr>
        </p:nvSpPr>
        <p:spPr/>
        <p:txBody>
          <a:bodyPr vert="horz" lIns="91440" tIns="45720" rIns="91440" bIns="45720" rtlCol="0" anchor="t">
            <a:normAutofit fontScale="40000" lnSpcReduction="20000"/>
          </a:bodyPr>
          <a:lstStyle/>
          <a:p>
            <a:pPr marL="0" indent="0">
              <a:buNone/>
            </a:pPr>
            <a:r>
              <a:rPr lang="en-US" sz="6000" dirty="0">
                <a:latin typeface="Arial"/>
                <a:cs typeface="Arial"/>
              </a:rPr>
              <a:t>Humboldt Partnership for Competitive Integrated Employment – 2021 Stakeholder Engagement Meetings</a:t>
            </a:r>
          </a:p>
          <a:p>
            <a:pPr marL="0" indent="0">
              <a:buNone/>
            </a:pPr>
            <a:endParaRPr lang="en-US" sz="2500" dirty="0">
              <a:latin typeface="Arial"/>
              <a:ea typeface="+mn-lt"/>
              <a:cs typeface="Arial"/>
            </a:endParaRPr>
          </a:p>
          <a:p>
            <a:pPr>
              <a:buFont typeface="Arial"/>
              <a:buChar char="•"/>
            </a:pPr>
            <a:r>
              <a:rPr lang="en-US" sz="6000" dirty="0">
                <a:latin typeface="Arial"/>
                <a:ea typeface="+mn-lt"/>
                <a:cs typeface="+mn-lt"/>
              </a:rPr>
              <a:t>Partnership between Redwood Coast Regional Center, Humboldt County Office of Education, and DOR – Redwood Empire District </a:t>
            </a:r>
            <a:endParaRPr lang="en-US" sz="6000" dirty="0">
              <a:latin typeface="Arial"/>
              <a:cs typeface="Arial"/>
            </a:endParaRPr>
          </a:p>
          <a:p>
            <a:pPr>
              <a:buFont typeface="Arial"/>
              <a:buChar char="•"/>
            </a:pPr>
            <a:r>
              <a:rPr lang="en-US" sz="6000" dirty="0">
                <a:latin typeface="Arial"/>
                <a:ea typeface="+mn-lt"/>
                <a:cs typeface="+mn-lt"/>
              </a:rPr>
              <a:t>Collaborate, inform and educate to promote CIE opportunities for people with intellectual and developmental disabilities in Humboldt County. </a:t>
            </a:r>
            <a:endParaRPr lang="en-US" sz="6000" dirty="0">
              <a:latin typeface="Arial"/>
              <a:cs typeface="Arial"/>
            </a:endParaRPr>
          </a:p>
          <a:p>
            <a:pPr indent="0">
              <a:buNone/>
            </a:pPr>
            <a:r>
              <a:rPr lang="en-US" sz="6000" dirty="0">
                <a:latin typeface="Arial"/>
                <a:ea typeface="+mn-lt"/>
                <a:cs typeface="+mn-lt"/>
              </a:rPr>
              <a:t>  </a:t>
            </a:r>
            <a:endParaRPr lang="en-US" sz="6000" dirty="0">
              <a:latin typeface="Arial"/>
              <a:cs typeface="Arial"/>
            </a:endParaRPr>
          </a:p>
          <a:p>
            <a:pPr lvl="1">
              <a:lnSpc>
                <a:spcPct val="120000"/>
              </a:lnSpc>
              <a:spcBef>
                <a:spcPts val="0"/>
              </a:spcBef>
              <a:spcAft>
                <a:spcPts val="600"/>
              </a:spcAft>
              <a:buFont typeface="Courier New"/>
              <a:buChar char="o"/>
            </a:pPr>
            <a:r>
              <a:rPr lang="en-US" sz="6000" dirty="0">
                <a:latin typeface="Arial"/>
                <a:ea typeface="+mn-lt"/>
                <a:cs typeface="+mn-lt"/>
              </a:rPr>
              <a:t>Provides resources to community </a:t>
            </a:r>
            <a:endParaRPr lang="en-US" sz="6000" dirty="0">
              <a:latin typeface="Arial"/>
              <a:cs typeface="Arial"/>
            </a:endParaRPr>
          </a:p>
          <a:p>
            <a:pPr lvl="1">
              <a:lnSpc>
                <a:spcPct val="120000"/>
              </a:lnSpc>
              <a:spcBef>
                <a:spcPts val="0"/>
              </a:spcBef>
              <a:spcAft>
                <a:spcPts val="600"/>
              </a:spcAft>
              <a:buFont typeface="Courier New"/>
              <a:buChar char="o"/>
            </a:pPr>
            <a:r>
              <a:rPr lang="en-US" sz="6000" dirty="0">
                <a:latin typeface="Arial"/>
                <a:ea typeface="+mn-lt"/>
                <a:cs typeface="+mn-lt"/>
              </a:rPr>
              <a:t>Delivers technology solutions for distance learning and working </a:t>
            </a:r>
            <a:endParaRPr lang="en-US" sz="6000" dirty="0">
              <a:latin typeface="Arial"/>
              <a:cs typeface="Arial"/>
            </a:endParaRPr>
          </a:p>
          <a:p>
            <a:pPr lvl="1">
              <a:buFont typeface="Courier New"/>
              <a:buChar char="o"/>
            </a:pPr>
            <a:r>
              <a:rPr lang="en-US" sz="6000" dirty="0">
                <a:latin typeface="Arial"/>
                <a:ea typeface="+mn-lt"/>
                <a:cs typeface="+mn-lt"/>
              </a:rPr>
              <a:t>Shares feedback how to support transition from High School to CIE </a:t>
            </a:r>
            <a:endParaRPr lang="en-US" sz="6000" dirty="0">
              <a:latin typeface="Arial"/>
              <a:cs typeface="Arial"/>
            </a:endParaRPr>
          </a:p>
          <a:p>
            <a:pPr marL="0" indent="0">
              <a:buNone/>
            </a:pPr>
            <a:r>
              <a:rPr lang="en-US" sz="4400" dirty="0">
                <a:latin typeface="Arial"/>
                <a:ea typeface="+mn-lt"/>
                <a:cs typeface="+mn-lt"/>
              </a:rPr>
              <a:t>  </a:t>
            </a:r>
            <a:endParaRPr lang="en-US" sz="4400" dirty="0">
              <a:latin typeface="Arial"/>
              <a:cs typeface="Arial"/>
            </a:endParaRPr>
          </a:p>
          <a:p>
            <a:pPr marL="0" indent="0">
              <a:buNone/>
            </a:pPr>
            <a:endParaRPr lang="en-US" sz="2400" dirty="0">
              <a:highlight>
                <a:srgbClr val="FFFF00"/>
              </a:highlight>
              <a:latin typeface="Arial"/>
              <a:cs typeface="Arial"/>
            </a:endParaRPr>
          </a:p>
        </p:txBody>
      </p:sp>
      <p:sp>
        <p:nvSpPr>
          <p:cNvPr id="4" name="Slide Number Placeholder 3">
            <a:extLst>
              <a:ext uri="{FF2B5EF4-FFF2-40B4-BE49-F238E27FC236}">
                <a16:creationId xmlns:a16="http://schemas.microsoft.com/office/drawing/2014/main" id="{971CDB24-8FF7-4C06-BDFE-DBA7CBC0CCFD}"/>
              </a:ext>
            </a:extLst>
          </p:cNvPr>
          <p:cNvSpPr>
            <a:spLocks noGrp="1"/>
          </p:cNvSpPr>
          <p:nvPr>
            <p:ph type="sldNum" sz="quarter" idx="12"/>
          </p:nvPr>
        </p:nvSpPr>
        <p:spPr/>
        <p:txBody>
          <a:bodyPr/>
          <a:lstStyle/>
          <a:p>
            <a:fld id="{C6EDD116-AE05-49C1-93C8-6F0F0C95EA81}" type="slidenum">
              <a:rPr lang="en-US" smtClean="0"/>
              <a:t>14</a:t>
            </a:fld>
            <a:endParaRPr lang="en-US"/>
          </a:p>
        </p:txBody>
      </p:sp>
    </p:spTree>
    <p:extLst>
      <p:ext uri="{BB962C8B-B14F-4D97-AF65-F5344CB8AC3E}">
        <p14:creationId xmlns:p14="http://schemas.microsoft.com/office/powerpoint/2010/main" val="2770618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3E68-5B95-4355-A2C7-DE3A16410D4A}"/>
              </a:ext>
            </a:extLst>
          </p:cNvPr>
          <p:cNvSpPr>
            <a:spLocks noGrp="1"/>
          </p:cNvSpPr>
          <p:nvPr>
            <p:ph type="title"/>
          </p:nvPr>
        </p:nvSpPr>
        <p:spPr>
          <a:xfrm>
            <a:off x="1026459" y="500062"/>
            <a:ext cx="10515600" cy="1325563"/>
          </a:xfrm>
        </p:spPr>
        <p:txBody>
          <a:bodyPr/>
          <a:lstStyle/>
          <a:p>
            <a:r>
              <a:rPr lang="en-US" dirty="0">
                <a:latin typeface="Arial" panose="020B0604020202020204" pitchFamily="34" charset="0"/>
                <a:cs typeface="Arial" panose="020B0604020202020204" pitchFamily="34" charset="0"/>
              </a:rPr>
              <a:t>Example #3 – “Ask the Experts” Weekly Conversations (1 of 2)</a:t>
            </a:r>
          </a:p>
        </p:txBody>
      </p:sp>
      <p:sp>
        <p:nvSpPr>
          <p:cNvPr id="3" name="Content Placeholder 2">
            <a:extLst>
              <a:ext uri="{FF2B5EF4-FFF2-40B4-BE49-F238E27FC236}">
                <a16:creationId xmlns:a16="http://schemas.microsoft.com/office/drawing/2014/main" id="{74AE68B3-E9A1-4260-97E1-FC9B2A0FA2AB}"/>
              </a:ext>
            </a:extLst>
          </p:cNvPr>
          <p:cNvSpPr>
            <a:spLocks noGrp="1"/>
          </p:cNvSpPr>
          <p:nvPr>
            <p:ph idx="1"/>
          </p:nvPr>
        </p:nvSpPr>
        <p:spPr>
          <a:xfrm>
            <a:off x="838200" y="1825625"/>
            <a:ext cx="10515600" cy="4760526"/>
          </a:xfrm>
        </p:spPr>
        <p:txBody>
          <a:bodyPr vert="horz" lIns="91440" tIns="45720" rIns="91440" bIns="45720" rtlCol="0" anchor="t">
            <a:normAutofit/>
          </a:bodyPr>
          <a:lstStyle/>
          <a:p>
            <a:pPr marL="0" indent="0">
              <a:buNone/>
            </a:pPr>
            <a:r>
              <a:rPr lang="en-US" sz="2600" dirty="0">
                <a:latin typeface="Arial" panose="020B0604020202020204" pitchFamily="34" charset="0"/>
                <a:cs typeface="Arial" panose="020B0604020202020204" pitchFamily="34" charset="0"/>
              </a:rPr>
              <a:t>The Orange County LPA developed a series of weekly conversations with subject matter experts, all available through Zoom, and featuring dozens of conversations, including:</a:t>
            </a:r>
          </a:p>
          <a:p>
            <a:pPr marL="0" indent="0">
              <a:buNone/>
            </a:pPr>
            <a:endParaRPr lang="en-US" sz="12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a:cs typeface="Arial"/>
              </a:rPr>
              <a:t>Employment Preparation for Individuals with Autism</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a:cs typeface="Arial"/>
              </a:rPr>
              <a:t>Work Incentives Planning and Assistance for Individuals Receiving Supplemental Security Income</a:t>
            </a:r>
            <a:endParaRPr lang="en-US" sz="24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a:cs typeface="Arial"/>
              </a:rPr>
              <a:t>Helping Parents Prepare for Employment</a:t>
            </a:r>
          </a:p>
          <a:p>
            <a:pPr>
              <a:lnSpc>
                <a:spcPct val="100000"/>
              </a:lnSpc>
              <a:spcBef>
                <a:spcPts val="0"/>
              </a:spcBef>
            </a:pPr>
            <a:endParaRPr lang="en-US" sz="24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9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7180CDF-9C68-4B0A-84E0-AF790CC78AFE}"/>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15</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1760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3E68-5B95-4355-A2C7-DE3A16410D4A}"/>
              </a:ext>
            </a:extLst>
          </p:cNvPr>
          <p:cNvSpPr>
            <a:spLocks noGrp="1"/>
          </p:cNvSpPr>
          <p:nvPr>
            <p:ph type="title"/>
          </p:nvPr>
        </p:nvSpPr>
        <p:spPr/>
        <p:txBody>
          <a:bodyPr/>
          <a:lstStyle/>
          <a:p>
            <a:r>
              <a:rPr lang="en-US">
                <a:latin typeface="Arial"/>
                <a:cs typeface="Arial"/>
              </a:rPr>
              <a:t>Example #3 – “Ask the Experts” Weekly Conversations (2 of 2)</a:t>
            </a:r>
          </a:p>
        </p:txBody>
      </p:sp>
      <p:sp>
        <p:nvSpPr>
          <p:cNvPr id="3" name="Content Placeholder 2">
            <a:extLst>
              <a:ext uri="{FF2B5EF4-FFF2-40B4-BE49-F238E27FC236}">
                <a16:creationId xmlns:a16="http://schemas.microsoft.com/office/drawing/2014/main" id="{74AE68B3-E9A1-4260-97E1-FC9B2A0FA2AB}"/>
              </a:ext>
            </a:extLst>
          </p:cNvPr>
          <p:cNvSpPr>
            <a:spLocks noGrp="1"/>
          </p:cNvSpPr>
          <p:nvPr>
            <p:ph idx="1"/>
          </p:nvPr>
        </p:nvSpPr>
        <p:spPr>
          <a:xfrm>
            <a:off x="838200" y="1920240"/>
            <a:ext cx="10515600" cy="4121786"/>
          </a:xfrm>
        </p:spPr>
        <p:txBody>
          <a:bodyPr/>
          <a:lstStyle/>
          <a:p>
            <a:pPr marL="0" indent="0">
              <a:buNone/>
            </a:pPr>
            <a:r>
              <a:rPr lang="en-US" dirty="0">
                <a:latin typeface="Arial" panose="020B0604020202020204" pitchFamily="34" charset="0"/>
                <a:cs typeface="Arial" panose="020B0604020202020204" pitchFamily="34" charset="0"/>
              </a:rPr>
              <a:t>If you have any questions, regarding these conversations, or would like to access other resources from the Orange County LPA, please visit the LPA Technical Assistance Resource Guide</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180CDF-9C68-4B0A-84E0-AF790CC78AFE}"/>
              </a:ext>
            </a:extLst>
          </p:cNvPr>
          <p:cNvSpPr>
            <a:spLocks noGrp="1"/>
          </p:cNvSpPr>
          <p:nvPr>
            <p:ph type="sldNum" sz="quarter" idx="12"/>
          </p:nvPr>
        </p:nvSpPr>
        <p:spPr/>
        <p:txBody>
          <a:bodyPr/>
          <a:lstStyle/>
          <a:p>
            <a:fld id="{C6EDD116-AE05-49C1-93C8-6F0F0C95EA81}" type="slidenum">
              <a:rPr lang="en-US" smtClean="0"/>
              <a:t>16</a:t>
            </a:fld>
            <a:endParaRPr lang="en-US"/>
          </a:p>
        </p:txBody>
      </p:sp>
    </p:spTree>
    <p:extLst>
      <p:ext uri="{BB962C8B-B14F-4D97-AF65-F5344CB8AC3E}">
        <p14:creationId xmlns:p14="http://schemas.microsoft.com/office/powerpoint/2010/main" val="1645738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3FBA0-B19D-46CF-8D58-EF6CF9304E78}"/>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What Can You Do?</a:t>
            </a:r>
          </a:p>
        </p:txBody>
      </p:sp>
      <p:sp>
        <p:nvSpPr>
          <p:cNvPr id="3" name="Subtitle 2">
            <a:extLst>
              <a:ext uri="{FF2B5EF4-FFF2-40B4-BE49-F238E27FC236}">
                <a16:creationId xmlns:a16="http://schemas.microsoft.com/office/drawing/2014/main" id="{659B788C-40B1-4A33-8EAE-ED23CA66B005}"/>
              </a:ext>
            </a:extLst>
          </p:cNvPr>
          <p:cNvSpPr>
            <a:spLocks noGrp="1"/>
          </p:cNvSpPr>
          <p:nvPr>
            <p:ph type="subTitle" idx="1"/>
          </p:nvPr>
        </p:nvSpPr>
        <p:spPr>
          <a:xfrm>
            <a:off x="581025" y="6192838"/>
            <a:ext cx="104775" cy="160337"/>
          </a:xfrm>
        </p:spPr>
        <p:txBody>
          <a:bodyPr vert="horz" lIns="91440" tIns="45720" rIns="91440" bIns="45720" rtlCol="0" anchor="t">
            <a:normAutofit fontScale="47500" lnSpcReduction="20000"/>
          </a:bodyPr>
          <a:lstStyle/>
          <a:p>
            <a:r>
              <a:rPr lang="en-US" sz="1200">
                <a:solidFill>
                  <a:schemeClr val="bg1"/>
                </a:solidFill>
                <a:cs typeface="Calibri"/>
              </a:rPr>
              <a:t>.</a:t>
            </a:r>
            <a:endParaRPr lang="en-US">
              <a:solidFill>
                <a:schemeClr val="bg1"/>
              </a:solidFill>
            </a:endParaRPr>
          </a:p>
        </p:txBody>
      </p:sp>
      <p:sp>
        <p:nvSpPr>
          <p:cNvPr id="4" name="Slide Number Placeholder 3">
            <a:extLst>
              <a:ext uri="{FF2B5EF4-FFF2-40B4-BE49-F238E27FC236}">
                <a16:creationId xmlns:a16="http://schemas.microsoft.com/office/drawing/2014/main" id="{5DEA313C-C51C-4AF7-AF73-818382C0A3BA}"/>
              </a:ext>
            </a:extLst>
          </p:cNvPr>
          <p:cNvSpPr>
            <a:spLocks noGrp="1"/>
          </p:cNvSpPr>
          <p:nvPr>
            <p:ph type="sldNum" sz="quarter" idx="12"/>
          </p:nvPr>
        </p:nvSpPr>
        <p:spPr/>
        <p:txBody>
          <a:bodyPr/>
          <a:lstStyle/>
          <a:p>
            <a:fld id="{C6EDD116-AE05-49C1-93C8-6F0F0C95EA81}" type="slidenum">
              <a:rPr lang="en-US" smtClean="0"/>
              <a:t>17</a:t>
            </a:fld>
            <a:endParaRPr lang="en-US"/>
          </a:p>
        </p:txBody>
      </p:sp>
      <p:sp>
        <p:nvSpPr>
          <p:cNvPr id="5" name="TextBox 4">
            <a:extLst>
              <a:ext uri="{FF2B5EF4-FFF2-40B4-BE49-F238E27FC236}">
                <a16:creationId xmlns:a16="http://schemas.microsoft.com/office/drawing/2014/main" id="{A370AE95-F193-497A-B577-BB3256156AA4}"/>
              </a:ext>
            </a:extLst>
          </p:cNvPr>
          <p:cNvSpPr txBox="1"/>
          <p:nvPr/>
        </p:nvSpPr>
        <p:spPr>
          <a:xfrm>
            <a:off x="9982200" y="654367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solidFill>
                  <a:schemeClr val="bg1"/>
                </a:solidFill>
              </a:rPr>
              <a:t>.</a:t>
            </a:r>
          </a:p>
        </p:txBody>
      </p:sp>
    </p:spTree>
    <p:extLst>
      <p:ext uri="{BB962C8B-B14F-4D97-AF65-F5344CB8AC3E}">
        <p14:creationId xmlns:p14="http://schemas.microsoft.com/office/powerpoint/2010/main" val="3982209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8143B-6F22-4E7B-8C9B-E8159F977EE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You Can Do (1 of 2)</a:t>
            </a:r>
          </a:p>
        </p:txBody>
      </p:sp>
      <p:sp>
        <p:nvSpPr>
          <p:cNvPr id="3" name="Content Placeholder 2">
            <a:extLst>
              <a:ext uri="{FF2B5EF4-FFF2-40B4-BE49-F238E27FC236}">
                <a16:creationId xmlns:a16="http://schemas.microsoft.com/office/drawing/2014/main" id="{69ABA883-D253-4C70-920F-B3BE6E1D0AE1}"/>
              </a:ext>
            </a:extLst>
          </p:cNvPr>
          <p:cNvSpPr>
            <a:spLocks noGrp="1"/>
          </p:cNvSpPr>
          <p:nvPr>
            <p:ph idx="1"/>
          </p:nvPr>
        </p:nvSpPr>
        <p:spPr/>
        <p:txBody>
          <a:bodyPr vert="horz" lIns="91440" tIns="45720" rIns="91440" bIns="45720" rtlCol="0" anchor="t">
            <a:normAutofit lnSpcReduction="10000"/>
          </a:bodyPr>
          <a:lstStyle/>
          <a:p>
            <a:pPr>
              <a:lnSpc>
                <a:spcPct val="100000"/>
              </a:lnSpc>
              <a:spcAft>
                <a:spcPts val="1200"/>
              </a:spcAft>
            </a:pPr>
            <a:r>
              <a:rPr lang="en-US" sz="2400" dirty="0">
                <a:latin typeface="Arial" panose="020B0604020202020204" pitchFamily="34" charset="0"/>
                <a:cs typeface="Arial" panose="020B0604020202020204" pitchFamily="34" charset="0"/>
              </a:rPr>
              <a:t>Connect with the resources provided in this presentation</a:t>
            </a:r>
          </a:p>
          <a:p>
            <a:pPr>
              <a:lnSpc>
                <a:spcPct val="100000"/>
              </a:lnSpc>
              <a:spcAft>
                <a:spcPts val="1200"/>
              </a:spcAft>
            </a:pPr>
            <a:r>
              <a:rPr lang="en-US" sz="2400" dirty="0">
                <a:latin typeface="Arial"/>
                <a:cs typeface="Arial"/>
              </a:rPr>
              <a:t>Connect with your local core and community partners. </a:t>
            </a:r>
          </a:p>
          <a:p>
            <a:pPr lvl="1">
              <a:lnSpc>
                <a:spcPct val="100000"/>
              </a:lnSpc>
              <a:spcAft>
                <a:spcPts val="1200"/>
              </a:spcAft>
              <a:buFont typeface="Courier New" panose="020B0604020202020204" pitchFamily="34" charset="0"/>
              <a:buChar char="o"/>
            </a:pPr>
            <a:r>
              <a:rPr lang="en-US" dirty="0">
                <a:latin typeface="Arial"/>
                <a:cs typeface="Arial"/>
              </a:rPr>
              <a:t>Because this can be done so virtually, there are more options for accessibility</a:t>
            </a:r>
          </a:p>
          <a:p>
            <a:pPr>
              <a:lnSpc>
                <a:spcPct val="100000"/>
              </a:lnSpc>
              <a:spcAft>
                <a:spcPts val="1200"/>
              </a:spcAft>
            </a:pPr>
            <a:r>
              <a:rPr lang="en-US" sz="2400" dirty="0">
                <a:latin typeface="Arial" panose="020B0604020202020204" pitchFamily="34" charset="0"/>
                <a:cs typeface="Arial" panose="020B0604020202020204" pitchFamily="34" charset="0"/>
              </a:rPr>
              <a:t>Connect with state level partners through the California Community of Practice on Secondary Transition</a:t>
            </a:r>
          </a:p>
          <a:p>
            <a:pPr lvl="1">
              <a:lnSpc>
                <a:spcPct val="100000"/>
              </a:lnSpc>
              <a:spcAft>
                <a:spcPts val="1200"/>
              </a:spcAft>
              <a:buFont typeface="Courier New" panose="020B0604020202020204" pitchFamily="34" charset="0"/>
              <a:buChar char="o"/>
            </a:pPr>
            <a:r>
              <a:rPr lang="en-US" dirty="0">
                <a:latin typeface="Arial"/>
                <a:cs typeface="Arial"/>
              </a:rPr>
              <a:t>First Monday of the month, October through May, from 1:30 to 3 p.m. </a:t>
            </a:r>
            <a:endParaRPr lang="en-US" dirty="0">
              <a:latin typeface="Arial" panose="020B0604020202020204" pitchFamily="34" charset="0"/>
              <a:cs typeface="Arial" panose="020B0604020202020204" pitchFamily="34" charset="0"/>
            </a:endParaRPr>
          </a:p>
          <a:p>
            <a:pPr lvl="1">
              <a:lnSpc>
                <a:spcPct val="100000"/>
              </a:lnSpc>
              <a:spcAft>
                <a:spcPts val="1200"/>
              </a:spcAft>
              <a:buFont typeface="Courier New" panose="020B0604020202020204" pitchFamily="34" charset="0"/>
              <a:buChar char="o"/>
            </a:pPr>
            <a:r>
              <a:rPr lang="en-US" dirty="0">
                <a:latin typeface="Arial"/>
                <a:cs typeface="Arial"/>
              </a:rPr>
              <a:t>To be added to the mailing list: </a:t>
            </a:r>
            <a:r>
              <a:rPr lang="en-US" dirty="0">
                <a:latin typeface="Arial"/>
                <a:cs typeface="Arial"/>
                <a:hlinkClick r:id="rId3" tooltip="Email Address for Nick Wavrin"/>
              </a:rPr>
              <a:t>Nwavrin@cde.ca.gov</a:t>
            </a:r>
            <a:r>
              <a:rPr lang="en-US" dirty="0">
                <a:latin typeface="Arial"/>
                <a:cs typeface="Arial"/>
              </a:rPr>
              <a:t> </a:t>
            </a:r>
            <a:endParaRPr lang="en-US" dirty="0">
              <a:latin typeface="Arial" panose="020B0604020202020204" pitchFamily="34" charset="0"/>
              <a:cs typeface="Arial" panose="020B06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609D08B8-17E6-4E6C-9485-70A8557E2AA7}"/>
              </a:ext>
            </a:extLst>
          </p:cNvPr>
          <p:cNvSpPr>
            <a:spLocks noGrp="1"/>
          </p:cNvSpPr>
          <p:nvPr>
            <p:ph type="sldNum" sz="quarter" idx="12"/>
          </p:nvPr>
        </p:nvSpPr>
        <p:spPr/>
        <p:txBody>
          <a:bodyPr/>
          <a:lstStyle/>
          <a:p>
            <a:fld id="{C6EDD116-AE05-49C1-93C8-6F0F0C95EA81}" type="slidenum">
              <a:rPr lang="en-US" smtClean="0"/>
              <a:t>18</a:t>
            </a:fld>
            <a:endParaRPr lang="en-US"/>
          </a:p>
        </p:txBody>
      </p:sp>
    </p:spTree>
    <p:extLst>
      <p:ext uri="{BB962C8B-B14F-4D97-AF65-F5344CB8AC3E}">
        <p14:creationId xmlns:p14="http://schemas.microsoft.com/office/powerpoint/2010/main" val="2656345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8143B-6F22-4E7B-8C9B-E8159F977EEB}"/>
              </a:ext>
            </a:extLst>
          </p:cNvPr>
          <p:cNvSpPr>
            <a:spLocks noGrp="1"/>
          </p:cNvSpPr>
          <p:nvPr>
            <p:ph type="title"/>
          </p:nvPr>
        </p:nvSpPr>
        <p:spPr/>
        <p:txBody>
          <a:bodyPr/>
          <a:lstStyle/>
          <a:p>
            <a:r>
              <a:rPr lang="en-US"/>
              <a:t>What You Can Do (2 of 2)</a:t>
            </a:r>
          </a:p>
        </p:txBody>
      </p:sp>
      <p:sp>
        <p:nvSpPr>
          <p:cNvPr id="3" name="Content Placeholder 2">
            <a:extLst>
              <a:ext uri="{FF2B5EF4-FFF2-40B4-BE49-F238E27FC236}">
                <a16:creationId xmlns:a16="http://schemas.microsoft.com/office/drawing/2014/main" id="{69ABA883-D253-4C70-920F-B3BE6E1D0AE1}"/>
              </a:ext>
            </a:extLst>
          </p:cNvPr>
          <p:cNvSpPr>
            <a:spLocks noGrp="1"/>
          </p:cNvSpPr>
          <p:nvPr>
            <p:ph idx="1"/>
          </p:nvPr>
        </p:nvSpPr>
        <p:spPr/>
        <p:txBody>
          <a:bodyPr>
            <a:normAutofit/>
          </a:bodyPr>
          <a:lstStyle/>
          <a:p>
            <a:pPr>
              <a:lnSpc>
                <a:spcPct val="100000"/>
              </a:lnSpc>
              <a:spcBef>
                <a:spcPts val="600"/>
              </a:spcBef>
              <a:spcAft>
                <a:spcPts val="1200"/>
              </a:spcAft>
            </a:pPr>
            <a:r>
              <a:rPr lang="en-US" sz="2400" dirty="0">
                <a:latin typeface="Arial" panose="020B0604020202020204" pitchFamily="34" charset="0"/>
                <a:cs typeface="Arial" panose="020B0604020202020204" pitchFamily="34" charset="0"/>
              </a:rPr>
              <a:t>Utilize the resources available on the CIE web page, such as the CIE Toolkit, located on the CIE Blueprint web page of the California Health and Human Services website </a:t>
            </a:r>
          </a:p>
          <a:p>
            <a:pPr>
              <a:lnSpc>
                <a:spcPct val="100000"/>
              </a:lnSpc>
              <a:spcBef>
                <a:spcPts val="600"/>
              </a:spcBef>
              <a:spcAft>
                <a:spcPts val="1200"/>
              </a:spcAft>
            </a:pPr>
            <a:r>
              <a:rPr lang="en-US" sz="2400" dirty="0">
                <a:latin typeface="Arial" panose="020B0604020202020204" pitchFamily="34" charset="0"/>
                <a:cs typeface="Arial" panose="020B0604020202020204" pitchFamily="34" charset="0"/>
              </a:rPr>
              <a:t>Reach out to the CIE Blueprint Leadership Team: </a:t>
            </a:r>
            <a:r>
              <a:rPr lang="en-US" sz="2400" dirty="0">
                <a:latin typeface="Arial" panose="020B0604020202020204" pitchFamily="34" charset="0"/>
                <a:cs typeface="Arial" panose="020B0604020202020204" pitchFamily="34" charset="0"/>
                <a:hlinkClick r:id="rId3" tooltip="Email Address for California CIE"/>
              </a:rPr>
              <a:t>CaliforniaCIE@dor.ca.gov</a:t>
            </a:r>
            <a:r>
              <a:rPr lang="en-US" sz="2400" dirty="0">
                <a:latin typeface="Arial" panose="020B0604020202020204" pitchFamily="34" charset="0"/>
                <a:cs typeface="Arial" panose="020B0604020202020204" pitchFamily="34" charset="0"/>
              </a:rPr>
              <a:t> </a:t>
            </a:r>
          </a:p>
          <a:p>
            <a:pPr marL="0" indent="0">
              <a:buNone/>
            </a:pPr>
            <a:endParaRPr lang="en-US" dirty="0"/>
          </a:p>
        </p:txBody>
      </p:sp>
      <p:sp>
        <p:nvSpPr>
          <p:cNvPr id="4" name="Slide Number Placeholder 3">
            <a:extLst>
              <a:ext uri="{FF2B5EF4-FFF2-40B4-BE49-F238E27FC236}">
                <a16:creationId xmlns:a16="http://schemas.microsoft.com/office/drawing/2014/main" id="{609D08B8-17E6-4E6C-9485-70A8557E2AA7}"/>
              </a:ext>
            </a:extLst>
          </p:cNvPr>
          <p:cNvSpPr>
            <a:spLocks noGrp="1"/>
          </p:cNvSpPr>
          <p:nvPr>
            <p:ph type="sldNum" sz="quarter" idx="12"/>
          </p:nvPr>
        </p:nvSpPr>
        <p:spPr/>
        <p:txBody>
          <a:bodyPr/>
          <a:lstStyle/>
          <a:p>
            <a:fld id="{C6EDD116-AE05-49C1-93C8-6F0F0C95EA81}" type="slidenum">
              <a:rPr lang="en-US" smtClean="0"/>
              <a:t>19</a:t>
            </a:fld>
            <a:endParaRPr lang="en-US"/>
          </a:p>
        </p:txBody>
      </p:sp>
    </p:spTree>
    <p:extLst>
      <p:ext uri="{BB962C8B-B14F-4D97-AF65-F5344CB8AC3E}">
        <p14:creationId xmlns:p14="http://schemas.microsoft.com/office/powerpoint/2010/main" val="960324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5EE2-E8F7-43A5-BFED-477489A5BFDD}"/>
              </a:ext>
            </a:extLst>
          </p:cNvPr>
          <p:cNvSpPr>
            <a:spLocks noGrp="1"/>
          </p:cNvSpPr>
          <p:nvPr>
            <p:ph type="title"/>
          </p:nvPr>
        </p:nvSpPr>
        <p:spPr/>
        <p:txBody>
          <a:bodyPr/>
          <a:lstStyle/>
          <a:p>
            <a:r>
              <a:rPr lang="en-US" sz="4400" b="1">
                <a:latin typeface="Arial" panose="020B0604020202020204" pitchFamily="34" charset="0"/>
                <a:cs typeface="Arial" panose="020B0604020202020204" pitchFamily="34" charset="0"/>
              </a:rPr>
              <a:t>Training Overview</a:t>
            </a:r>
            <a:endParaRPr lang="en-US">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20C31D1-6CED-4D65-BF65-EA7A0D1AE1B0}"/>
              </a:ext>
            </a:extLst>
          </p:cNvPr>
          <p:cNvSpPr>
            <a:spLocks noGrp="1"/>
          </p:cNvSpPr>
          <p:nvPr>
            <p:ph idx="1"/>
          </p:nvPr>
        </p:nvSpPr>
        <p:spPr>
          <a:xfrm>
            <a:off x="838200" y="1458097"/>
            <a:ext cx="10515600" cy="4718866"/>
          </a:xfrm>
        </p:spPr>
        <p:txBody>
          <a:bodyPr>
            <a:normAutofit fontScale="92500" lnSpcReduction="10000"/>
          </a:bodyPr>
          <a:lstStyle/>
          <a:p>
            <a:pPr marL="0" indent="0">
              <a:buNone/>
            </a:pPr>
            <a:r>
              <a:rPr lang="en-US">
                <a:latin typeface="Arial" panose="020B0604020202020204" pitchFamily="34" charset="0"/>
                <a:cs typeface="Arial" panose="020B0604020202020204" pitchFamily="34" charset="0"/>
              </a:rPr>
              <a:t>The COVID-19 pandemic has had an unprecedented impact on service delivery and employment opportunities for individuals with intellectual and developmental disabilities.</a:t>
            </a:r>
          </a:p>
          <a:p>
            <a:pPr marL="0" indent="0">
              <a:buNone/>
            </a:pPr>
            <a:endParaRPr lang="en-US" sz="1200">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In this presentation, we will:</a:t>
            </a:r>
          </a:p>
          <a:p>
            <a:pPr marL="0" indent="0">
              <a:buNone/>
            </a:pPr>
            <a:endParaRPr lang="en-US" sz="1200">
              <a:latin typeface="Arial" panose="020B0604020202020204" pitchFamily="34" charset="0"/>
              <a:cs typeface="Arial" panose="020B0604020202020204" pitchFamily="34" charset="0"/>
            </a:endParaRPr>
          </a:p>
          <a:p>
            <a:pPr marL="514350" indent="-514350">
              <a:buFont typeface="+mj-lt"/>
              <a:buAutoNum type="arabicPeriod"/>
            </a:pPr>
            <a:r>
              <a:rPr lang="en-US">
                <a:latin typeface="Arial" panose="020B0604020202020204" pitchFamily="34" charset="0"/>
                <a:cs typeface="Arial" panose="020B0604020202020204" pitchFamily="34" charset="0"/>
              </a:rPr>
              <a:t>discuss how state-level agencies and local partnership agreement (LPA) core partners have responded to the question: “How do we support Competitive Integrated Employment (CIE) outcomes during this time?”</a:t>
            </a:r>
          </a:p>
          <a:p>
            <a:pPr marL="514350" indent="-514350">
              <a:buFont typeface="+mj-lt"/>
              <a:buAutoNum type="arabicPeriod"/>
            </a:pPr>
            <a:endParaRPr lang="en-US" sz="1300">
              <a:latin typeface="Arial" panose="020B0604020202020204" pitchFamily="34" charset="0"/>
              <a:cs typeface="Arial" panose="020B0604020202020204" pitchFamily="34" charset="0"/>
            </a:endParaRPr>
          </a:p>
          <a:p>
            <a:pPr marL="514350" indent="-514350">
              <a:buFont typeface="+mj-lt"/>
              <a:buAutoNum type="arabicPeriod"/>
            </a:pPr>
            <a:r>
              <a:rPr lang="en-US">
                <a:latin typeface="Arial" panose="020B0604020202020204" pitchFamily="34" charset="0"/>
                <a:cs typeface="Arial" panose="020B0604020202020204" pitchFamily="34" charset="0"/>
              </a:rPr>
              <a:t>provide resources to assist in service delivery and the development of pathways to CIE outcomes.</a:t>
            </a:r>
          </a:p>
        </p:txBody>
      </p:sp>
      <p:sp>
        <p:nvSpPr>
          <p:cNvPr id="4" name="Slide Number Placeholder 3">
            <a:extLst>
              <a:ext uri="{FF2B5EF4-FFF2-40B4-BE49-F238E27FC236}">
                <a16:creationId xmlns:a16="http://schemas.microsoft.com/office/drawing/2014/main" id="{1B6FA257-0D1A-42EE-8209-AB44DF138FBC}"/>
              </a:ext>
            </a:extLst>
          </p:cNvPr>
          <p:cNvSpPr>
            <a:spLocks noGrp="1"/>
          </p:cNvSpPr>
          <p:nvPr>
            <p:ph type="sldNum" sz="quarter" idx="12"/>
          </p:nvPr>
        </p:nvSpPr>
        <p:spPr/>
        <p:txBody>
          <a:bodyPr/>
          <a:lstStyle/>
          <a:p>
            <a:fld id="{C6EDD116-AE05-49C1-93C8-6F0F0C95EA81}" type="slidenum">
              <a:rPr lang="en-US" smtClean="0"/>
              <a:t>2</a:t>
            </a:fld>
            <a:endParaRPr lang="en-US"/>
          </a:p>
        </p:txBody>
      </p:sp>
    </p:spTree>
    <p:extLst>
      <p:ext uri="{BB962C8B-B14F-4D97-AF65-F5344CB8AC3E}">
        <p14:creationId xmlns:p14="http://schemas.microsoft.com/office/powerpoint/2010/main" val="3199010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3FBA0-B19D-46CF-8D58-EF6CF9304E78}"/>
              </a:ext>
            </a:extLst>
          </p:cNvPr>
          <p:cNvSpPr>
            <a:spLocks noGrp="1"/>
          </p:cNvSpPr>
          <p:nvPr>
            <p:ph type="ctrTitle"/>
          </p:nvPr>
        </p:nvSpPr>
        <p:spPr/>
        <p:txBody>
          <a:bodyPr/>
          <a:lstStyle/>
          <a:p>
            <a:r>
              <a:rPr lang="en-US">
                <a:latin typeface="Arial" panose="020B0604020202020204" pitchFamily="34" charset="0"/>
                <a:cs typeface="Arial" panose="020B0604020202020204" pitchFamily="34" charset="0"/>
              </a:rPr>
              <a:t>Thank You</a:t>
            </a:r>
          </a:p>
        </p:txBody>
      </p:sp>
      <p:sp>
        <p:nvSpPr>
          <p:cNvPr id="3" name="Subtitle 2">
            <a:extLst>
              <a:ext uri="{FF2B5EF4-FFF2-40B4-BE49-F238E27FC236}">
                <a16:creationId xmlns:a16="http://schemas.microsoft.com/office/drawing/2014/main" id="{659B788C-40B1-4A33-8EAE-ED23CA66B005}"/>
              </a:ext>
            </a:extLst>
          </p:cNvPr>
          <p:cNvSpPr>
            <a:spLocks noGrp="1"/>
          </p:cNvSpPr>
          <p:nvPr>
            <p:ph type="subTitle" idx="1"/>
          </p:nvPr>
        </p:nvSpPr>
        <p:spPr/>
        <p:txBody>
          <a:bodyPr/>
          <a:lstStyle/>
          <a:p>
            <a:endParaRPr lang="en-US"/>
          </a:p>
          <a:p>
            <a:r>
              <a:rPr lang="en-US">
                <a:latin typeface="Arial" panose="020B0604020202020204" pitchFamily="34" charset="0"/>
                <a:cs typeface="Arial" panose="020B0604020202020204" pitchFamily="34" charset="0"/>
              </a:rPr>
              <a:t>Please submit questions or comments to: </a:t>
            </a:r>
            <a:r>
              <a:rPr lang="en-US">
                <a:latin typeface="Arial" panose="020B0604020202020204" pitchFamily="34" charset="0"/>
                <a:cs typeface="Arial" panose="020B0604020202020204" pitchFamily="34" charset="0"/>
                <a:hlinkClick r:id="rId3" tooltip="Email Address for California CIE"/>
              </a:rPr>
              <a:t>CaliforniaCIE@dor.ca.gov</a:t>
            </a:r>
            <a:r>
              <a:rPr lang="en-US">
                <a:latin typeface="Arial" panose="020B0604020202020204" pitchFamily="34" charset="0"/>
                <a:cs typeface="Arial" panose="020B0604020202020204" pitchFamily="34" charset="0"/>
              </a:rPr>
              <a:t> </a:t>
            </a:r>
          </a:p>
          <a:p>
            <a:endParaRPr lang="en-US"/>
          </a:p>
        </p:txBody>
      </p:sp>
      <p:sp>
        <p:nvSpPr>
          <p:cNvPr id="4" name="Slide Number Placeholder 3">
            <a:extLst>
              <a:ext uri="{FF2B5EF4-FFF2-40B4-BE49-F238E27FC236}">
                <a16:creationId xmlns:a16="http://schemas.microsoft.com/office/drawing/2014/main" id="{5DEA313C-C51C-4AF7-AF73-818382C0A3BA}"/>
              </a:ext>
            </a:extLst>
          </p:cNvPr>
          <p:cNvSpPr>
            <a:spLocks noGrp="1"/>
          </p:cNvSpPr>
          <p:nvPr>
            <p:ph type="sldNum" sz="quarter" idx="12"/>
          </p:nvPr>
        </p:nvSpPr>
        <p:spPr/>
        <p:txBody>
          <a:bodyPr/>
          <a:lstStyle/>
          <a:p>
            <a:fld id="{C6EDD116-AE05-49C1-93C8-6F0F0C95EA81}" type="slidenum">
              <a:rPr lang="en-US" smtClean="0"/>
              <a:t>20</a:t>
            </a:fld>
            <a:endParaRPr lang="en-US"/>
          </a:p>
        </p:txBody>
      </p:sp>
    </p:spTree>
    <p:extLst>
      <p:ext uri="{BB962C8B-B14F-4D97-AF65-F5344CB8AC3E}">
        <p14:creationId xmlns:p14="http://schemas.microsoft.com/office/powerpoint/2010/main" val="2319361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727454-E2F3-4CB5-A643-0BADF50B7F18}"/>
              </a:ext>
            </a:extLst>
          </p:cNvPr>
          <p:cNvSpPr>
            <a:spLocks noGrp="1"/>
          </p:cNvSpPr>
          <p:nvPr>
            <p:ph type="ctrTitle"/>
          </p:nvPr>
        </p:nvSpPr>
        <p:spPr/>
        <p:txBody>
          <a:bodyPr/>
          <a:lstStyle/>
          <a:p>
            <a:r>
              <a:rPr lang="en-US">
                <a:latin typeface="Arial" panose="020B0604020202020204" pitchFamily="34" charset="0"/>
                <a:cs typeface="Arial" panose="020B0604020202020204" pitchFamily="34" charset="0"/>
              </a:rPr>
              <a:t>Agency Resources</a:t>
            </a:r>
          </a:p>
        </p:txBody>
      </p:sp>
      <p:sp>
        <p:nvSpPr>
          <p:cNvPr id="6" name="Subtitle 5">
            <a:extLst>
              <a:ext uri="{FF2B5EF4-FFF2-40B4-BE49-F238E27FC236}">
                <a16:creationId xmlns:a16="http://schemas.microsoft.com/office/drawing/2014/main" id="{C4B128DE-33E2-4433-A294-BB1020EDCAAC}"/>
              </a:ext>
            </a:extLst>
          </p:cNvPr>
          <p:cNvSpPr>
            <a:spLocks noGrp="1"/>
          </p:cNvSpPr>
          <p:nvPr>
            <p:ph type="subTitle" idx="1"/>
          </p:nvPr>
        </p:nvSpPr>
        <p:spPr/>
        <p:txBody>
          <a:bodyPr/>
          <a:lstStyle/>
          <a:p>
            <a:r>
              <a:rPr lang="en-US">
                <a:latin typeface="Arial" panose="020B0604020202020204" pitchFamily="34" charset="0"/>
                <a:cs typeface="Arial" panose="020B0604020202020204" pitchFamily="34" charset="0"/>
              </a:rPr>
              <a:t>California Department of Education</a:t>
            </a:r>
          </a:p>
          <a:p>
            <a:r>
              <a:rPr lang="en-US">
                <a:latin typeface="Arial" panose="020B0604020202020204" pitchFamily="34" charset="0"/>
                <a:cs typeface="Arial" panose="020B0604020202020204" pitchFamily="34" charset="0"/>
              </a:rPr>
              <a:t>California Department of Developmental Services</a:t>
            </a:r>
          </a:p>
          <a:p>
            <a:r>
              <a:rPr lang="en-US">
                <a:latin typeface="Arial" panose="020B0604020202020204" pitchFamily="34" charset="0"/>
                <a:cs typeface="Arial" panose="020B0604020202020204" pitchFamily="34" charset="0"/>
              </a:rPr>
              <a:t>California Department of Rehabilitation</a:t>
            </a:r>
          </a:p>
        </p:txBody>
      </p:sp>
      <p:sp>
        <p:nvSpPr>
          <p:cNvPr id="4" name="Slide Number Placeholder 3">
            <a:extLst>
              <a:ext uri="{FF2B5EF4-FFF2-40B4-BE49-F238E27FC236}">
                <a16:creationId xmlns:a16="http://schemas.microsoft.com/office/drawing/2014/main" id="{41B66BD1-1EEF-40CD-B1CC-21D7216EC6DD}"/>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3</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4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California Department of Education </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(1 of 3)</a:t>
            </a:r>
          </a:p>
        </p:txBody>
      </p:sp>
      <p:sp>
        <p:nvSpPr>
          <p:cNvPr id="3" name="Content Placeholder 2">
            <a:extLst>
              <a:ext uri="{FF2B5EF4-FFF2-40B4-BE49-F238E27FC236}">
                <a16:creationId xmlns:a16="http://schemas.microsoft.com/office/drawing/2014/main" id="{39951841-8B55-4B9C-AB62-490E985C8976}"/>
              </a:ext>
            </a:extLst>
          </p:cNvPr>
          <p:cNvSpPr>
            <a:spLocks noGrp="1"/>
          </p:cNvSpPr>
          <p:nvPr>
            <p:ph idx="1"/>
          </p:nvPr>
        </p:nvSpPr>
        <p:spPr>
          <a:xfrm>
            <a:off x="838200" y="1825625"/>
            <a:ext cx="10515600" cy="4895850"/>
          </a:xfrm>
        </p:spPr>
        <p:txBody>
          <a:bodyPr>
            <a:normAutofit/>
          </a:bodyPr>
          <a:lstStyle/>
          <a:p>
            <a:pPr marL="0" indent="0">
              <a:buNone/>
            </a:pPr>
            <a:r>
              <a:rPr lang="en-US" sz="3000">
                <a:latin typeface="Arial" panose="020B0604020202020204" pitchFamily="34" charset="0"/>
                <a:cs typeface="Arial" panose="020B0604020202020204" pitchFamily="34" charset="0"/>
              </a:rPr>
              <a:t>Developed a dedicated COVID-19 response web page and guidance to field regarding school reopening</a:t>
            </a:r>
          </a:p>
          <a:p>
            <a:pPr marL="0" indent="0">
              <a:buNone/>
            </a:pPr>
            <a:endParaRPr lang="en-US" sz="120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Features “Stronger Together” Guidebook, webinars, and resources on various topics, including:</a:t>
            </a:r>
          </a:p>
          <a:p>
            <a:pPr lvl="1"/>
            <a:r>
              <a:rPr lang="en-US">
                <a:latin typeface="Arial" panose="020B0604020202020204" pitchFamily="34" charset="0"/>
                <a:cs typeface="Arial" panose="020B0604020202020204" pitchFamily="34" charset="0"/>
              </a:rPr>
              <a:t>Assessments</a:t>
            </a:r>
          </a:p>
          <a:p>
            <a:pPr lvl="1"/>
            <a:r>
              <a:rPr lang="en-US">
                <a:latin typeface="Arial" panose="020B0604020202020204" pitchFamily="34" charset="0"/>
                <a:cs typeface="Arial" panose="020B0604020202020204" pitchFamily="34" charset="0"/>
              </a:rPr>
              <a:t>Data Reporting</a:t>
            </a:r>
          </a:p>
          <a:p>
            <a:pPr lvl="1"/>
            <a:r>
              <a:rPr lang="en-US">
                <a:latin typeface="Arial" panose="020B0604020202020204" pitchFamily="34" charset="0"/>
                <a:cs typeface="Arial" panose="020B0604020202020204" pitchFamily="34" charset="0"/>
              </a:rPr>
              <a:t>Distance Learning</a:t>
            </a:r>
          </a:p>
          <a:p>
            <a:pPr lvl="1"/>
            <a:r>
              <a:rPr lang="en-US">
                <a:latin typeface="Arial" panose="020B0604020202020204" pitchFamily="34" charset="0"/>
                <a:cs typeface="Arial" panose="020B0604020202020204" pitchFamily="34" charset="0"/>
              </a:rPr>
              <a:t>Early Learning and Care</a:t>
            </a:r>
          </a:p>
          <a:p>
            <a:pPr lvl="1"/>
            <a:r>
              <a:rPr lang="en-US">
                <a:latin typeface="Arial" panose="020B0604020202020204" pitchFamily="34" charset="0"/>
                <a:cs typeface="Arial" panose="020B0604020202020204" pitchFamily="34" charset="0"/>
              </a:rPr>
              <a:t>Mental Health</a:t>
            </a:r>
          </a:p>
          <a:p>
            <a:endParaRPr lang="en-US">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1B66BD1-1EEF-40CD-B1CC-21D7216EC6DD}"/>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4</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443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California Department of Education </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(2 of 3)</a:t>
            </a:r>
          </a:p>
        </p:txBody>
      </p:sp>
      <p:sp>
        <p:nvSpPr>
          <p:cNvPr id="3" name="Content Placeholder 2">
            <a:extLst>
              <a:ext uri="{FF2B5EF4-FFF2-40B4-BE49-F238E27FC236}">
                <a16:creationId xmlns:a16="http://schemas.microsoft.com/office/drawing/2014/main" id="{39951841-8B55-4B9C-AB62-490E985C8976}"/>
              </a:ext>
            </a:extLst>
          </p:cNvPr>
          <p:cNvSpPr>
            <a:spLocks noGrp="1"/>
          </p:cNvSpPr>
          <p:nvPr>
            <p:ph idx="1"/>
          </p:nvPr>
        </p:nvSpPr>
        <p:spPr/>
        <p:txBody>
          <a:bodyPr>
            <a:normAutofit lnSpcReduction="10000"/>
          </a:bodyPr>
          <a:lstStyle/>
          <a:p>
            <a:pPr marL="0" lvl="0" indent="0">
              <a:buNone/>
            </a:pPr>
            <a:r>
              <a:rPr lang="en-US" sz="3200">
                <a:latin typeface="Arial" panose="020B0604020202020204" pitchFamily="34" charset="0"/>
                <a:cs typeface="Arial" panose="020B0604020202020204" pitchFamily="34" charset="0"/>
              </a:rPr>
              <a:t>Innovations in Special Education Workgroup</a:t>
            </a:r>
          </a:p>
          <a:p>
            <a:pPr marL="0" lvl="0" indent="0">
              <a:buNone/>
            </a:pPr>
            <a:endParaRPr lang="en-US" sz="120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The California Department of Education (CDE) gathered stakeholders from across the state</a:t>
            </a:r>
          </a:p>
          <a:p>
            <a:endParaRPr lang="en-US" sz="120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Convened in March of 2020 to gather and share resources, strategies, and tools, specific to special education and distance learning</a:t>
            </a:r>
          </a:p>
          <a:p>
            <a:endParaRPr lang="en-US" sz="130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Resource toolkit on distance learning made available at Supporting Inclusive Practices website</a:t>
            </a:r>
          </a:p>
          <a:p>
            <a:pPr marL="0" indent="0">
              <a:buNone/>
            </a:pPr>
            <a:endParaRPr lang="en-US">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1B66BD1-1EEF-40CD-B1CC-21D7216EC6DD}"/>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5</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9012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4ECAE-EB6D-4648-B1A0-F84888E76D94}"/>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California Department of Education </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(3 of 3)</a:t>
            </a:r>
          </a:p>
        </p:txBody>
      </p:sp>
      <p:sp>
        <p:nvSpPr>
          <p:cNvPr id="3" name="Content Placeholder 2">
            <a:extLst>
              <a:ext uri="{FF2B5EF4-FFF2-40B4-BE49-F238E27FC236}">
                <a16:creationId xmlns:a16="http://schemas.microsoft.com/office/drawing/2014/main" id="{458D8E97-0963-45A4-896A-2E7C3559B4A6}"/>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sz="3500">
                <a:latin typeface="Arial" panose="020B0604020202020204" pitchFamily="34" charset="0"/>
                <a:cs typeface="Arial" panose="020B0604020202020204" pitchFamily="34" charset="0"/>
              </a:rPr>
              <a:t>WorkAbility I (WAI)</a:t>
            </a:r>
          </a:p>
          <a:p>
            <a:pPr marL="0" indent="0">
              <a:buNone/>
            </a:pPr>
            <a:endParaRPr lang="en-US" sz="1400">
              <a:latin typeface="Arial" panose="020B0604020202020204" pitchFamily="34" charset="0"/>
              <a:cs typeface="Arial" panose="020B0604020202020204" pitchFamily="34" charset="0"/>
            </a:endParaRPr>
          </a:p>
          <a:p>
            <a:r>
              <a:rPr lang="en-US" sz="3000">
                <a:latin typeface="Arial" panose="020B0604020202020204" pitchFamily="34" charset="0"/>
                <a:cs typeface="Arial" panose="020B0604020202020204" pitchFamily="34" charset="0"/>
              </a:rPr>
              <a:t>The CDE allowed for flexibility in 2019–20 grant funding for student wages and the purchase of technologies and curricula in anticipation for the shift to remote learning and online service delivery</a:t>
            </a:r>
          </a:p>
          <a:p>
            <a:endParaRPr lang="en-US" sz="1500">
              <a:latin typeface="Arial" panose="020B0604020202020204" pitchFamily="34" charset="0"/>
              <a:cs typeface="Arial" panose="020B0604020202020204" pitchFamily="34" charset="0"/>
            </a:endParaRPr>
          </a:p>
          <a:p>
            <a:r>
              <a:rPr lang="en-US" sz="3000">
                <a:latin typeface="Arial" panose="020B0604020202020204" pitchFamily="34" charset="0"/>
                <a:cs typeface="Arial" panose="020B0604020202020204" pitchFamily="34" charset="0"/>
              </a:rPr>
              <a:t>Provided statewide guidance on remote learning, service delivery, and WAI-subsidized remote and on-campus work experience placements</a:t>
            </a:r>
          </a:p>
          <a:p>
            <a:endParaRPr lang="en-US" sz="1500">
              <a:latin typeface="Arial" panose="020B0604020202020204" pitchFamily="34" charset="0"/>
              <a:cs typeface="Arial" panose="020B0604020202020204" pitchFamily="34" charset="0"/>
            </a:endParaRPr>
          </a:p>
          <a:p>
            <a:r>
              <a:rPr lang="en-US" sz="3000">
                <a:latin typeface="Arial"/>
                <a:cs typeface="Arial"/>
              </a:rPr>
              <a:t>WAI State Advisory Committee collected remote service provision ideas from grantees and shared resources and strategies throughout the state  </a:t>
            </a:r>
            <a:endParaRPr lang="en-US" sz="3000">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2D0F21A-F68F-4DA6-8560-04EC0E4BA717}"/>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6</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8141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F98C2-8BF5-459C-A776-FB406BEC23D7}"/>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California Department of Developmental Services (1 of 2)</a:t>
            </a:r>
          </a:p>
        </p:txBody>
      </p:sp>
      <p:sp>
        <p:nvSpPr>
          <p:cNvPr id="3" name="Content Placeholder 2">
            <a:extLst>
              <a:ext uri="{FF2B5EF4-FFF2-40B4-BE49-F238E27FC236}">
                <a16:creationId xmlns:a16="http://schemas.microsoft.com/office/drawing/2014/main" id="{BD8F46FA-32EC-4187-A627-172D36E80DB9}"/>
              </a:ext>
            </a:extLst>
          </p:cNvPr>
          <p:cNvSpPr>
            <a:spLocks noGrp="1"/>
          </p:cNvSpPr>
          <p:nvPr>
            <p:ph idx="1"/>
          </p:nvPr>
        </p:nvSpPr>
        <p:spPr>
          <a:xfrm>
            <a:off x="838200" y="1881188"/>
            <a:ext cx="10515600" cy="4897437"/>
          </a:xfrm>
        </p:spPr>
        <p:txBody>
          <a:bodyPr vert="horz" lIns="91440" tIns="45720" rIns="91440" bIns="45720" rtlCol="0" anchor="t">
            <a:normAutofit/>
          </a:bodyPr>
          <a:lstStyle/>
          <a:p>
            <a:pPr marL="0" indent="0">
              <a:buNone/>
            </a:pPr>
            <a:r>
              <a:rPr lang="en-US" sz="3000" b="1" dirty="0">
                <a:latin typeface="Arial"/>
                <a:cs typeface="Arial"/>
              </a:rPr>
              <a:t>The Department of Developmental Services (DDS) Coronavirus Information and Resources web page</a:t>
            </a:r>
            <a:r>
              <a:rPr lang="en-US" sz="3000" dirty="0">
                <a:latin typeface="Arial"/>
                <a:cs typeface="Arial"/>
              </a:rPr>
              <a:t>, featuring resources and supports, including:</a:t>
            </a:r>
          </a:p>
          <a:p>
            <a:pPr marL="0" indent="0">
              <a:buNone/>
            </a:pPr>
            <a:endParaRPr lang="en-US" sz="13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Vaccine and Testing </a:t>
            </a:r>
          </a:p>
          <a:p>
            <a:pPr lvl="1"/>
            <a:r>
              <a:rPr lang="en-US" dirty="0">
                <a:latin typeface="Arial" panose="020B0604020202020204" pitchFamily="34" charset="0"/>
                <a:cs typeface="Arial" panose="020B0604020202020204" pitchFamily="34" charset="0"/>
              </a:rPr>
              <a:t>Individuals and Families</a:t>
            </a:r>
          </a:p>
          <a:p>
            <a:pPr lvl="1"/>
            <a:r>
              <a:rPr lang="en-US" dirty="0">
                <a:latin typeface="Arial" panose="020B0604020202020204" pitchFamily="34" charset="0"/>
                <a:cs typeface="Arial" panose="020B0604020202020204" pitchFamily="34" charset="0"/>
              </a:rPr>
              <a:t>Department Directives </a:t>
            </a:r>
          </a:p>
          <a:p>
            <a:pPr lvl="1"/>
            <a:r>
              <a:rPr lang="en-US" dirty="0">
                <a:latin typeface="Arial" panose="020B0604020202020204" pitchFamily="34" charset="0"/>
                <a:cs typeface="Arial" panose="020B0604020202020204" pitchFamily="34" charset="0"/>
              </a:rPr>
              <a:t>Vendors and Service Providers</a:t>
            </a:r>
          </a:p>
          <a:p>
            <a:pPr lvl="1"/>
            <a:r>
              <a:rPr lang="en-US" dirty="0">
                <a:latin typeface="Arial" panose="020B0604020202020204" pitchFamily="34" charset="0"/>
                <a:cs typeface="Arial" panose="020B0604020202020204" pitchFamily="34" charset="0"/>
              </a:rPr>
              <a:t>Participant-Directed Services</a:t>
            </a:r>
          </a:p>
          <a:p>
            <a:pPr lvl="1"/>
            <a:r>
              <a:rPr lang="en-US" dirty="0">
                <a:latin typeface="Arial" panose="020B0604020202020204" pitchFamily="34" charset="0"/>
                <a:cs typeface="Arial" panose="020B0604020202020204" pitchFamily="34" charset="0"/>
              </a:rPr>
              <a:t>Alternative Services</a:t>
            </a:r>
          </a:p>
          <a:p>
            <a:pPr lvl="1"/>
            <a:r>
              <a:rPr lang="en-US" dirty="0">
                <a:latin typeface="Arial" panose="020B0604020202020204" pitchFamily="34" charset="0"/>
                <a:cs typeface="Arial" panose="020B0604020202020204" pitchFamily="34" charset="0"/>
              </a:rPr>
              <a:t>Frequently Asked Questions</a:t>
            </a:r>
          </a:p>
          <a:p>
            <a:pPr marL="0" indent="0">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25D0DB7-4448-4D42-B884-730F80BB7B29}"/>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7</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235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F98C2-8BF5-459C-A776-FB406BEC23D7}"/>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California Department of Developmental Services (2 of 2)</a:t>
            </a:r>
          </a:p>
        </p:txBody>
      </p:sp>
      <p:sp>
        <p:nvSpPr>
          <p:cNvPr id="3" name="Content Placeholder 2">
            <a:extLst>
              <a:ext uri="{FF2B5EF4-FFF2-40B4-BE49-F238E27FC236}">
                <a16:creationId xmlns:a16="http://schemas.microsoft.com/office/drawing/2014/main" id="{BD8F46FA-32EC-4187-A627-172D36E80DB9}"/>
              </a:ext>
            </a:extLst>
          </p:cNvPr>
          <p:cNvSpPr>
            <a:spLocks noGrp="1"/>
          </p:cNvSpPr>
          <p:nvPr>
            <p:ph idx="1"/>
          </p:nvPr>
        </p:nvSpPr>
        <p:spPr/>
        <p:txBody>
          <a:bodyPr vert="horz" lIns="91440" tIns="45720" rIns="91440" bIns="45720" rtlCol="0" anchor="t">
            <a:normAutofit lnSpcReduction="10000"/>
          </a:bodyPr>
          <a:lstStyle/>
          <a:p>
            <a:pPr marL="0" indent="0">
              <a:buNone/>
            </a:pPr>
            <a:r>
              <a:rPr lang="en-US" b="1">
                <a:latin typeface="Arial"/>
                <a:cs typeface="Arial"/>
              </a:rPr>
              <a:t>DDS Directives web page</a:t>
            </a:r>
            <a:r>
              <a:rPr lang="en-US">
                <a:latin typeface="Arial"/>
                <a:cs typeface="Arial"/>
              </a:rPr>
              <a:t>: most up to date information including updates to policies and procedures</a:t>
            </a:r>
          </a:p>
          <a:p>
            <a:endParaRPr lang="en-US" sz="1300">
              <a:latin typeface="Arial" panose="020B0604020202020204" pitchFamily="34" charset="0"/>
              <a:cs typeface="Arial" panose="020B0604020202020204" pitchFamily="34" charset="0"/>
            </a:endParaRPr>
          </a:p>
          <a:p>
            <a:pPr marL="0" indent="0">
              <a:buNone/>
            </a:pPr>
            <a:r>
              <a:rPr lang="en-US" b="1">
                <a:latin typeface="Arial"/>
                <a:cs typeface="Arial"/>
              </a:rPr>
              <a:t>DDS Vendors and Service Providers COVID-19 resources web page</a:t>
            </a:r>
            <a:r>
              <a:rPr lang="en-US">
                <a:latin typeface="Arial"/>
                <a:cs typeface="Arial"/>
              </a:rPr>
              <a:t>: contains DDS approved changes to increase flexibility for providers, and regional centers to provide the services and supports people need </a:t>
            </a:r>
            <a:endParaRPr lang="en-US">
              <a:latin typeface="Arial" panose="020B0604020202020204" pitchFamily="34" charset="0"/>
              <a:cs typeface="Arial" panose="020B0604020202020204" pitchFamily="34" charset="0"/>
            </a:endParaRPr>
          </a:p>
          <a:p>
            <a:pPr marL="0" indent="0">
              <a:buNone/>
            </a:pPr>
            <a:endParaRPr lang="en-US" sz="1200">
              <a:latin typeface="Arial" panose="020B0604020202020204" pitchFamily="34" charset="0"/>
              <a:cs typeface="Arial" panose="020B0604020202020204" pitchFamily="34" charset="0"/>
            </a:endParaRPr>
          </a:p>
          <a:p>
            <a:pPr marL="0" indent="0">
              <a:buNone/>
            </a:pPr>
            <a:r>
              <a:rPr lang="en-US" b="1">
                <a:latin typeface="Arial"/>
                <a:cs typeface="Arial"/>
              </a:rPr>
              <a:t>DDS Alternative Services web page</a:t>
            </a:r>
            <a:r>
              <a:rPr lang="en-US">
                <a:latin typeface="Arial"/>
                <a:cs typeface="Arial"/>
              </a:rPr>
              <a:t>: reviews the policies and procedures when utilizing Alternative Nonresidential Services (Alternative Services) </a:t>
            </a:r>
            <a:endParaRPr lang="en-US">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25D0DB7-4448-4D42-B884-730F80BB7B29}"/>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8</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2777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77E44-8BF0-4A8F-B136-B89F2758CD69}"/>
              </a:ext>
            </a:extLst>
          </p:cNvPr>
          <p:cNvSpPr>
            <a:spLocks noGrp="1"/>
          </p:cNvSpPr>
          <p:nvPr>
            <p:ph type="title"/>
          </p:nvPr>
        </p:nvSpPr>
        <p:spPr>
          <a:xfrm>
            <a:off x="838200" y="365126"/>
            <a:ext cx="10515600" cy="1231200"/>
          </a:xfrm>
        </p:spPr>
        <p:txBody>
          <a:bodyPr>
            <a:normAutofit fontScale="90000"/>
          </a:bodyPr>
          <a:lstStyle/>
          <a:p>
            <a:r>
              <a:rPr lang="en-US">
                <a:latin typeface="Arial" panose="020B0604020202020204" pitchFamily="34" charset="0"/>
                <a:cs typeface="Arial" panose="020B0604020202020204" pitchFamily="34" charset="0"/>
              </a:rPr>
              <a:t>California Department of Rehabilitation </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(1 of 2)</a:t>
            </a:r>
          </a:p>
        </p:txBody>
      </p:sp>
      <p:sp>
        <p:nvSpPr>
          <p:cNvPr id="3" name="Content Placeholder 2">
            <a:extLst>
              <a:ext uri="{FF2B5EF4-FFF2-40B4-BE49-F238E27FC236}">
                <a16:creationId xmlns:a16="http://schemas.microsoft.com/office/drawing/2014/main" id="{32908AEC-C3EB-45D4-9246-E384C745C6CD}"/>
              </a:ext>
            </a:extLst>
          </p:cNvPr>
          <p:cNvSpPr>
            <a:spLocks noGrp="1"/>
          </p:cNvSpPr>
          <p:nvPr>
            <p:ph idx="1"/>
          </p:nvPr>
        </p:nvSpPr>
        <p:spPr>
          <a:xfrm>
            <a:off x="838200" y="1929701"/>
            <a:ext cx="10825566" cy="4436174"/>
          </a:xfrm>
        </p:spPr>
        <p:txBody>
          <a:bodyPr vert="horz" lIns="91440" tIns="45720" rIns="91440" bIns="45720" rtlCol="0" anchor="t">
            <a:normAutofit lnSpcReduction="10000"/>
          </a:bodyPr>
          <a:lstStyle/>
          <a:p>
            <a:pPr>
              <a:buFont typeface="Arial"/>
              <a:buChar char="•"/>
            </a:pPr>
            <a:r>
              <a:rPr lang="en-US">
                <a:latin typeface="Arial"/>
                <a:ea typeface="+mn-lt"/>
                <a:cs typeface="+mn-lt"/>
              </a:rPr>
              <a:t>The Department of Rehabilitation (DOR) offices remained open with a rotating Counselor presence </a:t>
            </a:r>
          </a:p>
          <a:p>
            <a:pPr marL="0" indent="0">
              <a:buNone/>
            </a:pPr>
            <a:endParaRPr lang="en-US">
              <a:latin typeface="Arial"/>
              <a:cs typeface="Calibri"/>
            </a:endParaRPr>
          </a:p>
          <a:p>
            <a:pPr>
              <a:buFont typeface="Arial"/>
              <a:buChar char="•"/>
            </a:pPr>
            <a:r>
              <a:rPr lang="en-US">
                <a:latin typeface="Arial"/>
                <a:ea typeface="+mn-lt"/>
                <a:cs typeface="+mn-lt"/>
              </a:rPr>
              <a:t>The 14 DOR districts conducted virtual initial interviews via various platforms (e.g., Teams, Zoom, Facetime, teleconference) when consumers agreed and were unable to meet in person</a:t>
            </a:r>
            <a:endParaRPr lang="en-US">
              <a:latin typeface="Arial"/>
              <a:cs typeface="Arial"/>
            </a:endParaRPr>
          </a:p>
          <a:p>
            <a:pPr marL="0" indent="0">
              <a:buNone/>
            </a:pPr>
            <a:endParaRPr lang="en-US">
              <a:latin typeface="Arial"/>
              <a:ea typeface="+mn-lt"/>
              <a:cs typeface="+mn-lt"/>
            </a:endParaRPr>
          </a:p>
          <a:p>
            <a:pPr>
              <a:buFont typeface="Arial"/>
              <a:buChar char="•"/>
            </a:pPr>
            <a:r>
              <a:rPr lang="en-US">
                <a:latin typeface="Arial"/>
                <a:ea typeface="+mn-lt"/>
                <a:cs typeface="+mn-lt"/>
              </a:rPr>
              <a:t>An interim electronic signature policy was implemented to ensure timely development of Individualized Plans for Employment and vendor payments</a:t>
            </a:r>
            <a:endParaRPr lang="en-US">
              <a:latin typeface="Arial"/>
              <a:cs typeface="Arial"/>
            </a:endParaRPr>
          </a:p>
          <a:p>
            <a:pPr marL="0" indent="0">
              <a:lnSpc>
                <a:spcPct val="107000"/>
              </a:lnSpc>
              <a:spcBef>
                <a:spcPts val="0"/>
              </a:spcBef>
              <a:spcAft>
                <a:spcPts val="800"/>
              </a:spcAft>
              <a:buNone/>
            </a:pPr>
            <a:endParaRPr lang="en-US" sz="280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AABC052-0A00-438D-A2EE-F66A218B842D}"/>
              </a:ext>
            </a:extLst>
          </p:cNvPr>
          <p:cNvSpPr>
            <a:spLocks noGrp="1"/>
          </p:cNvSpPr>
          <p:nvPr>
            <p:ph type="sldNum" sz="quarter" idx="12"/>
          </p:nvPr>
        </p:nvSpPr>
        <p:spPr/>
        <p:txBody>
          <a:bodyPr/>
          <a:lstStyle/>
          <a:p>
            <a:fld id="{C6EDD116-AE05-49C1-93C8-6F0F0C95EA81}" type="slidenum">
              <a:rPr lang="en-US" smtClean="0">
                <a:latin typeface="Arial" panose="020B0604020202020204" pitchFamily="34" charset="0"/>
                <a:cs typeface="Arial" panose="020B0604020202020204" pitchFamily="34" charset="0"/>
              </a:rPr>
              <a:t>9</a:t>
            </a:fld>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8410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20AD5224AD97544AEC3E6D5FBAC79B3" ma:contentTypeVersion="12" ma:contentTypeDescription="Create a new document." ma:contentTypeScope="" ma:versionID="4f6ae719476f35ce16439347f69651c0">
  <xsd:schema xmlns:xsd="http://www.w3.org/2001/XMLSchema" xmlns:xs="http://www.w3.org/2001/XMLSchema" xmlns:p="http://schemas.microsoft.com/office/2006/metadata/properties" xmlns:ns2="21c3dcbf-106a-4d68-a4b1-f07049d9c6ab" xmlns:ns3="0cd37bbd-572b-4649-8add-bbd3db86d259" targetNamespace="http://schemas.microsoft.com/office/2006/metadata/properties" ma:root="true" ma:fieldsID="2112602a47fdc7e5448a34d6cb01bc57" ns2:_="" ns3:_="">
    <xsd:import namespace="21c3dcbf-106a-4d68-a4b1-f07049d9c6ab"/>
    <xsd:import namespace="0cd37bbd-572b-4649-8add-bbd3db86d25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c3dcbf-106a-4d68-a4b1-f07049d9c6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d37bbd-572b-4649-8add-bbd3db86d25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8A776C-B7D6-48FC-A608-55F1DC28AC84}">
  <ds:schemaRefs>
    <ds:schemaRef ds:uri="http://schemas.microsoft.com/office/2006/documentManagement/types"/>
    <ds:schemaRef ds:uri="0cd37bbd-572b-4649-8add-bbd3db86d259"/>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21c3dcbf-106a-4d68-a4b1-f07049d9c6ab"/>
    <ds:schemaRef ds:uri="http://www.w3.org/XML/1998/namespace"/>
    <ds:schemaRef ds:uri="http://purl.org/dc/dcmitype/"/>
  </ds:schemaRefs>
</ds:datastoreItem>
</file>

<file path=customXml/itemProps2.xml><?xml version="1.0" encoding="utf-8"?>
<ds:datastoreItem xmlns:ds="http://schemas.openxmlformats.org/officeDocument/2006/customXml" ds:itemID="{130E0E5D-4825-47A8-8965-EAFC29FDDB52}">
  <ds:schemaRefs>
    <ds:schemaRef ds:uri="http://schemas.microsoft.com/sharepoint/v3/contenttype/forms"/>
  </ds:schemaRefs>
</ds:datastoreItem>
</file>

<file path=customXml/itemProps3.xml><?xml version="1.0" encoding="utf-8"?>
<ds:datastoreItem xmlns:ds="http://schemas.openxmlformats.org/officeDocument/2006/customXml" ds:itemID="{0BB280BC-3807-4F48-9CD8-9AD4BD088E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c3dcbf-106a-4d68-a4b1-f07049d9c6ab"/>
    <ds:schemaRef ds:uri="0cd37bbd-572b-4649-8add-bbd3db86d2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TotalTime>
  <Words>2932</Words>
  <Application>Microsoft Office PowerPoint</Application>
  <PresentationFormat>Widescreen</PresentationFormat>
  <Paragraphs>277</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Courier New</vt:lpstr>
      <vt:lpstr>Times New Roman</vt:lpstr>
      <vt:lpstr>Office Theme</vt:lpstr>
      <vt:lpstr>   Local Partnership Agreement Training</vt:lpstr>
      <vt:lpstr>Training Overview</vt:lpstr>
      <vt:lpstr>Agency Resources</vt:lpstr>
      <vt:lpstr>California Department of Education  (1 of 3)</vt:lpstr>
      <vt:lpstr>California Department of Education  (2 of 3)</vt:lpstr>
      <vt:lpstr>California Department of Education  (3 of 3)</vt:lpstr>
      <vt:lpstr>California Department of Developmental Services (1 of 2)</vt:lpstr>
      <vt:lpstr>California Department of Developmental Services (2 of 2)</vt:lpstr>
      <vt:lpstr>California Department of Rehabilitation  (1 of 2)</vt:lpstr>
      <vt:lpstr>California Department of Rehabilitation  (2 of 2)</vt:lpstr>
      <vt:lpstr>Joint Agency Responses</vt:lpstr>
      <vt:lpstr>Core Partner Resources</vt:lpstr>
      <vt:lpstr>Example #1 – Virtual Resources</vt:lpstr>
      <vt:lpstr>Example #2 – Quarterly Stakeholder Engagement Meetings</vt:lpstr>
      <vt:lpstr>Example #3 – “Ask the Experts” Weekly Conversations (1 of 2)</vt:lpstr>
      <vt:lpstr>Example #3 – “Ask the Experts” Weekly Conversations (2 of 2)</vt:lpstr>
      <vt:lpstr>What Can You Do?</vt:lpstr>
      <vt:lpstr>What You Can Do (1 of 2)</vt:lpstr>
      <vt:lpstr>What You Can Do (2 of 2)</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Partnership Agreement (LPA) Training</dc:title>
  <dc:creator>Popjevalo, Jessica@DOR</dc:creator>
  <cp:lastModifiedBy>Martinez, Vincent@CHHS</cp:lastModifiedBy>
  <cp:revision>31</cp:revision>
  <dcterms:created xsi:type="dcterms:W3CDTF">2021-01-09T01:14:48Z</dcterms:created>
  <dcterms:modified xsi:type="dcterms:W3CDTF">2021-08-18T17:01:14Z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0x010100A20AD5224AD97544AEC3E6D5FBAC79B3</vt:lpwstr>
  </property>
</Properties>
</file>