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4"/>
  </p:sldMasterIdLst>
  <p:notesMasterIdLst>
    <p:notesMasterId r:id="rId23"/>
  </p:notesMasterIdLst>
  <p:sldIdLst>
    <p:sldId id="506" r:id="rId5"/>
    <p:sldId id="587" r:id="rId6"/>
    <p:sldId id="584" r:id="rId7"/>
    <p:sldId id="582" r:id="rId8"/>
    <p:sldId id="565" r:id="rId9"/>
    <p:sldId id="566" r:id="rId10"/>
    <p:sldId id="557" r:id="rId11"/>
    <p:sldId id="588" r:id="rId12"/>
    <p:sldId id="574" r:id="rId13"/>
    <p:sldId id="581" r:id="rId14"/>
    <p:sldId id="576" r:id="rId15"/>
    <p:sldId id="563" r:id="rId16"/>
    <p:sldId id="580" r:id="rId17"/>
    <p:sldId id="577" r:id="rId18"/>
    <p:sldId id="564" r:id="rId19"/>
    <p:sldId id="572" r:id="rId20"/>
    <p:sldId id="578" r:id="rId21"/>
    <p:sldId id="29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pjevalo, Jessica@DOR" initials="PJ" lastIdx="5" clrIdx="0">
    <p:extLst>
      <p:ext uri="{19B8F6BF-5375-455C-9EA6-DF929625EA0E}">
        <p15:presenceInfo xmlns:p15="http://schemas.microsoft.com/office/powerpoint/2012/main" userId="S::Jessica.Popjevalo@DOR.CA.GOV::0d1cf129-ac57-490b-b3ca-8eb69d2848ab" providerId="AD"/>
      </p:ext>
    </p:extLst>
  </p:cmAuthor>
  <p:cmAuthor id="2" name="Mard, Elizabeth@DDS" initials="ME [2]" lastIdx="11" clrIdx="1">
    <p:extLst>
      <p:ext uri="{19B8F6BF-5375-455C-9EA6-DF929625EA0E}">
        <p15:presenceInfo xmlns:p15="http://schemas.microsoft.com/office/powerpoint/2012/main" userId="S::Elizabeth.Mard@dds.ca.gov::2a90803c-9ee9-46d8-af2d-121d7117ba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D09"/>
    <a:srgbClr val="35460E"/>
    <a:srgbClr val="DAE6FF"/>
    <a:srgbClr val="F1F9E0"/>
    <a:srgbClr val="CDCDFF"/>
    <a:srgbClr val="D6BBEB"/>
    <a:srgbClr val="24300A"/>
    <a:srgbClr val="FEFDF8"/>
    <a:srgbClr val="E6D5F3"/>
    <a:srgbClr val="FFFD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244" autoAdjust="0"/>
  </p:normalViewPr>
  <p:slideViewPr>
    <p:cSldViewPr snapToGrid="0">
      <p:cViewPr varScale="1">
        <p:scale>
          <a:sx n="41" d="100"/>
          <a:sy n="41" d="100"/>
        </p:scale>
        <p:origin x="440"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B2DB0B-2AD1-4D53-8664-F55668B3822E}" type="datetimeFigureOut">
              <a:rPr lang="en-US" smtClean="0"/>
              <a:t>8/9/2021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719283-9C42-463D-8B0D-803AC7724797}" type="slidenum">
              <a:rPr lang="en-US" smtClean="0"/>
              <a:t>‹#›</a:t>
            </a:fld>
            <a:endParaRPr lang="en-US"/>
          </a:p>
        </p:txBody>
      </p:sp>
    </p:spTree>
    <p:extLst>
      <p:ext uri="{BB962C8B-B14F-4D97-AF65-F5344CB8AC3E}">
        <p14:creationId xmlns:p14="http://schemas.microsoft.com/office/powerpoint/2010/main" val="1607525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chhs.ca.gov/"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workforce.development@dor.ca.gov"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i="0" dirty="0">
                <a:effectLst/>
                <a:latin typeface="Calibri" panose="020F0502020204030204" pitchFamily="34" charset="0"/>
                <a:ea typeface="Calibri" panose="020F0502020204030204" pitchFamily="34" charset="0"/>
              </a:rPr>
              <a:t>Hello and welcome to the Local Partnership Agreement (LPA) technical assistance video series presented by the California Department of Education, Department of Rehabilitation and Department of Developmental Services through the California Competitive Integrated Employment Blueprint.</a:t>
            </a:r>
          </a:p>
          <a:p>
            <a:pPr marL="0" marR="0">
              <a:spcBef>
                <a:spcPts val="0"/>
              </a:spcBef>
              <a:spcAft>
                <a:spcPts val="0"/>
              </a:spcAft>
            </a:pPr>
            <a:r>
              <a:rPr lang="en-US" sz="1200" i="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200" i="0" dirty="0">
                <a:effectLst/>
                <a:latin typeface="Calibri" panose="020F0502020204030204" pitchFamily="34" charset="0"/>
                <a:ea typeface="Calibri" panose="020F0502020204030204" pitchFamily="34" charset="0"/>
              </a:rPr>
              <a:t>The goal of this series is to provide resources, and guidance to strengthen LPA core and community partnerships. </a:t>
            </a:r>
          </a:p>
          <a:p>
            <a:pPr marL="0" marR="0">
              <a:spcBef>
                <a:spcPts val="0"/>
              </a:spcBef>
              <a:spcAft>
                <a:spcPts val="0"/>
              </a:spcAft>
            </a:pPr>
            <a:r>
              <a:rPr lang="en-US" sz="1200" i="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200" i="0" dirty="0">
                <a:effectLst/>
                <a:latin typeface="Calibri" panose="020F0502020204030204" pitchFamily="34" charset="0"/>
                <a:ea typeface="Calibri" panose="020F0502020204030204" pitchFamily="34" charset="0"/>
              </a:rPr>
              <a:t>All the resources and links discussed in this video will be made available on the CHHS website at </a:t>
            </a:r>
            <a:r>
              <a:rPr lang="en-US" sz="1200" i="0" u="sng" dirty="0">
                <a:solidFill>
                  <a:srgbClr val="0563C1"/>
                </a:solidFill>
                <a:effectLst/>
                <a:latin typeface="Calibri" panose="020F0502020204030204" pitchFamily="34" charset="0"/>
                <a:ea typeface="Calibri" panose="020F0502020204030204" pitchFamily="34" charset="0"/>
                <a:hlinkClick r:id="rId3"/>
              </a:rPr>
              <a:t>www.chhs.ca.gov</a:t>
            </a:r>
            <a:r>
              <a:rPr lang="en-US" sz="1200" i="0" dirty="0">
                <a:effectLst/>
                <a:latin typeface="Calibri" panose="020F0502020204030204" pitchFamily="34" charset="0"/>
                <a:ea typeface="Calibri" panose="020F0502020204030204" pitchFamily="34" charset="0"/>
              </a:rPr>
              <a:t>.</a:t>
            </a:r>
          </a:p>
          <a:p>
            <a:pPr marL="0" marR="0">
              <a:spcBef>
                <a:spcPts val="0"/>
              </a:spcBef>
              <a:spcAft>
                <a:spcPts val="0"/>
              </a:spcAft>
            </a:pPr>
            <a:r>
              <a:rPr lang="en-US" sz="1200" i="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200" i="0" dirty="0">
                <a:effectLst/>
                <a:latin typeface="Calibri" panose="020F0502020204030204" pitchFamily="34" charset="0"/>
                <a:ea typeface="Calibri" panose="020F0502020204030204" pitchFamily="34" charset="0"/>
              </a:rPr>
              <a:t>This video will focus on Business Partner Engagement in the LPA and is presented by Jessica Popjevalo from the Department of Rehabilitation.</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ABB46AF-8B1F-46F4-9F9A-268081F7947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1155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rial" panose="020B0604020202020204" pitchFamily="34" charset="0"/>
                <a:cs typeface="Arial" panose="020B0604020202020204" pitchFamily="34" charset="0"/>
              </a:rPr>
              <a:t>One strategy, identify on slide 7, to engage businesses is to create Monthly Employment Roundtables bringing together the LPA core partners and your local workforce and community partners to collaborate on employment resources and opportunities in your local area. The Employment Roundtable topics can vary each month, and may include job development, job coaching, motivation of clients and staff, and self-employment.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rial" panose="020B0604020202020204" pitchFamily="34" charset="0"/>
                <a:cs typeface="Arial" panose="020B0604020202020204" pitchFamily="34" charset="0"/>
              </a:rPr>
              <a:t>Roundtables can be virtual or in-person and should have, at a minimum, an agenda, meeting minutes, and the contact information for attendees.</a:t>
            </a: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10</a:t>
            </a:fld>
            <a:endParaRPr lang="en-US"/>
          </a:p>
        </p:txBody>
      </p:sp>
    </p:spTree>
    <p:extLst>
      <p:ext uri="{BB962C8B-B14F-4D97-AF65-F5344CB8AC3E}">
        <p14:creationId xmlns:p14="http://schemas.microsoft.com/office/powerpoint/2010/main" val="2849519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Arial" panose="020B0604020202020204" pitchFamily="34" charset="0"/>
                <a:ea typeface="Malgun Gothic" panose="020B0503020000020004" pitchFamily="34" charset="-127"/>
                <a:cs typeface="Times New Roman" panose="02020603050405020304" pitchFamily="18" charset="0"/>
              </a:rPr>
              <a:t>LPAs can create a letter, similar to the example on the slide, that can be sent to their </a:t>
            </a:r>
            <a:r>
              <a:rPr lang="en-US" sz="1200" dirty="0"/>
              <a:t>business and community partners to </a:t>
            </a:r>
            <a:r>
              <a:rPr lang="en-US" sz="1200" dirty="0">
                <a:effectLst/>
                <a:latin typeface="Arial" panose="020B0604020202020204" pitchFamily="34" charset="0"/>
                <a:ea typeface="Malgun Gothic" panose="020B0503020000020004" pitchFamily="34" charset="-127"/>
                <a:cs typeface="Times New Roman" panose="02020603050405020304" pitchFamily="18" charset="0"/>
              </a:rPr>
              <a:t>extend an invitation to an LPA meeting or Monthly Employment Roundtable. </a:t>
            </a:r>
          </a:p>
          <a:p>
            <a:endParaRPr lang="en-US" sz="1200" dirty="0">
              <a:effectLst/>
              <a:latin typeface="Arial" panose="020B0604020202020204" pitchFamily="34" charset="0"/>
              <a:ea typeface="Malgun Gothic" panose="020B0503020000020004" pitchFamily="34" charset="-127"/>
              <a:cs typeface="Times New Roman" panose="02020603050405020304" pitchFamily="18" charset="0"/>
            </a:endParaRPr>
          </a:p>
          <a:p>
            <a:r>
              <a:rPr lang="en-US" sz="1200" dirty="0">
                <a:effectLst/>
                <a:latin typeface="Arial" panose="020B0604020202020204" pitchFamily="34" charset="0"/>
                <a:ea typeface="Malgun Gothic" panose="020B0503020000020004" pitchFamily="34" charset="-127"/>
                <a:cs typeface="Times New Roman" panose="02020603050405020304" pitchFamily="18" charset="0"/>
              </a:rPr>
              <a:t>This sample letter template is available on the California Health and Human Services CIE Toolkit webpage. To access it , go to </a:t>
            </a:r>
            <a:r>
              <a:rPr lang="en-US" sz="1200" dirty="0"/>
              <a:t>www.chhs.ca.gov/cie and select the CIE Toolkit.</a:t>
            </a:r>
          </a:p>
        </p:txBody>
      </p:sp>
      <p:sp>
        <p:nvSpPr>
          <p:cNvPr id="4" name="Slide Number Placeholder 3"/>
          <p:cNvSpPr>
            <a:spLocks noGrp="1"/>
          </p:cNvSpPr>
          <p:nvPr>
            <p:ph type="sldNum" sz="quarter" idx="5"/>
          </p:nvPr>
        </p:nvSpPr>
        <p:spPr/>
        <p:txBody>
          <a:bodyPr/>
          <a:lstStyle/>
          <a:p>
            <a:fld id="{38719283-9C42-463D-8B0D-803AC7724797}" type="slidenum">
              <a:rPr lang="en-US" smtClean="0"/>
              <a:t>11</a:t>
            </a:fld>
            <a:endParaRPr lang="en-US"/>
          </a:p>
        </p:txBody>
      </p:sp>
    </p:spTree>
    <p:extLst>
      <p:ext uri="{BB962C8B-B14F-4D97-AF65-F5344CB8AC3E}">
        <p14:creationId xmlns:p14="http://schemas.microsoft.com/office/powerpoint/2010/main" val="994904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Arial" panose="020B0604020202020204" pitchFamily="34" charset="0"/>
                <a:ea typeface="Malgun Gothic" panose="020B0503020000020004" pitchFamily="34" charset="-127"/>
                <a:cs typeface="Times New Roman" panose="02020603050405020304" pitchFamily="18" charset="0"/>
              </a:rPr>
              <a:t>Another business engagement strategy, identified on slide 7, is the development of a Business Advisory Committee. The Business Advisory Committees form around community-based partnerships of employers and organizations to support Community Networks. Together they foster an environment of collaboration to increase CIE for individuals with ID/DD. The Business Advisory Committee can be composed of individuals representing business, industry, education, and community organizations. The goal is to empower individuals with ID/DD to secure CIE by providing them with life skills, tools, and resources.</a:t>
            </a:r>
          </a:p>
          <a:p>
            <a:endParaRPr lang="en-US" sz="1200" dirty="0">
              <a:effectLst/>
              <a:latin typeface="Arial" panose="020B0604020202020204" pitchFamily="34" charset="0"/>
              <a:ea typeface="Malgun Gothic" panose="020B0503020000020004" pitchFamily="34" charset="-127"/>
              <a:cs typeface="Times New Roman" panose="02020603050405020304" pitchFamily="18" charset="0"/>
            </a:endParaRPr>
          </a:p>
          <a:p>
            <a:r>
              <a:rPr lang="en-US" sz="1200" dirty="0">
                <a:effectLst/>
                <a:latin typeface="Arial" panose="020B0604020202020204" pitchFamily="34" charset="0"/>
                <a:ea typeface="Malgun Gothic" panose="020B0503020000020004" pitchFamily="34" charset="-127"/>
                <a:cs typeface="Times New Roman" panose="02020603050405020304" pitchFamily="18" charset="0"/>
              </a:rPr>
              <a:t>LPA partners can work with their local partners to develop your own Business Advisory Committee. </a:t>
            </a:r>
            <a:r>
              <a:rPr lang="en-US" sz="1200" dirty="0"/>
              <a:t>Invite local businesses to committee meetings to inform them about the benefits of hiring individuals with ID/DD and offering presentations such as:</a:t>
            </a:r>
          </a:p>
          <a:p>
            <a:pPr marL="457200" indent="-228600" defTabSz="914400">
              <a:lnSpc>
                <a:spcPct val="90000"/>
              </a:lnSpc>
              <a:spcBef>
                <a:spcPts val="0"/>
              </a:spcBef>
              <a:spcAft>
                <a:spcPts val="600"/>
              </a:spcAft>
              <a:buClrTx/>
              <a:buSzPct val="140000"/>
              <a:buFont typeface="Arial" panose="020B0604020202020204" pitchFamily="34" charset="0"/>
              <a:buChar char="•"/>
            </a:pPr>
            <a:r>
              <a:rPr lang="en-US" sz="1200" dirty="0"/>
              <a:t>Employer panels who share their positive experiences with hiring individuals for CIE and how they utilize Department of Rehabilitation or regional center services including job coaches. </a:t>
            </a:r>
          </a:p>
          <a:p>
            <a:pPr marL="457200" lvl="0" indent="-228600" defTabSz="914400">
              <a:lnSpc>
                <a:spcPct val="90000"/>
              </a:lnSpc>
              <a:spcBef>
                <a:spcPts val="0"/>
              </a:spcBef>
              <a:spcAft>
                <a:spcPts val="600"/>
              </a:spcAft>
              <a:buClrTx/>
              <a:buSzPct val="140000"/>
              <a:buFont typeface="Arial" panose="020B0604020202020204" pitchFamily="34" charset="0"/>
              <a:buChar char="•"/>
            </a:pPr>
            <a:r>
              <a:rPr lang="en-US" sz="1200" dirty="0"/>
              <a:t>And Windmills facilitators to come and discuss openly the attitudes and biases about people with disabilities in the workplace. </a:t>
            </a: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12</a:t>
            </a:fld>
            <a:endParaRPr lang="en-US"/>
          </a:p>
        </p:txBody>
      </p:sp>
    </p:spTree>
    <p:extLst>
      <p:ext uri="{BB962C8B-B14F-4D97-AF65-F5344CB8AC3E}">
        <p14:creationId xmlns:p14="http://schemas.microsoft.com/office/powerpoint/2010/main" val="1691940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Creating a Business Advisory Committee brochure or flyer is a great way to market the committee to businesses in the local community and increase membership. A document like this may include:</a:t>
            </a:r>
          </a:p>
          <a:p>
            <a:pPr marL="171450" indent="-171450">
              <a:buFont typeface="Arial" panose="020B0604020202020204" pitchFamily="34" charset="0"/>
              <a:buChar char="•"/>
            </a:pPr>
            <a:r>
              <a:rPr lang="en-US" sz="1200" dirty="0"/>
              <a:t>An overview of what the committee is and does, including the purpose and goals of the committee.</a:t>
            </a:r>
          </a:p>
          <a:p>
            <a:pPr marL="171450" indent="-171450">
              <a:buFont typeface="Arial" panose="020B0604020202020204" pitchFamily="34" charset="0"/>
              <a:buChar char="•"/>
            </a:pPr>
            <a:r>
              <a:rPr lang="en-US" sz="1200" dirty="0"/>
              <a:t>The committee’s mission.</a:t>
            </a:r>
          </a:p>
          <a:p>
            <a:pPr marL="171450" indent="-171450">
              <a:buFont typeface="Arial" panose="020B0604020202020204" pitchFamily="34" charset="0"/>
              <a:buChar char="•"/>
            </a:pPr>
            <a:r>
              <a:rPr lang="en-US" sz="1200" dirty="0"/>
              <a:t>Names of programs that the committee partners with.</a:t>
            </a:r>
          </a:p>
          <a:p>
            <a:pPr marL="171450" indent="-171450">
              <a:buFont typeface="Arial" panose="020B0604020202020204" pitchFamily="34" charset="0"/>
              <a:buChar char="•"/>
            </a:pPr>
            <a:r>
              <a:rPr lang="en-US" sz="1200" dirty="0"/>
              <a:t>Benefits of the committee.</a:t>
            </a:r>
          </a:p>
          <a:p>
            <a:pPr marL="171450" indent="-171450">
              <a:buFont typeface="Arial" panose="020B0604020202020204" pitchFamily="34" charset="0"/>
              <a:buChar char="•"/>
            </a:pPr>
            <a:r>
              <a:rPr lang="en-US" sz="1200" dirty="0"/>
              <a:t>How businesses and others can get involved and provide support.</a:t>
            </a:r>
          </a:p>
          <a:p>
            <a:pPr marL="171450" indent="-171450">
              <a:buFont typeface="Arial" panose="020B0604020202020204" pitchFamily="34" charset="0"/>
              <a:buChar char="•"/>
            </a:pPr>
            <a:r>
              <a:rPr lang="en-US" sz="1200" dirty="0"/>
              <a:t>And Frequently asked questions by employers.</a:t>
            </a:r>
          </a:p>
          <a:p>
            <a:pPr marL="171450" indent="-171450">
              <a:buFont typeface="Arial" panose="020B0604020202020204" pitchFamily="34" charset="0"/>
              <a:buChar char="•"/>
            </a:pPr>
            <a:endParaRPr lang="en-US" sz="1200" dirty="0"/>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13</a:t>
            </a:fld>
            <a:endParaRPr lang="en-US"/>
          </a:p>
        </p:txBody>
      </p:sp>
    </p:spTree>
    <p:extLst>
      <p:ext uri="{BB962C8B-B14F-4D97-AF65-F5344CB8AC3E}">
        <p14:creationId xmlns:p14="http://schemas.microsoft.com/office/powerpoint/2010/main" val="3169537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Font typeface="Arial" panose="020B0604020202020204" pitchFamily="34" charset="0"/>
              <a:buNone/>
            </a:pPr>
            <a:r>
              <a:rPr lang="en-US" sz="1200" b="0" i="0" dirty="0">
                <a:solidFill>
                  <a:srgbClr val="333333"/>
                </a:solidFill>
                <a:effectLst/>
                <a:latin typeface="Arial" panose="020B0604020202020204" pitchFamily="34" charset="0"/>
                <a:cs typeface="Arial" panose="020B0604020202020204" pitchFamily="34" charset="0"/>
              </a:rPr>
              <a:t>As mentioned on slide 12, Windmills training may be offered to local business partners. This is a </a:t>
            </a:r>
            <a:r>
              <a:rPr lang="en-US" sz="1200" dirty="0">
                <a:solidFill>
                  <a:srgbClr val="333333"/>
                </a:solidFill>
                <a:latin typeface="Arial" panose="020B0604020202020204" pitchFamily="34" charset="0"/>
                <a:cs typeface="Arial" panose="020B0604020202020204" pitchFamily="34" charset="0"/>
              </a:rPr>
              <a:t>t</a:t>
            </a:r>
            <a:r>
              <a:rPr lang="en-US" sz="1200" b="0" i="0" dirty="0">
                <a:solidFill>
                  <a:srgbClr val="333333"/>
                </a:solidFill>
                <a:effectLst/>
                <a:latin typeface="Arial" panose="020B0604020202020204" pitchFamily="34" charset="0"/>
                <a:cs typeface="Arial" panose="020B0604020202020204" pitchFamily="34" charset="0"/>
              </a:rPr>
              <a:t>raining designed for human resources staff, hiring managers and supervisors to successfully include persons with disabilities as an excellent labor resource.</a:t>
            </a:r>
          </a:p>
          <a:p>
            <a:pPr marL="457200" indent="-457200" algn="l">
              <a:buFont typeface="Arial" panose="020B0604020202020204" pitchFamily="34" charset="0"/>
              <a:buChar char="•"/>
            </a:pPr>
            <a:r>
              <a:rPr lang="en-US" sz="1200" b="0" i="0" dirty="0">
                <a:solidFill>
                  <a:srgbClr val="333333"/>
                </a:solidFill>
                <a:effectLst/>
                <a:latin typeface="Arial" panose="020B0604020202020204" pitchFamily="34" charset="0"/>
                <a:cs typeface="Arial" panose="020B0604020202020204" pitchFamily="34" charset="0"/>
              </a:rPr>
              <a:t>Windmills focuses on attitudes and human factors, as well as concerns and issues related to legal requirements and accommodation.</a:t>
            </a:r>
          </a:p>
          <a:p>
            <a:pPr marL="457200" indent="-457200" algn="l">
              <a:buFont typeface="Arial" panose="020B0604020202020204" pitchFamily="34" charset="0"/>
              <a:buChar char="•"/>
            </a:pPr>
            <a:r>
              <a:rPr lang="en-US" sz="1200" b="0" i="0" dirty="0">
                <a:solidFill>
                  <a:srgbClr val="333333"/>
                </a:solidFill>
                <a:effectLst/>
                <a:latin typeface="Arial" panose="020B0604020202020204" pitchFamily="34" charset="0"/>
                <a:cs typeface="Arial" panose="020B0604020202020204" pitchFamily="34" charset="0"/>
              </a:rPr>
              <a:t>The Department of Rehabilitation offers Diversity Awareness presentations at no cost to businesses. For more information on Windmills training contact the Department of Rehabilitation’s Workforce Development section at </a:t>
            </a:r>
            <a:r>
              <a:rPr lang="en-US" sz="1200" b="0" i="0" dirty="0">
                <a:solidFill>
                  <a:srgbClr val="333333"/>
                </a:solidFill>
                <a:effectLst/>
                <a:latin typeface="Arial" panose="020B0604020202020204" pitchFamily="34" charset="0"/>
                <a:cs typeface="Arial" panose="020B0604020202020204" pitchFamily="34" charset="0"/>
                <a:hlinkClick r:id="rId3"/>
              </a:rPr>
              <a:t>workforce.development@dor.ca.gov</a:t>
            </a:r>
            <a:r>
              <a:rPr lang="en-US" sz="1200" b="0" i="0" dirty="0">
                <a:solidFill>
                  <a:srgbClr val="333333"/>
                </a:solidFill>
                <a:effectLst/>
                <a:latin typeface="Arial" panose="020B0604020202020204" pitchFamily="34" charset="0"/>
                <a:cs typeface="Arial" panose="020B0604020202020204" pitchFamily="34" charset="0"/>
              </a:rPr>
              <a:t>.</a:t>
            </a: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14</a:t>
            </a:fld>
            <a:endParaRPr lang="en-US"/>
          </a:p>
        </p:txBody>
      </p:sp>
    </p:spTree>
    <p:extLst>
      <p:ext uri="{BB962C8B-B14F-4D97-AF65-F5344CB8AC3E}">
        <p14:creationId xmlns:p14="http://schemas.microsoft.com/office/powerpoint/2010/main" val="3288120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Arial" panose="020B0604020202020204" pitchFamily="34" charset="0"/>
                <a:ea typeface="Malgun Gothic" panose="020B0503020000020004" pitchFamily="34" charset="-127"/>
                <a:cs typeface="Times New Roman" panose="02020603050405020304" pitchFamily="18" charset="0"/>
              </a:rPr>
              <a:t>The last strategy, identified on slide 7, is the Employer Panel. The Employer Panel is an event put on by one Business Advisory Committee that allowed businesses that hire individuals with disabilities to share information and resources with other businesses interested in hiring individuals with disabilities. </a:t>
            </a:r>
            <a:r>
              <a:rPr lang="en-US" sz="1200" dirty="0">
                <a:effectLst/>
                <a:latin typeface="Arial" panose="020B0604020202020204" pitchFamily="34" charset="0"/>
                <a:ea typeface="Malgun Gothic" panose="020B0503020000020004" pitchFamily="34" charset="-127"/>
              </a:rPr>
              <a:t>The event was an opportunity for businesses to network with employers who embraced diversity. Their mission was to create synergy between employers and the untapped talent of people with disabilities by building an innovative community focused on CIE while dismantling the stigma around employees with disabilities. </a:t>
            </a:r>
          </a:p>
          <a:p>
            <a:r>
              <a:rPr lang="en-US" sz="1200" dirty="0">
                <a:effectLst/>
                <a:latin typeface="Arial" panose="020B0604020202020204" pitchFamily="34" charset="0"/>
                <a:ea typeface="Malgun Gothic" panose="020B0503020000020004" pitchFamily="34" charset="-127"/>
              </a:rPr>
              <a:t> </a:t>
            </a:r>
          </a:p>
          <a:p>
            <a:r>
              <a:rPr lang="en-US" sz="1200" dirty="0">
                <a:effectLst/>
                <a:latin typeface="Arial" panose="020B0604020202020204" pitchFamily="34" charset="0"/>
                <a:ea typeface="Malgun Gothic" panose="020B0503020000020004" pitchFamily="34" charset="-127"/>
              </a:rPr>
              <a:t>An Employer Panel should consist of local Employers who hire individuals with disabilities and consumers who successfully achieved a job.</a:t>
            </a:r>
          </a:p>
          <a:p>
            <a:endParaRPr lang="en-US" sz="1200" dirty="0">
              <a:effectLst/>
              <a:latin typeface="Arial" panose="020B0604020202020204" pitchFamily="34" charset="0"/>
              <a:ea typeface="Malgun Gothic" panose="020B0503020000020004" pitchFamily="34" charset="-127"/>
            </a:endParaRPr>
          </a:p>
          <a:p>
            <a:r>
              <a:rPr lang="en-US" sz="1200" dirty="0">
                <a:effectLst/>
                <a:latin typeface="Arial" panose="020B0604020202020204" pitchFamily="34" charset="0"/>
                <a:ea typeface="Malgun Gothic" panose="020B0503020000020004" pitchFamily="34" charset="-127"/>
              </a:rPr>
              <a:t>LPA partners can create their own Employer Panel through their Business Advisory Committee or LPA. </a:t>
            </a:r>
            <a:endParaRPr lang="en-US" sz="1200" dirty="0"/>
          </a:p>
        </p:txBody>
      </p:sp>
      <p:sp>
        <p:nvSpPr>
          <p:cNvPr id="4" name="Slide Number Placeholder 3"/>
          <p:cNvSpPr>
            <a:spLocks noGrp="1"/>
          </p:cNvSpPr>
          <p:nvPr>
            <p:ph type="sldNum" sz="quarter" idx="5"/>
          </p:nvPr>
        </p:nvSpPr>
        <p:spPr/>
        <p:txBody>
          <a:bodyPr/>
          <a:lstStyle/>
          <a:p>
            <a:fld id="{38719283-9C42-463D-8B0D-803AC7724797}" type="slidenum">
              <a:rPr lang="en-US" smtClean="0"/>
              <a:t>15</a:t>
            </a:fld>
            <a:endParaRPr lang="en-US"/>
          </a:p>
        </p:txBody>
      </p:sp>
    </p:spTree>
    <p:extLst>
      <p:ext uri="{BB962C8B-B14F-4D97-AF65-F5344CB8AC3E}">
        <p14:creationId xmlns:p14="http://schemas.microsoft.com/office/powerpoint/2010/main" val="1856364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This slide provides some examples of Employer Panel Questions that have been used.</a:t>
            </a:r>
          </a:p>
          <a:p>
            <a:pPr marL="514350" indent="-514350" algn="l">
              <a:buFont typeface="+mj-lt"/>
              <a:buAutoNum type="arabicPeriod"/>
            </a:pPr>
            <a:r>
              <a:rPr lang="en-US" sz="1200" b="0" i="0" u="none" strike="noStrike" baseline="0" dirty="0">
                <a:latin typeface="Arial" panose="020B0604020202020204" pitchFamily="34" charset="0"/>
                <a:cs typeface="Arial" panose="020B0604020202020204" pitchFamily="34" charset="0"/>
              </a:rPr>
              <a:t>To the Employer - How does your </a:t>
            </a:r>
            <a:r>
              <a:rPr lang="en-US" sz="1200" dirty="0">
                <a:latin typeface="Arial" panose="020B0604020202020204" pitchFamily="34" charset="0"/>
                <a:cs typeface="Arial" panose="020B0604020202020204" pitchFamily="34" charset="0"/>
              </a:rPr>
              <a:t>c</a:t>
            </a:r>
            <a:r>
              <a:rPr lang="en-US" sz="1200" b="0" i="0" u="none" strike="noStrike" baseline="0" dirty="0">
                <a:latin typeface="Arial" panose="020B0604020202020204" pitchFamily="34" charset="0"/>
                <a:cs typeface="Arial" panose="020B0604020202020204" pitchFamily="34" charset="0"/>
              </a:rPr>
              <a:t>ompany approach hiring people with disabilities?</a:t>
            </a:r>
          </a:p>
          <a:p>
            <a:pPr marL="514350" indent="-514350" algn="l">
              <a:buFont typeface="+mj-lt"/>
              <a:buAutoNum type="arabicPeriod"/>
            </a:pPr>
            <a:r>
              <a:rPr lang="en-US" sz="1200" b="0" i="0" u="none" strike="noStrike" baseline="0" dirty="0">
                <a:latin typeface="Arial" panose="020B0604020202020204" pitchFamily="34" charset="0"/>
                <a:cs typeface="Arial" panose="020B0604020202020204" pitchFamily="34" charset="0"/>
              </a:rPr>
              <a:t>To the Consumer - What kind of support did you receive to prepare for the job?</a:t>
            </a:r>
          </a:p>
          <a:p>
            <a:pPr marL="514350" indent="-514350" algn="l">
              <a:buFont typeface="+mj-lt"/>
              <a:buAutoNum type="arabicPeriod"/>
            </a:pPr>
            <a:r>
              <a:rPr lang="en-US" sz="1200" b="0" i="0" u="none" strike="noStrike" baseline="0" dirty="0">
                <a:latin typeface="Arial" panose="020B0604020202020204" pitchFamily="34" charset="0"/>
                <a:cs typeface="Arial" panose="020B0604020202020204" pitchFamily="34" charset="0"/>
              </a:rPr>
              <a:t>To the Employer - What are some of the services you received to support people with disabilities? (Employer)</a:t>
            </a:r>
          </a:p>
          <a:p>
            <a:pPr marL="514350" indent="-514350" algn="l">
              <a:buFont typeface="+mj-lt"/>
              <a:buAutoNum type="arabicPeriod"/>
            </a:pPr>
            <a:r>
              <a:rPr lang="en-US" sz="1200" b="0" i="0" u="none" strike="noStrike" baseline="0" dirty="0">
                <a:latin typeface="Arial" panose="020B0604020202020204" pitchFamily="34" charset="0"/>
                <a:cs typeface="Arial" panose="020B0604020202020204" pitchFamily="34" charset="0"/>
              </a:rPr>
              <a:t>To the Consumer - How has your job impacted your life? (Consumer)</a:t>
            </a: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8719283-9C42-463D-8B0D-803AC7724797}" type="slidenum">
              <a:rPr lang="en-US" smtClean="0"/>
              <a:t>16</a:t>
            </a:fld>
            <a:endParaRPr lang="en-US"/>
          </a:p>
        </p:txBody>
      </p:sp>
    </p:spTree>
    <p:extLst>
      <p:ext uri="{BB962C8B-B14F-4D97-AF65-F5344CB8AC3E}">
        <p14:creationId xmlns:p14="http://schemas.microsoft.com/office/powerpoint/2010/main" val="2955427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Lastly, a great resource LPA partners can share with their local businesses is the Employment Resource Map, which can be found on California Health and Human Services Agency CIE webpage. The map shows the location with address and contact information for Supported Employment Individual Placement providers, </a:t>
            </a:r>
            <a:r>
              <a:rPr kumimoji="0" lang="en-US" sz="1200" b="0"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WorkAbility</a:t>
            </a: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I programs,  College to Career Programs, Transition Partnership Programs, American Job Centers of California, Family Resource Centers, and more… throughout the State.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 link to the Employment Resource Map is included in the LPA Presentation Links document posted, along with this presentation, on the California Health and Human Services Agency CIE webpage.</a:t>
            </a: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17</a:t>
            </a:fld>
            <a:endParaRPr lang="en-US"/>
          </a:p>
        </p:txBody>
      </p:sp>
    </p:spTree>
    <p:extLst>
      <p:ext uri="{BB962C8B-B14F-4D97-AF65-F5344CB8AC3E}">
        <p14:creationId xmlns:p14="http://schemas.microsoft.com/office/powerpoint/2010/main" val="2529966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This concludes the Businesses Partner Engagement in the LPA training. To view all LPA recorded trainings and available resources, including all presentation links, please visit the California Health and Human Services CIE webpage at www.chhs.ca.gov/cie and select the CIE Toolkit. </a:t>
            </a:r>
          </a:p>
          <a:p>
            <a:endParaRPr lang="en-US" sz="1200" dirty="0"/>
          </a:p>
          <a:p>
            <a:r>
              <a:rPr lang="en-US" sz="1200" dirty="0"/>
              <a:t>Please send any questions you may have to CaliforniaCIE@dor.ca.gov.</a:t>
            </a:r>
          </a:p>
          <a:p>
            <a:endParaRPr lang="en-US" sz="1200" dirty="0"/>
          </a:p>
          <a:p>
            <a:r>
              <a:rPr lang="en-US" sz="1200" dirty="0"/>
              <a:t>THANK YOU!</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ABB46AF-8B1F-46F4-9F9A-268081F7947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4112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training will focus on:</a:t>
            </a:r>
          </a:p>
          <a:p>
            <a:pPr marL="171450" indent="-171450">
              <a:buFont typeface="Arial" panose="020B0604020202020204" pitchFamily="34" charset="0"/>
              <a:buChar char="•"/>
            </a:pPr>
            <a:r>
              <a:rPr lang="en-US" dirty="0"/>
              <a:t>Defining Business Partner Engagement.</a:t>
            </a:r>
          </a:p>
          <a:p>
            <a:pPr marL="171450" indent="-171450">
              <a:buFont typeface="Arial" panose="020B0604020202020204" pitchFamily="34" charset="0"/>
              <a:buChar char="•"/>
            </a:pPr>
            <a:r>
              <a:rPr lang="en-US" dirty="0"/>
              <a:t>Businesses as Community Partners in the LPA</a:t>
            </a:r>
          </a:p>
          <a:p>
            <a:pPr marL="171450" indent="-171450">
              <a:buFont typeface="Arial" panose="020B0604020202020204" pitchFamily="34" charset="0"/>
              <a:buChar char="•"/>
            </a:pPr>
            <a:r>
              <a:rPr lang="en-US" dirty="0"/>
              <a:t>Strategies on how to engage businesses in LPAs, including creating: </a:t>
            </a:r>
          </a:p>
          <a:p>
            <a:pPr marL="628650" lvl="1" indent="-171450">
              <a:buFont typeface="Arial" panose="020B0604020202020204" pitchFamily="34" charset="0"/>
              <a:buChar char="•"/>
            </a:pPr>
            <a:r>
              <a:rPr lang="en-US" dirty="0"/>
              <a:t>Monthly Employment Roundtables</a:t>
            </a:r>
          </a:p>
          <a:p>
            <a:pPr marL="628650" lvl="1" indent="-171450">
              <a:buFont typeface="Arial" panose="020B0604020202020204" pitchFamily="34" charset="0"/>
              <a:buChar char="•"/>
            </a:pPr>
            <a:r>
              <a:rPr lang="en-US" dirty="0"/>
              <a:t>Business Advisory Committees and</a:t>
            </a:r>
          </a:p>
          <a:p>
            <a:pPr marL="628650" lvl="1" indent="-171450">
              <a:buFont typeface="Arial" panose="020B0604020202020204" pitchFamily="34" charset="0"/>
              <a:buChar char="•"/>
            </a:pPr>
            <a:r>
              <a:rPr lang="en-US" dirty="0"/>
              <a:t>Employer Panels</a:t>
            </a:r>
          </a:p>
        </p:txBody>
      </p:sp>
      <p:sp>
        <p:nvSpPr>
          <p:cNvPr id="4" name="Slide Number Placeholder 3"/>
          <p:cNvSpPr>
            <a:spLocks noGrp="1"/>
          </p:cNvSpPr>
          <p:nvPr>
            <p:ph type="sldNum" sz="quarter" idx="5"/>
          </p:nvPr>
        </p:nvSpPr>
        <p:spPr/>
        <p:txBody>
          <a:bodyPr/>
          <a:lstStyle/>
          <a:p>
            <a:fld id="{38719283-9C42-463D-8B0D-803AC7724797}" type="slidenum">
              <a:rPr lang="en-US" smtClean="0"/>
              <a:t>2</a:t>
            </a:fld>
            <a:endParaRPr lang="en-US"/>
          </a:p>
        </p:txBody>
      </p:sp>
    </p:spTree>
    <p:extLst>
      <p:ext uri="{BB962C8B-B14F-4D97-AF65-F5344CB8AC3E}">
        <p14:creationId xmlns:p14="http://schemas.microsoft.com/office/powerpoint/2010/main" val="2016096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Arial" panose="020B0604020202020204" pitchFamily="34" charset="0"/>
                <a:ea typeface="Malgun Gothic" panose="020B0503020000020004" pitchFamily="34" charset="-127"/>
                <a:cs typeface="Arial" panose="020B0604020202020204" pitchFamily="34" charset="0"/>
              </a:rPr>
              <a:t>Career development pathways are strengthened through business partner engagement. Business partner engagement is the development and coordination of linkages and “job-driven” training with the regional and sector jobs in the business community in order to increase meaningful employment opportunities for individuals with intellectual disabilities and developmental disabilities or ID/DD.</a:t>
            </a:r>
          </a:p>
          <a:p>
            <a:pPr marL="0" marR="0">
              <a:spcBef>
                <a:spcPts val="0"/>
              </a:spcBef>
              <a:spcAft>
                <a:spcPts val="0"/>
              </a:spcAft>
            </a:pPr>
            <a:endParaRPr lang="en-US" sz="1200" dirty="0">
              <a:effectLst/>
              <a:latin typeface="Arial" panose="020B0604020202020204" pitchFamily="34" charset="0"/>
              <a:ea typeface="Malgun Gothic" panose="020B0503020000020004" pitchFamily="34" charset="-127"/>
              <a:cs typeface="Arial" panose="020B0604020202020204" pitchFamily="34" charset="0"/>
            </a:endParaRPr>
          </a:p>
          <a:p>
            <a:pPr marL="0" marR="0">
              <a:spcBef>
                <a:spcPts val="0"/>
              </a:spcBef>
              <a:spcAft>
                <a:spcPts val="0"/>
              </a:spcAft>
            </a:pPr>
            <a:r>
              <a:rPr lang="en-US" sz="1200" dirty="0">
                <a:effectLst/>
                <a:latin typeface="Arial" panose="020B0604020202020204" pitchFamily="34" charset="0"/>
                <a:ea typeface="Malgun Gothic" panose="020B0503020000020004" pitchFamily="34" charset="-127"/>
                <a:cs typeface="Arial" panose="020B0604020202020204" pitchFamily="34" charset="0"/>
              </a:rPr>
              <a:t>Linkages with business partners can:</a:t>
            </a:r>
            <a:endParaRPr lang="en-US" sz="1200" dirty="0">
              <a:effectLst/>
              <a:latin typeface="Arial" panose="020B0604020202020204" pitchFamily="34" charset="0"/>
              <a:ea typeface="Malgun Gothic" panose="020B0503020000020004" pitchFamily="34" charset="-127"/>
              <a:cs typeface="Times New Roman" panose="02020603050405020304" pitchFamily="18" charset="0"/>
            </a:endParaRPr>
          </a:p>
          <a:p>
            <a:pPr marL="342900" marR="0" lvl="0" indent="-342900">
              <a:spcBef>
                <a:spcPts val="600"/>
              </a:spcBef>
              <a:spcAft>
                <a:spcPts val="0"/>
              </a:spcAft>
              <a:buFont typeface="Symbol" panose="05050102010706020507" pitchFamily="18" charset="2"/>
              <a:buChar char=""/>
            </a:pPr>
            <a:r>
              <a:rPr lang="en-US" sz="1200" dirty="0">
                <a:effectLst/>
                <a:latin typeface="Arial" panose="020B0604020202020204" pitchFamily="34" charset="0"/>
                <a:ea typeface="Arial" panose="020B0604020202020204" pitchFamily="34" charset="0"/>
                <a:cs typeface="Arial" panose="020B0604020202020204" pitchFamily="34" charset="0"/>
              </a:rPr>
              <a:t>Expand outreach and engagement with businesses.</a:t>
            </a:r>
            <a:endParaRPr lang="en-US" sz="1200" dirty="0">
              <a:effectLst/>
              <a:latin typeface="Arial" panose="020B0604020202020204" pitchFamily="34" charset="0"/>
              <a:ea typeface="Malgun Gothic" panose="020B0503020000020004" pitchFamily="34" charset="-127"/>
              <a:cs typeface="Times New Roman" panose="02020603050405020304" pitchFamily="18" charset="0"/>
            </a:endParaRPr>
          </a:p>
          <a:p>
            <a:pPr marL="342900" marR="0" lvl="0" indent="-342900">
              <a:spcBef>
                <a:spcPts val="600"/>
              </a:spcBef>
              <a:spcAft>
                <a:spcPts val="0"/>
              </a:spcAft>
              <a:buFont typeface="Symbol" panose="05050102010706020507" pitchFamily="18" charset="2"/>
              <a:buChar char=""/>
            </a:pPr>
            <a:r>
              <a:rPr lang="en-US" sz="1200" dirty="0">
                <a:effectLst/>
                <a:latin typeface="Arial" panose="020B0604020202020204" pitchFamily="34" charset="0"/>
                <a:ea typeface="Arial" panose="020B0604020202020204" pitchFamily="34" charset="0"/>
                <a:cs typeface="Arial" panose="020B0604020202020204" pitchFamily="34" charset="0"/>
              </a:rPr>
              <a:t>Increase awareness of </a:t>
            </a:r>
            <a:r>
              <a:rPr lang="en-US" sz="1200" dirty="0">
                <a:effectLst/>
                <a:latin typeface="Arial" panose="020B0604020202020204" pitchFamily="34" charset="0"/>
                <a:ea typeface="Malgun Gothic" panose="020B0503020000020004" pitchFamily="34" charset="-127"/>
                <a:cs typeface="Arial" panose="020B0604020202020204" pitchFamily="34" charset="0"/>
              </a:rPr>
              <a:t>the business community of the benefits of hiring individuals with disabilities.</a:t>
            </a:r>
            <a:endParaRPr lang="en-US" sz="1200" dirty="0">
              <a:effectLst/>
              <a:latin typeface="Arial" panose="020B0604020202020204" pitchFamily="34" charset="0"/>
              <a:ea typeface="Malgun Gothic" panose="020B0503020000020004" pitchFamily="34" charset="-127"/>
              <a:cs typeface="Times New Roman" panose="02020603050405020304" pitchFamily="18" charset="0"/>
            </a:endParaRPr>
          </a:p>
          <a:p>
            <a:pPr marL="342900" marR="0" lvl="0" indent="-342900">
              <a:spcBef>
                <a:spcPts val="600"/>
              </a:spcBef>
              <a:spcAft>
                <a:spcPts val="0"/>
              </a:spcAft>
              <a:buFont typeface="Symbol" panose="05050102010706020507" pitchFamily="18" charset="2"/>
              <a:buChar char=""/>
            </a:pPr>
            <a:r>
              <a:rPr lang="en-US" sz="1200" dirty="0">
                <a:effectLst/>
                <a:latin typeface="Arial" panose="020B0604020202020204" pitchFamily="34" charset="0"/>
                <a:ea typeface="Malgun Gothic" panose="020B0503020000020004" pitchFamily="34" charset="-127"/>
                <a:cs typeface="Arial" panose="020B0604020202020204" pitchFamily="34" charset="0"/>
              </a:rPr>
              <a:t>Increase awareness of service providers and consumers of the opportunities and staffing needs of local businesses.</a:t>
            </a:r>
          </a:p>
          <a:p>
            <a:pPr marL="342900" marR="0" lvl="0" indent="-342900">
              <a:spcBef>
                <a:spcPts val="600"/>
              </a:spcBef>
              <a:spcAft>
                <a:spcPts val="0"/>
              </a:spcAft>
              <a:buFont typeface="Symbol" panose="05050102010706020507" pitchFamily="18" charset="2"/>
              <a:buChar char=""/>
            </a:pPr>
            <a:r>
              <a:rPr lang="en-US" sz="1200" dirty="0">
                <a:effectLst/>
                <a:latin typeface="Arial" panose="020B0604020202020204" pitchFamily="34" charset="0"/>
                <a:ea typeface="Malgun Gothic" panose="020B0503020000020004" pitchFamily="34" charset="-127"/>
              </a:rPr>
              <a:t>Increase t</a:t>
            </a:r>
            <a:r>
              <a:rPr lang="en-US" sz="1200" dirty="0">
                <a:effectLst/>
                <a:latin typeface="Arial" panose="020B0604020202020204" pitchFamily="34" charset="0"/>
                <a:ea typeface="Arial" panose="020B0604020202020204" pitchFamily="34" charset="0"/>
              </a:rPr>
              <a:t>raining to and by business partners.</a:t>
            </a:r>
            <a:endParaRPr lang="en-US" sz="1200" dirty="0"/>
          </a:p>
        </p:txBody>
      </p:sp>
      <p:sp>
        <p:nvSpPr>
          <p:cNvPr id="4" name="Slide Number Placeholder 3"/>
          <p:cNvSpPr>
            <a:spLocks noGrp="1"/>
          </p:cNvSpPr>
          <p:nvPr>
            <p:ph type="sldNum" sz="quarter" idx="5"/>
          </p:nvPr>
        </p:nvSpPr>
        <p:spPr/>
        <p:txBody>
          <a:bodyPr/>
          <a:lstStyle/>
          <a:p>
            <a:fld id="{38719283-9C42-463D-8B0D-803AC7724797}" type="slidenum">
              <a:rPr lang="en-US" smtClean="0"/>
              <a:t>3</a:t>
            </a:fld>
            <a:endParaRPr lang="en-US"/>
          </a:p>
        </p:txBody>
      </p:sp>
    </p:spTree>
    <p:extLst>
      <p:ext uri="{BB962C8B-B14F-4D97-AF65-F5344CB8AC3E}">
        <p14:creationId xmlns:p14="http://schemas.microsoft.com/office/powerpoint/2010/main" val="3840015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lang="en-US" sz="1200" b="1" dirty="0">
                <a:effectLst/>
                <a:latin typeface="Arial" panose="020B0604020202020204" pitchFamily="34" charset="0"/>
                <a:ea typeface="Malgun Gothic" panose="020B0503020000020004" pitchFamily="34" charset="-127"/>
              </a:rPr>
              <a:t>Business Partner Engagement</a:t>
            </a:r>
            <a:r>
              <a:rPr lang="en-US" sz="1200" dirty="0">
                <a:effectLst/>
                <a:latin typeface="Arial" panose="020B0604020202020204" pitchFamily="34" charset="0"/>
                <a:ea typeface="Malgun Gothic" panose="020B0503020000020004" pitchFamily="34" charset="-127"/>
              </a:rPr>
              <a:t> in the LPA partnership is critical to increase the number of businesses in the local communities that hire and train consumers with ID/DD leading to greater employment opportunities. Business engagement in the LPA is a comprehensive, value-added set of strategies and activities designed to support and promote economic prosperity by providing valuable solutions for the needs of businesses.</a:t>
            </a:r>
          </a:p>
          <a:p>
            <a:pPr marL="0" indent="0" defTabSz="914400">
              <a:lnSpc>
                <a:spcPct val="90000"/>
              </a:lnSpc>
              <a:spcAft>
                <a:spcPts val="600"/>
              </a:spcAft>
              <a:buNone/>
            </a:pPr>
            <a:endParaRPr lang="en-US" sz="1200" dirty="0"/>
          </a:p>
          <a:p>
            <a:pPr marL="0" marR="0" lvl="0" indent="0" algn="l" defTabSz="914400" rtl="0" eaLnBrk="1" fontAlgn="auto" latinLnBrk="0" hangingPunct="1">
              <a:lnSpc>
                <a:spcPct val="90000"/>
              </a:lnSpc>
              <a:spcBef>
                <a:spcPts val="0"/>
              </a:spcBef>
              <a:spcAft>
                <a:spcPts val="600"/>
              </a:spcAft>
              <a:buClrTx/>
              <a:buSzTx/>
              <a:buFontTx/>
              <a:buNone/>
              <a:tabLst/>
              <a:defRPr/>
            </a:pPr>
            <a:r>
              <a:rPr lang="en-US" sz="1200" dirty="0"/>
              <a:t>A key partner in the LPA are community partners, which include businesses. </a:t>
            </a:r>
            <a:r>
              <a:rPr lang="en-US" sz="1200" dirty="0">
                <a:effectLst/>
                <a:latin typeface="Arial" panose="020B0604020202020204" pitchFamily="34" charset="0"/>
                <a:ea typeface="Malgun Gothic" panose="020B0503020000020004" pitchFamily="34" charset="-127"/>
                <a:cs typeface="Arial" panose="020B0604020202020204" pitchFamily="34" charset="0"/>
              </a:rPr>
              <a:t>Community partners are local stakeholders whose participation supports the intentions of the LPA. </a:t>
            </a:r>
          </a:p>
          <a:p>
            <a:pPr marL="0" indent="0" defTabSz="914400">
              <a:lnSpc>
                <a:spcPct val="90000"/>
              </a:lnSpc>
              <a:spcAft>
                <a:spcPts val="600"/>
              </a:spcAft>
              <a:buNone/>
            </a:pPr>
            <a:endParaRPr lang="en-US" sz="1200" dirty="0"/>
          </a:p>
          <a:p>
            <a:pPr marL="0" indent="0" defTabSz="914400">
              <a:lnSpc>
                <a:spcPct val="90000"/>
              </a:lnSpc>
              <a:spcAft>
                <a:spcPts val="600"/>
              </a:spcAft>
              <a:buNone/>
            </a:pPr>
            <a:r>
              <a:rPr lang="en-US" sz="1200" dirty="0"/>
              <a:t>The LPA creates a venue for local educational agencies, Department of Rehabilitation districts, regional centers, and local community partners, including </a:t>
            </a:r>
            <a:r>
              <a:rPr lang="en-US" sz="1200" b="1" dirty="0"/>
              <a:t>businesses</a:t>
            </a:r>
            <a:r>
              <a:rPr lang="en-US" sz="1200" dirty="0"/>
              <a:t>, to develop an agreement that amongst other CIE improvement strategies:</a:t>
            </a:r>
          </a:p>
          <a:p>
            <a:pPr marL="457200" indent="-228600" defTabSz="914400">
              <a:lnSpc>
                <a:spcPct val="90000"/>
              </a:lnSpc>
              <a:spcAft>
                <a:spcPts val="600"/>
              </a:spcAft>
              <a:buClrTx/>
              <a:buFont typeface="Arial" panose="020B0604020202020204" pitchFamily="34" charset="0"/>
              <a:buChar char="•"/>
            </a:pPr>
            <a:r>
              <a:rPr lang="en-US" sz="1200" dirty="0"/>
              <a:t>Establishes connections to local and regional resources, including other business networks, expanding the capacity of pathways to CIE for individuals with ID/DD.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a typeface="Malgun Gothic" panose="020B0503020000020004" pitchFamily="34" charset="-127"/>
              <a:cs typeface="Times New Roman" panose="02020603050405020304" pitchFamily="18" charset="0"/>
            </a:endParaRP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4</a:t>
            </a:fld>
            <a:endParaRPr lang="en-US"/>
          </a:p>
        </p:txBody>
      </p:sp>
    </p:spTree>
    <p:extLst>
      <p:ext uri="{BB962C8B-B14F-4D97-AF65-F5344CB8AC3E}">
        <p14:creationId xmlns:p14="http://schemas.microsoft.com/office/powerpoint/2010/main" val="149415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Tx/>
              <a:buSzPct val="140000"/>
              <a:buFont typeface="Arial" panose="020B0604020202020204" pitchFamily="34" charset="0"/>
              <a:buNone/>
            </a:pPr>
            <a:r>
              <a:rPr lang="en-US" sz="1200" dirty="0">
                <a:solidFill>
                  <a:schemeClr val="tx1"/>
                </a:solidFill>
                <a:latin typeface="Arial" panose="020B0604020202020204" pitchFamily="34" charset="0"/>
                <a:cs typeface="Arial" panose="020B0604020202020204" pitchFamily="34" charset="0"/>
              </a:rPr>
              <a:t>Outreach to local businesses is the first step to getting businesses to participant in the LPA. To begin outreach, LPA core partners can:</a:t>
            </a:r>
          </a:p>
          <a:p>
            <a:pPr marL="0" indent="0">
              <a:buClrTx/>
              <a:buSzPct val="14000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 Brainstorm </a:t>
            </a:r>
            <a:r>
              <a:rPr lang="en-US" sz="1200" dirty="0">
                <a:latin typeface="Arial" panose="020B0604020202020204" pitchFamily="34" charset="0"/>
                <a:cs typeface="Arial" panose="020B0604020202020204" pitchFamily="34" charset="0"/>
              </a:rPr>
              <a:t>to </a:t>
            </a:r>
            <a:r>
              <a:rPr lang="en-US" sz="1200" dirty="0">
                <a:solidFill>
                  <a:schemeClr val="tx1"/>
                </a:solidFill>
                <a:latin typeface="Arial" panose="020B0604020202020204" pitchFamily="34" charset="0"/>
                <a:cs typeface="Arial" panose="020B0604020202020204" pitchFamily="34" charset="0"/>
              </a:rPr>
              <a:t>create a list of all local business contacts. </a:t>
            </a:r>
          </a:p>
          <a:p>
            <a:pPr marL="0" indent="0">
              <a:buClrTx/>
              <a:buSzPct val="140000"/>
              <a:buFont typeface="Arial" panose="020B0604020202020204" pitchFamily="34" charset="0"/>
              <a:buChar char="•"/>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200" dirty="0">
                <a:effectLst/>
                <a:latin typeface="Arial" panose="020B0604020202020204" pitchFamily="34" charset="0"/>
                <a:ea typeface="Times New Roman" panose="02020603050405020304" pitchFamily="18" charset="0"/>
              </a:rPr>
              <a:t>Create a menu of services available from LEAs, DOR and regional centers for potential and existing business partners and share with business contacts.</a:t>
            </a:r>
          </a:p>
          <a:p>
            <a:pPr marL="171450" lvl="0" indent="-171450">
              <a:buFont typeface="Arial" panose="020B0604020202020204" pitchFamily="34" charset="0"/>
              <a:buChar char="•"/>
            </a:pPr>
            <a:r>
              <a:rPr lang="en-US" sz="1200" dirty="0"/>
              <a:t>Identify local business’ needs, market LPA partner services to businesses, and offer products and services to meet the business’ disability and employment related needs.</a:t>
            </a:r>
          </a:p>
          <a:p>
            <a:pPr marL="171450" lvl="0" indent="-171450">
              <a:buFont typeface="Arial" panose="020B0604020202020204" pitchFamily="34" charset="0"/>
              <a:buChar char="•"/>
            </a:pPr>
            <a:r>
              <a:rPr lang="en-US" sz="1200" dirty="0"/>
              <a:t>And offer technical assistance and training to businesses in order to enhance employment opportunities for individuals with disabilities and to facilitate retention or upward mobility of workers with disabilities.</a:t>
            </a:r>
          </a:p>
          <a:p>
            <a:pPr marL="0" indent="0">
              <a:buClrTx/>
              <a:buSzPct val="140000"/>
              <a:buFont typeface="Arial" panose="020B0604020202020204" pitchFamily="34" charset="0"/>
              <a:buChar char="•"/>
            </a:pPr>
            <a:endParaRPr lang="en-US" sz="1200" dirty="0">
              <a:effectLst/>
              <a:latin typeface="Arial" panose="020B0604020202020204" pitchFamily="34" charset="0"/>
              <a:ea typeface="Times New Roman" panose="02020603050405020304" pitchFamily="18" charset="0"/>
            </a:endParaRPr>
          </a:p>
          <a:p>
            <a:pPr marL="457200" indent="-457200">
              <a:buClrTx/>
              <a:buSzPct val="14000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All LPA partners commit to sharing information with their business contacts including:</a:t>
            </a:r>
          </a:p>
          <a:p>
            <a:pPr marL="914400" lvl="1" indent="-457200">
              <a:buSzPct val="14000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CIE success stories</a:t>
            </a:r>
          </a:p>
          <a:p>
            <a:pPr marL="914400" lvl="1" indent="-457200">
              <a:buSzPct val="14000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Advantages of the Paid Internship Program</a:t>
            </a:r>
          </a:p>
          <a:p>
            <a:pPr marL="914400" lvl="1" indent="-457200">
              <a:buSzPct val="14000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And Business tax incentives for hiring individuals with disabilities</a:t>
            </a:r>
            <a:endParaRPr kumimoji="0" lang="en-US" sz="1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38719283-9C42-463D-8B0D-803AC7724797}" type="slidenum">
              <a:rPr lang="en-US" smtClean="0"/>
              <a:t>5</a:t>
            </a:fld>
            <a:endParaRPr lang="en-US"/>
          </a:p>
        </p:txBody>
      </p:sp>
    </p:spTree>
    <p:extLst>
      <p:ext uri="{BB962C8B-B14F-4D97-AF65-F5344CB8AC3E}">
        <p14:creationId xmlns:p14="http://schemas.microsoft.com/office/powerpoint/2010/main" val="2978300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Tx/>
              <a:buSzPct val="120000"/>
              <a:buNone/>
            </a:pPr>
            <a:r>
              <a:rPr lang="en-US" sz="1200" dirty="0">
                <a:solidFill>
                  <a:schemeClr val="tx1"/>
                </a:solidFill>
                <a:latin typeface="Arial"/>
                <a:cs typeface="Arial"/>
              </a:rPr>
              <a:t>Outreach may also include the LPA core partners, sharing inspiring stories about your LPA and CIE with local networks such as:</a:t>
            </a:r>
          </a:p>
          <a:p>
            <a:pPr marL="457200" indent="-457200">
              <a:buClrTx/>
              <a:buSzPct val="120000"/>
              <a:buFont typeface="Arial" panose="020B0604020202020204" pitchFamily="34" charset="0"/>
              <a:buChar char="•"/>
            </a:pPr>
            <a:r>
              <a:rPr lang="en-US" sz="1200" dirty="0">
                <a:solidFill>
                  <a:schemeClr val="tx1"/>
                </a:solidFill>
                <a:latin typeface="Arial"/>
                <a:cs typeface="Arial"/>
              </a:rPr>
              <a:t>Your local Chamber of Commerce</a:t>
            </a:r>
          </a:p>
          <a:p>
            <a:pPr marL="457200" indent="-457200">
              <a:buClrTx/>
              <a:buSzPct val="120000"/>
              <a:buFont typeface="Arial" panose="020B0604020202020204" pitchFamily="34" charset="0"/>
              <a:buChar char="•"/>
            </a:pPr>
            <a:r>
              <a:rPr lang="en-US" sz="1200" dirty="0">
                <a:solidFill>
                  <a:schemeClr val="tx1"/>
                </a:solidFill>
                <a:latin typeface="Arial"/>
                <a:cs typeface="Arial"/>
              </a:rPr>
              <a:t>Business leadership networks or events</a:t>
            </a:r>
          </a:p>
          <a:p>
            <a:pPr marL="457200" indent="-457200">
              <a:buClrTx/>
              <a:buSzPct val="120000"/>
              <a:buFont typeface="Arial" panose="020B0604020202020204" pitchFamily="34" charset="0"/>
              <a:buChar char="•"/>
            </a:pPr>
            <a:r>
              <a:rPr lang="en-US" sz="1200" dirty="0">
                <a:solidFill>
                  <a:schemeClr val="tx1"/>
                </a:solidFill>
                <a:latin typeface="Arial"/>
                <a:cs typeface="Arial"/>
              </a:rPr>
              <a:t>Regional trade associations </a:t>
            </a:r>
          </a:p>
          <a:p>
            <a:pPr marL="457200" indent="-457200">
              <a:buClrTx/>
              <a:buSzPct val="120000"/>
              <a:buFont typeface="Arial" panose="020B0604020202020204" pitchFamily="34" charset="0"/>
              <a:buChar char="•"/>
            </a:pPr>
            <a:r>
              <a:rPr lang="en-US" sz="1200" dirty="0">
                <a:solidFill>
                  <a:schemeClr val="tx1"/>
                </a:solidFill>
                <a:latin typeface="Arial"/>
                <a:cs typeface="Arial"/>
              </a:rPr>
              <a:t>and your Local Workforce Development Board</a:t>
            </a:r>
          </a:p>
          <a:p>
            <a:pPr marL="457200" indent="-457200">
              <a:buClrTx/>
              <a:buSzPct val="120000"/>
              <a:buFont typeface="Arial" panose="020B0604020202020204" pitchFamily="34" charset="0"/>
              <a:buChar char="•"/>
            </a:pPr>
            <a:endParaRPr lang="en-US" sz="1200" dirty="0">
              <a:solidFill>
                <a:schemeClr val="tx1"/>
              </a:solidFill>
              <a:latin typeface="Arial"/>
              <a:cs typeface="Arial"/>
            </a:endParaRPr>
          </a:p>
          <a:p>
            <a:pPr marL="0" indent="0">
              <a:buClrTx/>
              <a:buSzPct val="120000"/>
              <a:buFont typeface="Arial" panose="020B0604020202020204" pitchFamily="34" charset="0"/>
              <a:buNone/>
            </a:pPr>
            <a:r>
              <a:rPr lang="en-US" sz="1200" dirty="0">
                <a:solidFill>
                  <a:schemeClr val="tx1"/>
                </a:solidFill>
                <a:latin typeface="Arial"/>
                <a:cs typeface="Arial"/>
              </a:rPr>
              <a:t>LPA partners should reach out </a:t>
            </a:r>
            <a:r>
              <a:rPr lang="en-US" sz="1200" u="sng" dirty="0">
                <a:solidFill>
                  <a:schemeClr val="tx1"/>
                </a:solidFill>
                <a:latin typeface="Arial"/>
                <a:cs typeface="Arial"/>
              </a:rPr>
              <a:t>NOW</a:t>
            </a:r>
            <a:r>
              <a:rPr lang="en-US" sz="1200" dirty="0">
                <a:solidFill>
                  <a:schemeClr val="tx1"/>
                </a:solidFill>
                <a:latin typeface="Arial"/>
                <a:cs typeface="Arial"/>
              </a:rPr>
              <a:t> to these local organizations to get on the agenda for their future meetings.</a:t>
            </a:r>
            <a:endParaRPr lang="en-US" sz="1200" dirty="0"/>
          </a:p>
        </p:txBody>
      </p:sp>
      <p:sp>
        <p:nvSpPr>
          <p:cNvPr id="4" name="Slide Number Placeholder 3"/>
          <p:cNvSpPr>
            <a:spLocks noGrp="1"/>
          </p:cNvSpPr>
          <p:nvPr>
            <p:ph type="sldNum" sz="quarter" idx="5"/>
          </p:nvPr>
        </p:nvSpPr>
        <p:spPr/>
        <p:txBody>
          <a:bodyPr/>
          <a:lstStyle/>
          <a:p>
            <a:fld id="{38719283-9C42-463D-8B0D-803AC7724797}" type="slidenum">
              <a:rPr lang="en-US" smtClean="0"/>
              <a:t>6</a:t>
            </a:fld>
            <a:endParaRPr lang="en-US"/>
          </a:p>
        </p:txBody>
      </p:sp>
    </p:spTree>
    <p:extLst>
      <p:ext uri="{BB962C8B-B14F-4D97-AF65-F5344CB8AC3E}">
        <p14:creationId xmlns:p14="http://schemas.microsoft.com/office/powerpoint/2010/main" val="2855840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To further business engage efforts, LPA partners can implement the following strategies, that have proven successful.</a:t>
            </a:r>
          </a:p>
          <a:p>
            <a:pPr marL="171450" indent="-171450">
              <a:buFont typeface="Arial" panose="020B0604020202020204" pitchFamily="34" charset="0"/>
              <a:buChar char="•"/>
            </a:pPr>
            <a:r>
              <a:rPr lang="en-US" sz="1200" dirty="0"/>
              <a:t>Monthly Employment Roundtables</a:t>
            </a:r>
          </a:p>
          <a:p>
            <a:pPr marL="171450" indent="-171450">
              <a:buFont typeface="Arial" panose="020B0604020202020204" pitchFamily="34" charset="0"/>
              <a:buChar char="•"/>
            </a:pPr>
            <a:r>
              <a:rPr lang="en-US" sz="1200" dirty="0"/>
              <a:t>Business Advisory Committees</a:t>
            </a:r>
          </a:p>
          <a:p>
            <a:pPr marL="171450" indent="-171450">
              <a:buFont typeface="Arial" panose="020B0604020202020204" pitchFamily="34" charset="0"/>
              <a:buChar char="•"/>
            </a:pPr>
            <a:r>
              <a:rPr lang="en-US" sz="1200" dirty="0"/>
              <a:t>And Employer Panels</a:t>
            </a:r>
          </a:p>
          <a:p>
            <a:pPr marL="171450" indent="-171450">
              <a:buFont typeface="Arial" panose="020B0604020202020204" pitchFamily="34" charset="0"/>
              <a:buChar char="•"/>
            </a:pPr>
            <a:endParaRPr lang="en-US" sz="1200" dirty="0"/>
          </a:p>
          <a:p>
            <a:pPr marL="0" indent="0">
              <a:buFont typeface="Arial" panose="020B0604020202020204" pitchFamily="34" charset="0"/>
              <a:buNone/>
            </a:pPr>
            <a:r>
              <a:rPr lang="en-US" sz="1200" dirty="0"/>
              <a:t>The next slides will provide more detailed information on the programs and strategies identified to help increase business partner engagement in the LPA.</a:t>
            </a:r>
          </a:p>
        </p:txBody>
      </p:sp>
      <p:sp>
        <p:nvSpPr>
          <p:cNvPr id="4" name="Slide Number Placeholder 3"/>
          <p:cNvSpPr>
            <a:spLocks noGrp="1"/>
          </p:cNvSpPr>
          <p:nvPr>
            <p:ph type="sldNum" sz="quarter" idx="5"/>
          </p:nvPr>
        </p:nvSpPr>
        <p:spPr/>
        <p:txBody>
          <a:bodyPr/>
          <a:lstStyle/>
          <a:p>
            <a:fld id="{38719283-9C42-463D-8B0D-803AC7724797}" type="slidenum">
              <a:rPr lang="en-US" smtClean="0"/>
              <a:t>7</a:t>
            </a:fld>
            <a:endParaRPr lang="en-US"/>
          </a:p>
        </p:txBody>
      </p:sp>
    </p:spTree>
    <p:extLst>
      <p:ext uri="{BB962C8B-B14F-4D97-AF65-F5344CB8AC3E}">
        <p14:creationId xmlns:p14="http://schemas.microsoft.com/office/powerpoint/2010/main" val="2009424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rial" panose="020B0604020202020204" pitchFamily="34" charset="0"/>
                <a:cs typeface="Arial" panose="020B0604020202020204" pitchFamily="34" charset="0"/>
              </a:rPr>
              <a:t>As mentioned on slide 5, the Paid Internship Program or PIP is a program available through the local regional center that local businesses can take advantage of. The Paid Internship Program </a:t>
            </a:r>
            <a:r>
              <a:rPr lang="en-US" sz="1200" kern="1400" dirty="0">
                <a:solidFill>
                  <a:schemeClr val="accent3">
                    <a:lumMod val="20000"/>
                    <a:lumOff val="80000"/>
                  </a:schemeClr>
                </a:solidFill>
                <a:latin typeface="Arial" panose="020B0604020202020204" pitchFamily="34" charset="0"/>
              </a:rPr>
              <a:t>pays all wages and payroll costs up to $10,400 a year for an individual to work as an intern. It</a:t>
            </a:r>
            <a:r>
              <a:rPr lang="en-US" sz="1200" dirty="0">
                <a:solidFill>
                  <a:schemeClr val="tx1"/>
                </a:solidFill>
                <a:latin typeface="Arial" panose="020B0604020202020204" pitchFamily="34" charset="0"/>
                <a:cs typeface="Arial" panose="020B0604020202020204" pitchFamily="34" charset="0"/>
              </a:rPr>
              <a:t> has: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1"/>
                </a:solidFill>
                <a:latin typeface="Arial" panose="020B0604020202020204" pitchFamily="34" charset="0"/>
                <a:cs typeface="Arial" panose="020B0604020202020204" pitchFamily="34" charset="0"/>
              </a:rPr>
              <a:t>Allowed a business or employer to experience what an individual with ID/DD is capable of without any cost to the business. Of course, there is the hope that if the placement is a good fit, the employer will hire an individual before or after the internship trial period.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1"/>
                </a:solidFill>
                <a:latin typeface="Arial" panose="020B0604020202020204" pitchFamily="34" charset="0"/>
                <a:cs typeface="Arial" panose="020B0604020202020204" pitchFamily="34" charset="0"/>
              </a:rPr>
              <a:t>Opened doors to employment opportunities that were not commonly open to individuals with ID/DD.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1"/>
                </a:solidFill>
                <a:latin typeface="Arial" panose="020B0604020202020204" pitchFamily="34" charset="0"/>
                <a:cs typeface="Arial" panose="020B0604020202020204" pitchFamily="34" charset="0"/>
              </a:rPr>
              <a:t>Allowed individuals with ID/DD to discover and experience the type of work they are truly interested 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1"/>
                </a:solidFill>
                <a:latin typeface="Arial" panose="020B0604020202020204" pitchFamily="34" charset="0"/>
                <a:cs typeface="Arial" panose="020B0604020202020204" pitchFamily="34" charset="0"/>
              </a:rPr>
              <a:t>Introduced job developers to a wider range of employers willing to work with individuals with ID/DD.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chemeClr val="tx1"/>
                </a:solidFill>
                <a:latin typeface="Arial" panose="020B0604020202020204" pitchFamily="34" charset="0"/>
                <a:cs typeface="Arial" panose="020B0604020202020204" pitchFamily="34" charset="0"/>
              </a:rPr>
              <a:t>The LPA regional center partner can provide additional information on the PIP for each local area.</a:t>
            </a:r>
            <a:endParaRPr lang="en-US" sz="1200" dirty="0"/>
          </a:p>
        </p:txBody>
      </p:sp>
      <p:sp>
        <p:nvSpPr>
          <p:cNvPr id="4" name="Slide Number Placeholder 3"/>
          <p:cNvSpPr>
            <a:spLocks noGrp="1"/>
          </p:cNvSpPr>
          <p:nvPr>
            <p:ph type="sldNum" sz="quarter" idx="5"/>
          </p:nvPr>
        </p:nvSpPr>
        <p:spPr/>
        <p:txBody>
          <a:bodyPr/>
          <a:lstStyle/>
          <a:p>
            <a:fld id="{38719283-9C42-463D-8B0D-803AC7724797}" type="slidenum">
              <a:rPr lang="en-US" smtClean="0"/>
              <a:t>8</a:t>
            </a:fld>
            <a:endParaRPr lang="en-US"/>
          </a:p>
        </p:txBody>
      </p:sp>
    </p:spTree>
    <p:extLst>
      <p:ext uri="{BB962C8B-B14F-4D97-AF65-F5344CB8AC3E}">
        <p14:creationId xmlns:p14="http://schemas.microsoft.com/office/powerpoint/2010/main" val="1597804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dirty="0"/>
              <a:t>Also mentioned on slide 5, LPA partners can share information with their local business contacts on Business Tax Incentives for hiring individuals with disabilities, which include the: </a:t>
            </a:r>
          </a:p>
          <a:p>
            <a:pPr marL="171450" indent="-171450">
              <a:buFont typeface="Arial" panose="020B0604020202020204" pitchFamily="34" charset="0"/>
              <a:buChar char="•"/>
            </a:pPr>
            <a:r>
              <a:rPr lang="en-US" sz="1200" u="sng" dirty="0"/>
              <a:t>Work Opportunity Tax Credit</a:t>
            </a:r>
            <a:r>
              <a:rPr lang="en-US" sz="1200" u="none" dirty="0"/>
              <a:t> </a:t>
            </a:r>
            <a:r>
              <a:rPr lang="en-US" sz="1200" dirty="0"/>
              <a:t>- </a:t>
            </a:r>
            <a:r>
              <a:rPr lang="en-US" sz="1200" b="0" i="0" dirty="0">
                <a:solidFill>
                  <a:srgbClr val="333333"/>
                </a:solidFill>
                <a:effectLst/>
                <a:latin typeface="Arial" panose="020B0604020202020204" pitchFamily="34" charset="0"/>
                <a:cs typeface="Arial" panose="020B0604020202020204" pitchFamily="34" charset="0"/>
              </a:rPr>
              <a:t>A</a:t>
            </a:r>
            <a:r>
              <a:rPr lang="en-US" sz="1200" b="0" i="0" dirty="0">
                <a:solidFill>
                  <a:srgbClr val="212121"/>
                </a:solidFill>
                <a:effectLst/>
                <a:latin typeface="Arial" panose="020B0604020202020204" pitchFamily="34" charset="0"/>
                <a:cs typeface="Arial" panose="020B0604020202020204" pitchFamily="34" charset="0"/>
              </a:rPr>
              <a:t> Federal tax credit available to employers for hiring individuals from certain targeted groups who have consistently faced significant barriers to employment. </a:t>
            </a:r>
            <a:r>
              <a:rPr lang="en-US" sz="1200" b="0" i="0" dirty="0">
                <a:solidFill>
                  <a:srgbClr val="1B1B1B"/>
                </a:solidFill>
                <a:effectLst/>
                <a:latin typeface="Source Sans Pro" panose="020B0503030403020204" pitchFamily="34" charset="0"/>
              </a:rPr>
              <a:t>The credit provides employers incentives to hire qualified individuals from these target groups.  The maximum tax credit ranges from $1,200 to $9,600, depending on the employee hired and the length of employment. The credit is available to employers for hiring individuals from certain target groups who have consistently faced significant barriers to employment. This includes people with disabilities and veterans.</a:t>
            </a:r>
          </a:p>
          <a:p>
            <a:pPr marL="171450" indent="-171450">
              <a:buFont typeface="Arial" panose="020B0604020202020204" pitchFamily="34" charset="0"/>
              <a:buChar char="•"/>
            </a:pPr>
            <a:r>
              <a:rPr lang="en-US" sz="1200" b="0" i="0" u="sng" dirty="0">
                <a:solidFill>
                  <a:srgbClr val="1B1B1B"/>
                </a:solidFill>
                <a:effectLst/>
                <a:latin typeface="Source Sans Pro" panose="020B0503030403020204" pitchFamily="34" charset="0"/>
              </a:rPr>
              <a:t>Disabled Access Credit </a:t>
            </a:r>
            <a:r>
              <a:rPr lang="en-US" sz="1200" b="0" i="0" dirty="0">
                <a:solidFill>
                  <a:srgbClr val="1B1B1B"/>
                </a:solidFill>
                <a:effectLst/>
                <a:latin typeface="Source Sans Pro" panose="020B0503030403020204" pitchFamily="34" charset="0"/>
              </a:rPr>
              <a:t>- The Disabled Access Credit provides a non-refundable credit for small businesses that incur expenditures for the purpose of providing access to persons with disabilities. An eligible small business is one that earned $1 million or less or had no more than 30 full time employees in the previous year; they may take the credit each and every year they incur access expenditures.</a:t>
            </a:r>
          </a:p>
          <a:p>
            <a:pPr marL="171450" indent="-171450">
              <a:buFont typeface="Arial" panose="020B0604020202020204" pitchFamily="34" charset="0"/>
              <a:buChar char="•"/>
            </a:pPr>
            <a:r>
              <a:rPr lang="en-US" sz="1200" b="0" i="0" u="sng" dirty="0">
                <a:solidFill>
                  <a:srgbClr val="1B1B1B"/>
                </a:solidFill>
                <a:effectLst/>
                <a:latin typeface="Source Sans Pro" panose="020B0503030403020204" pitchFamily="34" charset="0"/>
              </a:rPr>
              <a:t>Barrier Removal Tax Deduction </a:t>
            </a:r>
            <a:r>
              <a:rPr lang="en-US" sz="1200" b="0" i="0" dirty="0">
                <a:solidFill>
                  <a:srgbClr val="1B1B1B"/>
                </a:solidFill>
                <a:effectLst/>
                <a:latin typeface="Source Sans Pro" panose="020B0503030403020204" pitchFamily="34" charset="0"/>
              </a:rPr>
              <a:t>- The Barrier Removal Tax Deduction encourages businesses of any size to remove architectural and transportation barriers to the mobility of persons with disabilities and the elderly. Businesses may claim a deduction of up to $15,000 a year for qualified expenses for items that normally must be capitalized. Businesses claim the deduction by listing it as a separate expense on their income tax return.</a:t>
            </a:r>
            <a:endParaRPr lang="en-US" sz="1200" dirty="0"/>
          </a:p>
        </p:txBody>
      </p:sp>
      <p:sp>
        <p:nvSpPr>
          <p:cNvPr id="4" name="Slide Number Placeholder 3"/>
          <p:cNvSpPr>
            <a:spLocks noGrp="1"/>
          </p:cNvSpPr>
          <p:nvPr>
            <p:ph type="sldNum" sz="quarter" idx="5"/>
          </p:nvPr>
        </p:nvSpPr>
        <p:spPr/>
        <p:txBody>
          <a:bodyPr/>
          <a:lstStyle/>
          <a:p>
            <a:fld id="{38719283-9C42-463D-8B0D-803AC7724797}" type="slidenum">
              <a:rPr lang="en-US" smtClean="0"/>
              <a:t>9</a:t>
            </a:fld>
            <a:endParaRPr lang="en-US"/>
          </a:p>
        </p:txBody>
      </p:sp>
    </p:spTree>
    <p:extLst>
      <p:ext uri="{BB962C8B-B14F-4D97-AF65-F5344CB8AC3E}">
        <p14:creationId xmlns:p14="http://schemas.microsoft.com/office/powerpoint/2010/main" val="1799729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71C31-5539-4025-AC97-3F09C6FD67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A721A1-692D-4508-9325-FCD8518DAB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9F3A84-1CD0-452D-A6E0-C4B1469EF6E2}"/>
              </a:ext>
            </a:extLst>
          </p:cNvPr>
          <p:cNvSpPr>
            <a:spLocks noGrp="1"/>
          </p:cNvSpPr>
          <p:nvPr>
            <p:ph type="dt" sz="half" idx="10"/>
          </p:nvPr>
        </p:nvSpPr>
        <p:spPr/>
        <p:txBody>
          <a:bodyPr/>
          <a:lstStyle/>
          <a:p>
            <a:fld id="{A8AEDE9D-76BC-422E-8602-23928E8DABD3}" type="datetime1">
              <a:rPr lang="en-US" smtClean="0"/>
              <a:t>8/9/2021</a:t>
            </a:fld>
            <a:endParaRPr lang="en-US"/>
          </a:p>
        </p:txBody>
      </p:sp>
      <p:sp>
        <p:nvSpPr>
          <p:cNvPr id="5" name="Footer Placeholder 4">
            <a:extLst>
              <a:ext uri="{FF2B5EF4-FFF2-40B4-BE49-F238E27FC236}">
                <a16:creationId xmlns:a16="http://schemas.microsoft.com/office/drawing/2014/main" id="{338BF115-6A9D-4D1B-ADA6-3F63226C5D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5F3710-0374-45E1-924D-993E3D0537BE}"/>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3189725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5AC7-E430-4833-98DD-3749E6CBF5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AB9569-A6FA-4BB7-B66D-3ED9499FA3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B963BF-7258-4EEC-88D2-4E390CB1FE7B}"/>
              </a:ext>
            </a:extLst>
          </p:cNvPr>
          <p:cNvSpPr>
            <a:spLocks noGrp="1"/>
          </p:cNvSpPr>
          <p:nvPr>
            <p:ph type="dt" sz="half" idx="10"/>
          </p:nvPr>
        </p:nvSpPr>
        <p:spPr/>
        <p:txBody>
          <a:bodyPr/>
          <a:lstStyle/>
          <a:p>
            <a:fld id="{7C4C88F0-E147-44A2-B10A-BC051E710981}" type="datetime1">
              <a:rPr lang="en-US" smtClean="0"/>
              <a:t>8/9/2021</a:t>
            </a:fld>
            <a:endParaRPr lang="en-US"/>
          </a:p>
        </p:txBody>
      </p:sp>
      <p:sp>
        <p:nvSpPr>
          <p:cNvPr id="5" name="Footer Placeholder 4">
            <a:extLst>
              <a:ext uri="{FF2B5EF4-FFF2-40B4-BE49-F238E27FC236}">
                <a16:creationId xmlns:a16="http://schemas.microsoft.com/office/drawing/2014/main" id="{84F58D23-67A9-4981-89C6-D7E859582C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24281A-B908-451D-836C-5EF881A43C75}"/>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3079008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C7F276-FF93-431B-AED5-5D9B383A06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BB59C8-65C2-4421-8D73-FD879542BD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265918-EE6A-4CCD-91F1-CDAF48A659A2}"/>
              </a:ext>
            </a:extLst>
          </p:cNvPr>
          <p:cNvSpPr>
            <a:spLocks noGrp="1"/>
          </p:cNvSpPr>
          <p:nvPr>
            <p:ph type="dt" sz="half" idx="10"/>
          </p:nvPr>
        </p:nvSpPr>
        <p:spPr/>
        <p:txBody>
          <a:bodyPr/>
          <a:lstStyle/>
          <a:p>
            <a:fld id="{13AD9B48-87D1-457D-B304-B872071E8F56}" type="datetime1">
              <a:rPr lang="en-US" smtClean="0"/>
              <a:t>8/9/2021</a:t>
            </a:fld>
            <a:endParaRPr lang="en-US"/>
          </a:p>
        </p:txBody>
      </p:sp>
      <p:sp>
        <p:nvSpPr>
          <p:cNvPr id="5" name="Footer Placeholder 4">
            <a:extLst>
              <a:ext uri="{FF2B5EF4-FFF2-40B4-BE49-F238E27FC236}">
                <a16:creationId xmlns:a16="http://schemas.microsoft.com/office/drawing/2014/main" id="{A47EE666-176A-421F-B6D1-B62B45AC6A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7FB3E1-AB0B-4A79-8310-483A47499FCC}"/>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922332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C033-02C3-4194-9782-C924511C87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8B78F3-44EE-432D-A00D-43BCE94EAA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7B08AE-231E-4E91-A968-DD601B61C598}"/>
              </a:ext>
            </a:extLst>
          </p:cNvPr>
          <p:cNvSpPr>
            <a:spLocks noGrp="1"/>
          </p:cNvSpPr>
          <p:nvPr>
            <p:ph type="dt" sz="half" idx="10"/>
          </p:nvPr>
        </p:nvSpPr>
        <p:spPr/>
        <p:txBody>
          <a:bodyPr/>
          <a:lstStyle/>
          <a:p>
            <a:fld id="{0ADC0F4A-0CBA-4AED-9BAB-E8571FBDDB59}" type="datetime1">
              <a:rPr lang="en-US" smtClean="0"/>
              <a:t>8/9/2021</a:t>
            </a:fld>
            <a:endParaRPr lang="en-US"/>
          </a:p>
        </p:txBody>
      </p:sp>
      <p:sp>
        <p:nvSpPr>
          <p:cNvPr id="5" name="Footer Placeholder 4">
            <a:extLst>
              <a:ext uri="{FF2B5EF4-FFF2-40B4-BE49-F238E27FC236}">
                <a16:creationId xmlns:a16="http://schemas.microsoft.com/office/drawing/2014/main" id="{4E004607-4B37-4437-8F1A-EE4DEE66A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BE409-DB68-44CF-A8D7-9BB51ECD1AF8}"/>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172432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CD087-7C85-4A18-A8AE-058559944C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2883D0-B373-4DA2-BA78-97F3868373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CC652E-6927-40D6-B73A-0B34E1021499}"/>
              </a:ext>
            </a:extLst>
          </p:cNvPr>
          <p:cNvSpPr>
            <a:spLocks noGrp="1"/>
          </p:cNvSpPr>
          <p:nvPr>
            <p:ph type="dt" sz="half" idx="10"/>
          </p:nvPr>
        </p:nvSpPr>
        <p:spPr/>
        <p:txBody>
          <a:bodyPr/>
          <a:lstStyle/>
          <a:p>
            <a:fld id="{CA6B2979-44C5-48F3-85B4-0325579BF92C}" type="datetime1">
              <a:rPr lang="en-US" smtClean="0"/>
              <a:t>8/9/2021</a:t>
            </a:fld>
            <a:endParaRPr lang="en-US"/>
          </a:p>
        </p:txBody>
      </p:sp>
      <p:sp>
        <p:nvSpPr>
          <p:cNvPr id="5" name="Footer Placeholder 4">
            <a:extLst>
              <a:ext uri="{FF2B5EF4-FFF2-40B4-BE49-F238E27FC236}">
                <a16:creationId xmlns:a16="http://schemas.microsoft.com/office/drawing/2014/main" id="{FE1CCF27-39C4-4CFF-9FC8-947D4AFFC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D897C-C0B1-48EA-9B93-F3F4961DC969}"/>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378173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0790F-D878-42CF-AD1A-BFCD019131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5213CA-1678-469B-8FBB-971DD443E9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C43467-DCB6-4462-8E26-CEB5F17519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02DA05-B051-4E27-8733-2AC419A75292}"/>
              </a:ext>
            </a:extLst>
          </p:cNvPr>
          <p:cNvSpPr>
            <a:spLocks noGrp="1"/>
          </p:cNvSpPr>
          <p:nvPr>
            <p:ph type="dt" sz="half" idx="10"/>
          </p:nvPr>
        </p:nvSpPr>
        <p:spPr/>
        <p:txBody>
          <a:bodyPr/>
          <a:lstStyle/>
          <a:p>
            <a:fld id="{54AA78B8-EC7E-477A-AFC8-9C22C5A99166}" type="datetime1">
              <a:rPr lang="en-US" smtClean="0"/>
              <a:t>8/9/2021</a:t>
            </a:fld>
            <a:endParaRPr lang="en-US"/>
          </a:p>
        </p:txBody>
      </p:sp>
      <p:sp>
        <p:nvSpPr>
          <p:cNvPr id="6" name="Footer Placeholder 5">
            <a:extLst>
              <a:ext uri="{FF2B5EF4-FFF2-40B4-BE49-F238E27FC236}">
                <a16:creationId xmlns:a16="http://schemas.microsoft.com/office/drawing/2014/main" id="{87AE59D9-8776-4A2A-A9BC-EE8CCAD626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086511-11D9-4F52-81B0-6819F3F8CA7D}"/>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82439917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E0872-F019-43E4-A87B-CCF029EE0E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979997-C615-4838-BE65-B267EEC950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253B65-F5FF-44C1-B90E-C66AA2E1CC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479F5E-7970-4E68-84B1-7A2517F489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2DD32F-F613-430D-B633-A82B1BAC8A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9C93F6-6A4A-4389-AF60-BADF15B70489}"/>
              </a:ext>
            </a:extLst>
          </p:cNvPr>
          <p:cNvSpPr>
            <a:spLocks noGrp="1"/>
          </p:cNvSpPr>
          <p:nvPr>
            <p:ph type="dt" sz="half" idx="10"/>
          </p:nvPr>
        </p:nvSpPr>
        <p:spPr/>
        <p:txBody>
          <a:bodyPr/>
          <a:lstStyle/>
          <a:p>
            <a:fld id="{FA0CED01-9BB2-46E8-90A6-4F63466D6A2D}" type="datetime1">
              <a:rPr lang="en-US" smtClean="0"/>
              <a:t>8/9/2021</a:t>
            </a:fld>
            <a:endParaRPr lang="en-US"/>
          </a:p>
        </p:txBody>
      </p:sp>
      <p:sp>
        <p:nvSpPr>
          <p:cNvPr id="8" name="Footer Placeholder 7">
            <a:extLst>
              <a:ext uri="{FF2B5EF4-FFF2-40B4-BE49-F238E27FC236}">
                <a16:creationId xmlns:a16="http://schemas.microsoft.com/office/drawing/2014/main" id="{AE5902F2-6E58-4652-957B-B403989A05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AFE2C6-490E-437D-B956-DD8148D570E0}"/>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53010918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A2D60-1FDD-43A6-A469-0A049AD8F2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550079-D44C-4CD5-B217-8E9843EAE321}"/>
              </a:ext>
            </a:extLst>
          </p:cNvPr>
          <p:cNvSpPr>
            <a:spLocks noGrp="1"/>
          </p:cNvSpPr>
          <p:nvPr>
            <p:ph type="dt" sz="half" idx="10"/>
          </p:nvPr>
        </p:nvSpPr>
        <p:spPr/>
        <p:txBody>
          <a:bodyPr/>
          <a:lstStyle/>
          <a:p>
            <a:fld id="{F4EE6FBC-627A-44BC-82EE-65830BBC17FF}" type="datetime1">
              <a:rPr lang="en-US" smtClean="0"/>
              <a:t>8/9/2021</a:t>
            </a:fld>
            <a:endParaRPr lang="en-US"/>
          </a:p>
        </p:txBody>
      </p:sp>
      <p:sp>
        <p:nvSpPr>
          <p:cNvPr id="4" name="Footer Placeholder 3">
            <a:extLst>
              <a:ext uri="{FF2B5EF4-FFF2-40B4-BE49-F238E27FC236}">
                <a16:creationId xmlns:a16="http://schemas.microsoft.com/office/drawing/2014/main" id="{22F5048D-513C-4F95-AA63-5EC9FEC634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3BA49F-10CA-4EF5-8906-5D49BE1840BF}"/>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631502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CE940F-2149-4C6F-BE0C-4FD63D849F9D}"/>
              </a:ext>
            </a:extLst>
          </p:cNvPr>
          <p:cNvSpPr>
            <a:spLocks noGrp="1"/>
          </p:cNvSpPr>
          <p:nvPr>
            <p:ph type="dt" sz="half" idx="10"/>
          </p:nvPr>
        </p:nvSpPr>
        <p:spPr/>
        <p:txBody>
          <a:bodyPr/>
          <a:lstStyle/>
          <a:p>
            <a:fld id="{BEF39539-C59D-4C44-8EEA-7C1D9A6010E5}" type="datetime1">
              <a:rPr lang="en-US" smtClean="0"/>
              <a:t>8/9/2021</a:t>
            </a:fld>
            <a:endParaRPr lang="en-US"/>
          </a:p>
        </p:txBody>
      </p:sp>
      <p:sp>
        <p:nvSpPr>
          <p:cNvPr id="3" name="Footer Placeholder 2">
            <a:extLst>
              <a:ext uri="{FF2B5EF4-FFF2-40B4-BE49-F238E27FC236}">
                <a16:creationId xmlns:a16="http://schemas.microsoft.com/office/drawing/2014/main" id="{57BA4E4E-1379-4F44-B357-31BDC1F922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F63C37-094D-4E62-9B7F-DC804D7BA8D5}"/>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290492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45870-8066-4311-94FD-19A4F7A4EE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188EB-E300-43D0-B705-C424259336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F7539C-819E-4223-B5DD-0C36710650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523A82-C240-446C-B9D9-6C85EB47A58E}"/>
              </a:ext>
            </a:extLst>
          </p:cNvPr>
          <p:cNvSpPr>
            <a:spLocks noGrp="1"/>
          </p:cNvSpPr>
          <p:nvPr>
            <p:ph type="dt" sz="half" idx="10"/>
          </p:nvPr>
        </p:nvSpPr>
        <p:spPr/>
        <p:txBody>
          <a:bodyPr/>
          <a:lstStyle/>
          <a:p>
            <a:fld id="{9D377FF8-9666-424C-A698-B91A9D5A63DB}" type="datetime1">
              <a:rPr lang="en-US" smtClean="0"/>
              <a:t>8/9/2021</a:t>
            </a:fld>
            <a:endParaRPr lang="en-US"/>
          </a:p>
        </p:txBody>
      </p:sp>
      <p:sp>
        <p:nvSpPr>
          <p:cNvPr id="6" name="Footer Placeholder 5">
            <a:extLst>
              <a:ext uri="{FF2B5EF4-FFF2-40B4-BE49-F238E27FC236}">
                <a16:creationId xmlns:a16="http://schemas.microsoft.com/office/drawing/2014/main" id="{57E85251-DB68-4FAA-B29E-96E9D9B3F7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75025-7895-4140-8999-FE7BD8B94695}"/>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353306780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C1820-8845-4525-A9F3-385822D99B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1408E5-6EE1-41DA-AC61-4155A34EFB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BC387A-38B5-48C8-B2BF-0BB2D3E3C0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56321-59BD-40AE-8103-E96597388EDA}"/>
              </a:ext>
            </a:extLst>
          </p:cNvPr>
          <p:cNvSpPr>
            <a:spLocks noGrp="1"/>
          </p:cNvSpPr>
          <p:nvPr>
            <p:ph type="dt" sz="half" idx="10"/>
          </p:nvPr>
        </p:nvSpPr>
        <p:spPr/>
        <p:txBody>
          <a:bodyPr/>
          <a:lstStyle/>
          <a:p>
            <a:fld id="{49051BDD-1CC5-4A1C-A1DB-BB1CFFF3BE7D}" type="datetime1">
              <a:rPr lang="en-US" smtClean="0"/>
              <a:t>8/9/2021</a:t>
            </a:fld>
            <a:endParaRPr lang="en-US"/>
          </a:p>
        </p:txBody>
      </p:sp>
      <p:sp>
        <p:nvSpPr>
          <p:cNvPr id="6" name="Footer Placeholder 5">
            <a:extLst>
              <a:ext uri="{FF2B5EF4-FFF2-40B4-BE49-F238E27FC236}">
                <a16:creationId xmlns:a16="http://schemas.microsoft.com/office/drawing/2014/main" id="{E4317A77-3DF6-496D-B57F-23E094BB80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607A89-76F5-4EC5-8880-4AD3F4A78BFD}"/>
              </a:ext>
            </a:extLst>
          </p:cNvPr>
          <p:cNvSpPr>
            <a:spLocks noGrp="1"/>
          </p:cNvSpPr>
          <p:nvPr>
            <p:ph type="sldNum" sz="quarter" idx="12"/>
          </p:nvPr>
        </p:nvSpPr>
        <p:spPr/>
        <p:txBody>
          <a:bodyPr/>
          <a:lstStyle/>
          <a:p>
            <a:fld id="{C6EDD116-AE05-49C1-93C8-6F0F0C95EA81}" type="slidenum">
              <a:rPr lang="en-US" smtClean="0"/>
              <a:t>‹#›</a:t>
            </a:fld>
            <a:endParaRPr lang="en-US"/>
          </a:p>
        </p:txBody>
      </p:sp>
    </p:spTree>
    <p:extLst>
      <p:ext uri="{BB962C8B-B14F-4D97-AF65-F5344CB8AC3E}">
        <p14:creationId xmlns:p14="http://schemas.microsoft.com/office/powerpoint/2010/main" val="1133592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CA882E-82C0-484D-98A1-6D9FB0C16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5955CD-4282-4CF4-8114-3782239519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93D3F9-1DFE-4B06-886C-B55951C0E5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BB71C-DE34-46B5-BC47-DFD0A62298FE}" type="datetime1">
              <a:rPr lang="en-US" smtClean="0"/>
              <a:t>8/9/2021</a:t>
            </a:fld>
            <a:endParaRPr lang="en-US"/>
          </a:p>
        </p:txBody>
      </p:sp>
      <p:sp>
        <p:nvSpPr>
          <p:cNvPr id="5" name="Footer Placeholder 4">
            <a:extLst>
              <a:ext uri="{FF2B5EF4-FFF2-40B4-BE49-F238E27FC236}">
                <a16:creationId xmlns:a16="http://schemas.microsoft.com/office/drawing/2014/main" id="{FF2F79DE-6E5F-4B86-820E-6CC9E3D8FB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1B526C-8B38-41BB-8FBC-57BE027CF5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EDD116-AE05-49C1-93C8-6F0F0C95EA81}" type="slidenum">
              <a:rPr lang="en-US" smtClean="0"/>
              <a:t>‹#›</a:t>
            </a:fld>
            <a:endParaRPr lang="en-US"/>
          </a:p>
        </p:txBody>
      </p:sp>
    </p:spTree>
    <p:extLst>
      <p:ext uri="{BB962C8B-B14F-4D97-AF65-F5344CB8AC3E}">
        <p14:creationId xmlns:p14="http://schemas.microsoft.com/office/powerpoint/2010/main" val="3631860569"/>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workforce.development@dor.c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google.com/maps/d/viewer?mid=1_tbb1pkEKOki3FB1gSZXJeTsH0E&amp;ll=34.1575955366056%2C-102.19699144999998&amp;z=5"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hhs.ca.gov/cie"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hyperlink" Target="mailto:CaliforniaCIE@dor.c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doleta.gov/business/incentives/oppta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irs.gov/businesses/small-businesses-self-employed/tax-benefits-for-businesses-who-have-employees-with-disabilit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E3BFC93-F030-4629-A8B4-6C1EE093FE82}"/>
              </a:ext>
            </a:extLst>
          </p:cNvPr>
          <p:cNvSpPr>
            <a:spLocks noGrp="1"/>
          </p:cNvSpPr>
          <p:nvPr>
            <p:ph type="title"/>
          </p:nvPr>
        </p:nvSpPr>
        <p:spPr>
          <a:xfrm>
            <a:off x="793662" y="386930"/>
            <a:ext cx="10066122" cy="966857"/>
          </a:xfrm>
        </p:spPr>
        <p:txBody>
          <a:bodyPr vert="horz" lIns="91440" tIns="45720" rIns="91440" bIns="45720" rtlCol="0" anchor="b">
            <a:normAutofit fontScale="90000"/>
          </a:bodyPr>
          <a:lstStyle/>
          <a:p>
            <a:pPr algn="ctr"/>
            <a:r>
              <a:rPr lang="en-US" sz="2600" b="1" spc="200" dirty="0"/>
              <a:t> </a:t>
            </a:r>
            <a:br>
              <a:rPr lang="en-US" sz="2600" b="1" spc="200" dirty="0"/>
            </a:br>
            <a:r>
              <a:rPr lang="en-US" sz="2600" b="1" spc="200" dirty="0"/>
              <a:t/>
            </a:r>
            <a:br>
              <a:rPr lang="en-US" sz="2600" b="1" spc="200" dirty="0"/>
            </a:br>
            <a:r>
              <a:rPr lang="en-US" sz="4400" b="1" spc="200" dirty="0"/>
              <a:t>Local Partnership Agreement (LPA) Training</a:t>
            </a:r>
          </a:p>
        </p:txBody>
      </p:sp>
      <p:sp>
        <p:nvSpPr>
          <p:cNvPr id="11" name="Content Placeholder 10">
            <a:extLst>
              <a:ext uri="{FF2B5EF4-FFF2-40B4-BE49-F238E27FC236}">
                <a16:creationId xmlns:a16="http://schemas.microsoft.com/office/drawing/2014/main" id="{783A5167-0BB7-435E-B8F0-DA141994E27D}"/>
              </a:ext>
            </a:extLst>
          </p:cNvPr>
          <p:cNvSpPr>
            <a:spLocks noGrp="1"/>
          </p:cNvSpPr>
          <p:nvPr>
            <p:ph type="body" sz="half" idx="2"/>
          </p:nvPr>
        </p:nvSpPr>
        <p:spPr>
          <a:xfrm>
            <a:off x="190005" y="2156346"/>
            <a:ext cx="7985003" cy="4082613"/>
          </a:xfrm>
        </p:spPr>
        <p:txBody>
          <a:bodyPr vert="horz" lIns="91440" tIns="45720" rIns="91440" bIns="45720" rtlCol="0" anchor="ctr">
            <a:normAutofit/>
          </a:bodyPr>
          <a:lstStyle/>
          <a:p>
            <a:pPr algn="ctr">
              <a:spcBef>
                <a:spcPts val="700"/>
              </a:spcBef>
            </a:pPr>
            <a:r>
              <a:rPr lang="en-US" sz="3600" b="1" spc="200" dirty="0"/>
              <a:t>Business Partner Engagement</a:t>
            </a:r>
          </a:p>
          <a:p>
            <a:pPr algn="ctr">
              <a:spcBef>
                <a:spcPts val="700"/>
              </a:spcBef>
            </a:pPr>
            <a:r>
              <a:rPr lang="en-US" sz="3600" b="1" spc="200" dirty="0"/>
              <a:t> in the LPA</a:t>
            </a:r>
          </a:p>
          <a:p>
            <a:pPr algn="ctr">
              <a:spcBef>
                <a:spcPts val="700"/>
              </a:spcBef>
            </a:pPr>
            <a:endParaRPr lang="en-US" sz="2500" b="1" spc="200" dirty="0"/>
          </a:p>
          <a:p>
            <a:pPr algn="ctr">
              <a:spcBef>
                <a:spcPts val="700"/>
              </a:spcBef>
            </a:pPr>
            <a:r>
              <a:rPr lang="en-US" sz="2400" b="1" spc="200" dirty="0"/>
              <a:t>Presented by </a:t>
            </a:r>
          </a:p>
          <a:p>
            <a:pPr algn="ctr">
              <a:spcBef>
                <a:spcPts val="700"/>
              </a:spcBef>
            </a:pPr>
            <a:r>
              <a:rPr lang="en-US" sz="2400" b="1" spc="200" dirty="0"/>
              <a:t>California Department of Education</a:t>
            </a:r>
          </a:p>
          <a:p>
            <a:pPr algn="ctr">
              <a:spcBef>
                <a:spcPts val="700"/>
              </a:spcBef>
            </a:pPr>
            <a:r>
              <a:rPr lang="en-US" sz="2400" b="1" spc="200" dirty="0"/>
              <a:t>California Department of Rehabilitation</a:t>
            </a:r>
          </a:p>
          <a:p>
            <a:pPr algn="ctr">
              <a:spcBef>
                <a:spcPts val="700"/>
              </a:spcBef>
            </a:pPr>
            <a:r>
              <a:rPr lang="en-US" sz="2400" b="1" spc="200" dirty="0"/>
              <a:t>California Department of Developmental Services</a:t>
            </a:r>
          </a:p>
          <a:p>
            <a:pPr indent="-228600">
              <a:spcBef>
                <a:spcPts val="700"/>
              </a:spcBef>
              <a:buFont typeface="Arial" panose="020B0604020202020204" pitchFamily="34" charset="0"/>
              <a:buChar char="•"/>
            </a:pPr>
            <a:endParaRPr lang="en-US" sz="1700" b="1" dirty="0"/>
          </a:p>
        </p:txBody>
      </p:sp>
      <p:pic>
        <p:nvPicPr>
          <p:cNvPr id="3" name="Picture 2" descr="Jigsaw piece bridging the gap">
            <a:extLst>
              <a:ext uri="{FF2B5EF4-FFF2-40B4-BE49-F238E27FC236}">
                <a16:creationId xmlns:a16="http://schemas.microsoft.com/office/drawing/2014/main" id="{E253BF11-8297-4200-A2B7-AB889D06A006}"/>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t="3843" r="2" b="2"/>
          <a:stretch/>
        </p:blipFill>
        <p:spPr>
          <a:xfrm>
            <a:off x="8643835" y="2599509"/>
            <a:ext cx="2609485" cy="2926080"/>
          </a:xfrm>
          <a:prstGeom prst="rect">
            <a:avLst/>
          </a:prstGeom>
        </p:spPr>
      </p:pic>
    </p:spTree>
    <p:extLst>
      <p:ext uri="{BB962C8B-B14F-4D97-AF65-F5344CB8AC3E}">
        <p14:creationId xmlns:p14="http://schemas.microsoft.com/office/powerpoint/2010/main" val="2978125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AA434-1F72-4E13-A1A3-3CE4A1A5F234}"/>
              </a:ext>
            </a:extLst>
          </p:cNvPr>
          <p:cNvSpPr>
            <a:spLocks noGrp="1"/>
          </p:cNvSpPr>
          <p:nvPr>
            <p:ph type="title"/>
          </p:nvPr>
        </p:nvSpPr>
        <p:spPr/>
        <p:txBody>
          <a:bodyPr/>
          <a:lstStyle/>
          <a:p>
            <a:r>
              <a:rPr lang="en-US" sz="4400" kern="1200" dirty="0">
                <a:solidFill>
                  <a:schemeClr val="tx1"/>
                </a:solidFill>
                <a:latin typeface="+mj-lt"/>
                <a:ea typeface="+mj-ea"/>
                <a:cs typeface="+mj-cs"/>
              </a:rPr>
              <a:t>Monthly Employment </a:t>
            </a:r>
            <a:r>
              <a:rPr lang="en-US" sz="4400" dirty="0"/>
              <a:t>R</a:t>
            </a:r>
            <a:r>
              <a:rPr lang="en-US" sz="4400" kern="1200" dirty="0">
                <a:solidFill>
                  <a:schemeClr val="tx1"/>
                </a:solidFill>
                <a:latin typeface="+mj-lt"/>
                <a:ea typeface="+mj-ea"/>
                <a:cs typeface="+mj-cs"/>
              </a:rPr>
              <a:t>oundtables</a:t>
            </a:r>
            <a:endParaRPr lang="en-US" dirty="0"/>
          </a:p>
        </p:txBody>
      </p:sp>
      <p:sp>
        <p:nvSpPr>
          <p:cNvPr id="3" name="Content Placeholder 2">
            <a:extLst>
              <a:ext uri="{FF2B5EF4-FFF2-40B4-BE49-F238E27FC236}">
                <a16:creationId xmlns:a16="http://schemas.microsoft.com/office/drawing/2014/main" id="{067287B2-E2E3-422D-B495-9F9B3367C450}"/>
              </a:ext>
            </a:extLst>
          </p:cNvPr>
          <p:cNvSpPr>
            <a:spLocks noGrp="1"/>
          </p:cNvSpPr>
          <p:nvPr>
            <p:ph idx="1"/>
          </p:nvPr>
        </p:nvSpPr>
        <p:spPr/>
        <p:txBody>
          <a:bodyPr>
            <a:normAutofit/>
          </a:bodyPr>
          <a:lstStyle/>
          <a:p>
            <a:pPr marL="0" lvl="0" indent="0" defTabSz="914400">
              <a:lnSpc>
                <a:spcPct val="90000"/>
              </a:lnSpc>
              <a:spcAft>
                <a:spcPts val="600"/>
              </a:spcAft>
              <a:buClr>
                <a:srgbClr val="90C226"/>
              </a:buClr>
              <a:buNone/>
            </a:pPr>
            <a:r>
              <a:rPr lang="en-US" sz="3200" dirty="0"/>
              <a:t>Monthly employment roundtables bring together the LPA core partners, businesses and community partners to discuss varied topics each month including but not limited to:</a:t>
            </a:r>
          </a:p>
          <a:p>
            <a:pPr marL="342900" indent="-228600" defTabSz="914400">
              <a:lnSpc>
                <a:spcPct val="90000"/>
              </a:lnSpc>
              <a:spcAft>
                <a:spcPts val="600"/>
              </a:spcAft>
              <a:buClrTx/>
              <a:buSzPct val="120000"/>
              <a:buFont typeface="Arial" panose="020B0604020202020204" pitchFamily="34" charset="0"/>
              <a:buChar char="•"/>
            </a:pPr>
            <a:r>
              <a:rPr lang="en-US" sz="3200" dirty="0"/>
              <a:t>Job development </a:t>
            </a:r>
          </a:p>
          <a:p>
            <a:pPr marL="342900" lvl="0" indent="-228600" defTabSz="914400">
              <a:lnSpc>
                <a:spcPct val="90000"/>
              </a:lnSpc>
              <a:spcAft>
                <a:spcPts val="600"/>
              </a:spcAft>
              <a:buClrTx/>
              <a:buSzPct val="120000"/>
              <a:buFont typeface="Arial" panose="020B0604020202020204" pitchFamily="34" charset="0"/>
              <a:buChar char="•"/>
            </a:pPr>
            <a:r>
              <a:rPr lang="en-US" sz="3200" dirty="0"/>
              <a:t>Job coaching </a:t>
            </a:r>
          </a:p>
          <a:p>
            <a:pPr marL="342900" lvl="0" indent="-228600" defTabSz="914400">
              <a:lnSpc>
                <a:spcPct val="90000"/>
              </a:lnSpc>
              <a:spcAft>
                <a:spcPts val="600"/>
              </a:spcAft>
              <a:buClrTx/>
              <a:buSzPct val="120000"/>
              <a:buFont typeface="Arial" panose="020B0604020202020204" pitchFamily="34" charset="0"/>
              <a:buChar char="•"/>
            </a:pPr>
            <a:r>
              <a:rPr lang="en-US" sz="3200" dirty="0"/>
              <a:t>Motivation of consumers and staff</a:t>
            </a:r>
          </a:p>
          <a:p>
            <a:pPr marL="342900" lvl="0" indent="-228600" defTabSz="914400">
              <a:lnSpc>
                <a:spcPct val="90000"/>
              </a:lnSpc>
              <a:spcAft>
                <a:spcPts val="600"/>
              </a:spcAft>
              <a:buClrTx/>
              <a:buSzPct val="120000"/>
              <a:buFont typeface="Arial" panose="020B0604020202020204" pitchFamily="34" charset="0"/>
              <a:buChar char="•"/>
            </a:pPr>
            <a:r>
              <a:rPr lang="en-US" sz="3200" dirty="0"/>
              <a:t>Self-employment</a:t>
            </a:r>
          </a:p>
        </p:txBody>
      </p:sp>
      <p:sp>
        <p:nvSpPr>
          <p:cNvPr id="4" name="Slide Number Placeholder 3">
            <a:extLst>
              <a:ext uri="{FF2B5EF4-FFF2-40B4-BE49-F238E27FC236}">
                <a16:creationId xmlns:a16="http://schemas.microsoft.com/office/drawing/2014/main" id="{8A8857AB-2ABC-4ADD-B0FA-6BC47BC6653A}"/>
              </a:ext>
            </a:extLst>
          </p:cNvPr>
          <p:cNvSpPr>
            <a:spLocks noGrp="1"/>
          </p:cNvSpPr>
          <p:nvPr>
            <p:ph type="sldNum" sz="quarter" idx="12"/>
          </p:nvPr>
        </p:nvSpPr>
        <p:spPr/>
        <p:txBody>
          <a:bodyPr/>
          <a:lstStyle/>
          <a:p>
            <a:fld id="{C6EDD116-AE05-49C1-93C8-6F0F0C95EA81}" type="slidenum">
              <a:rPr lang="en-US" smtClean="0"/>
              <a:t>10</a:t>
            </a:fld>
            <a:endParaRPr lang="en-US"/>
          </a:p>
        </p:txBody>
      </p:sp>
    </p:spTree>
    <p:extLst>
      <p:ext uri="{BB962C8B-B14F-4D97-AF65-F5344CB8AC3E}">
        <p14:creationId xmlns:p14="http://schemas.microsoft.com/office/powerpoint/2010/main" val="289928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92EFCC-DEE2-437C-8BD3-3AF5CDD2418D}"/>
              </a:ext>
            </a:extLst>
          </p:cNvPr>
          <p:cNvSpPr>
            <a:spLocks noGrp="1"/>
          </p:cNvSpPr>
          <p:nvPr>
            <p:ph type="title"/>
          </p:nvPr>
        </p:nvSpPr>
        <p:spPr>
          <a:xfrm>
            <a:off x="185895" y="1243013"/>
            <a:ext cx="2889662" cy="4371974"/>
          </a:xfrm>
        </p:spPr>
        <p:txBody>
          <a:bodyPr vert="horz" lIns="91440" tIns="45720" rIns="91440" bIns="45720" rtlCol="0" anchor="ctr">
            <a:normAutofit/>
          </a:bodyPr>
          <a:lstStyle/>
          <a:p>
            <a:r>
              <a:rPr lang="en-US" sz="4800" kern="1200" dirty="0">
                <a:latin typeface="+mj-lt"/>
                <a:ea typeface="+mj-ea"/>
                <a:cs typeface="+mj-cs"/>
              </a:rPr>
              <a:t>Sample Letter to Businesses</a:t>
            </a:r>
          </a:p>
        </p:txBody>
      </p:sp>
      <p:sp>
        <p:nvSpPr>
          <p:cNvPr id="6" name="TextBox 5">
            <a:extLst>
              <a:ext uri="{FF2B5EF4-FFF2-40B4-BE49-F238E27FC236}">
                <a16:creationId xmlns:a16="http://schemas.microsoft.com/office/drawing/2014/main" id="{0D39C71B-B5BF-49F8-A178-CCA0F8792D71}"/>
              </a:ext>
            </a:extLst>
          </p:cNvPr>
          <p:cNvSpPr txBox="1"/>
          <p:nvPr/>
        </p:nvSpPr>
        <p:spPr>
          <a:xfrm>
            <a:off x="3261147" y="225631"/>
            <a:ext cx="8744958" cy="6420829"/>
          </a:xfrm>
          <a:prstGeom prst="rect">
            <a:avLst/>
          </a:prstGeom>
          <a:ln>
            <a:solidFill>
              <a:schemeClr val="tx1"/>
            </a:solidFill>
          </a:ln>
        </p:spPr>
        <p:txBody>
          <a:bodyPr vert="horz" lIns="91440" tIns="45720" rIns="91440" bIns="45720" rtlCol="0" anchor="ctr">
            <a:noAutofit/>
          </a:bodyPr>
          <a:lstStyle/>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a:t>
            </a:r>
            <a:r>
              <a:rPr lang="en-US" sz="18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Date</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Dear (</a:t>
            </a:r>
            <a:r>
              <a:rPr lang="en-US" sz="18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Business Name</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The (</a:t>
            </a:r>
            <a:r>
              <a:rPr lang="en-US" sz="18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LPA Name</a:t>
            </a:r>
            <a:r>
              <a:rPr lang="en-US" sz="1800" dirty="0">
                <a:effectLst/>
                <a:latin typeface="Arial" panose="020B0604020202020204" pitchFamily="34" charset="0"/>
                <a:ea typeface="Calibri" panose="020F0502020204030204" pitchFamily="34" charset="0"/>
                <a:cs typeface="Times New Roman" panose="02020603050405020304" pitchFamily="18" charset="0"/>
              </a:rPr>
              <a:t>) Local Partnership Agreement (LPA) is committed to streamlining the access to transition services for young adult individuals with intellectual disabilities and developmental disabilities (ID/DD) as they age-out of school and into adult transition programs that prepare them for independent living, community access and work readiness.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The LPA is a collaborative partnership between the (</a:t>
            </a:r>
            <a:r>
              <a:rPr lang="en-US" sz="18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add the names of the LPA core partners</a:t>
            </a:r>
            <a:r>
              <a:rPr lang="en-US" sz="1800" dirty="0">
                <a:effectLst/>
                <a:latin typeface="Arial" panose="020B0604020202020204" pitchFamily="34" charset="0"/>
                <a:ea typeface="Calibri" panose="020F0502020204030204" pitchFamily="34" charset="0"/>
                <a:cs typeface="Times New Roman" panose="02020603050405020304" pitchFamily="18" charset="0"/>
              </a:rPr>
              <a:t>). Our goal is to provide our students and adults employment opportunities. To do so, we must partner with businesses and agencies that can make this happen.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As a business that has previously provided our students work experience, or your business consists of job responsibilities we think our client population could fulfill, you are invited to attend our next quarterly meeting.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Employees with disabilities offer tangible benefits, including increased innovation, improved productivity, and a better work environment. We hope that you will accept this invitation to attend the (</a:t>
            </a:r>
            <a:r>
              <a:rPr lang="en-US" sz="18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date</a:t>
            </a:r>
            <a:r>
              <a:rPr lang="en-US" sz="1800" dirty="0">
                <a:effectLst/>
                <a:latin typeface="Arial" panose="020B0604020202020204" pitchFamily="34" charset="0"/>
                <a:ea typeface="Calibri" panose="020F0502020204030204" pitchFamily="34" charset="0"/>
                <a:cs typeface="Times New Roman" panose="02020603050405020304" pitchFamily="18" charset="0"/>
              </a:rPr>
              <a:t>) meeting and become interested in joining our partnership in making job opportunities for the transition-age ID/DD adults a reality.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rPr>
              <a:t>The LPA meets quarterly during the traditional school year, at the (</a:t>
            </a:r>
            <a:r>
              <a:rPr lang="en-US" sz="1800" dirty="0">
                <a:effectLst/>
                <a:highlight>
                  <a:srgbClr val="FFFF00"/>
                </a:highlight>
                <a:latin typeface="Arial" panose="020B0604020202020204" pitchFamily="34" charset="0"/>
                <a:ea typeface="Calibri" panose="020F0502020204030204" pitchFamily="34" charset="0"/>
              </a:rPr>
              <a:t>add location and time</a:t>
            </a:r>
            <a:r>
              <a:rPr lang="en-US" sz="1800" dirty="0">
                <a:effectLst/>
                <a:latin typeface="Arial" panose="020B0604020202020204" pitchFamily="34" charset="0"/>
                <a:ea typeface="Calibri" panose="020F0502020204030204" pitchFamily="34" charset="0"/>
              </a:rPr>
              <a:t>). Please R.S.V.P. your intent to attend by emailing or calling (</a:t>
            </a:r>
            <a:r>
              <a:rPr lang="en-US" sz="1800" dirty="0">
                <a:effectLst/>
                <a:highlight>
                  <a:srgbClr val="FFFF00"/>
                </a:highlight>
                <a:latin typeface="Arial" panose="020B0604020202020204" pitchFamily="34" charset="0"/>
                <a:ea typeface="Calibri" panose="020F0502020204030204" pitchFamily="34" charset="0"/>
              </a:rPr>
              <a:t>add contact info</a:t>
            </a:r>
            <a:r>
              <a:rPr lang="en-US" sz="1800" dirty="0">
                <a:effectLst/>
                <a:latin typeface="Arial" panose="020B0604020202020204" pitchFamily="34" charset="0"/>
                <a:ea typeface="Calibri" panose="020F0502020204030204" pitchFamily="34" charset="0"/>
              </a:rPr>
              <a:t>).</a:t>
            </a:r>
            <a:endParaRPr lang="en-US" sz="1600" dirty="0"/>
          </a:p>
        </p:txBody>
      </p:sp>
    </p:spTree>
    <p:extLst>
      <p:ext uri="{BB962C8B-B14F-4D97-AF65-F5344CB8AC3E}">
        <p14:creationId xmlns:p14="http://schemas.microsoft.com/office/powerpoint/2010/main" val="1966937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92EFCC-DEE2-437C-8BD3-3AF5CDD2418D}"/>
              </a:ext>
            </a:extLst>
          </p:cNvPr>
          <p:cNvSpPr>
            <a:spLocks noGrp="1"/>
          </p:cNvSpPr>
          <p:nvPr>
            <p:ph type="title"/>
          </p:nvPr>
        </p:nvSpPr>
        <p:spPr>
          <a:xfrm>
            <a:off x="808638" y="386930"/>
            <a:ext cx="9236700" cy="811249"/>
          </a:xfrm>
        </p:spPr>
        <p:txBody>
          <a:bodyPr vert="horz" lIns="91440" tIns="45720" rIns="91440" bIns="45720" rtlCol="0" anchor="b">
            <a:normAutofit/>
          </a:bodyPr>
          <a:lstStyle/>
          <a:p>
            <a:r>
              <a:rPr lang="en-US" kern="1200" dirty="0">
                <a:solidFill>
                  <a:schemeClr val="tx1"/>
                </a:solidFill>
                <a:latin typeface="+mj-lt"/>
                <a:ea typeface="+mj-ea"/>
                <a:cs typeface="+mj-cs"/>
              </a:rPr>
              <a:t>Business Advisory Committee (BAC)</a:t>
            </a:r>
          </a:p>
        </p:txBody>
      </p:sp>
      <p:sp>
        <p:nvSpPr>
          <p:cNvPr id="6" name="TextBox 5">
            <a:extLst>
              <a:ext uri="{FF2B5EF4-FFF2-40B4-BE49-F238E27FC236}">
                <a16:creationId xmlns:a16="http://schemas.microsoft.com/office/drawing/2014/main" id="{0D39C71B-B5BF-49F8-A178-CCA0F8792D71}"/>
              </a:ext>
            </a:extLst>
          </p:cNvPr>
          <p:cNvSpPr txBox="1"/>
          <p:nvPr/>
        </p:nvSpPr>
        <p:spPr>
          <a:xfrm>
            <a:off x="493985" y="1198179"/>
            <a:ext cx="10551795" cy="4866290"/>
          </a:xfrm>
          <a:prstGeom prst="rect">
            <a:avLst/>
          </a:prstGeom>
        </p:spPr>
        <p:txBody>
          <a:bodyPr vert="horz" lIns="91440" tIns="45720" rIns="91440" bIns="45720" rtlCol="0" anchor="ctr">
            <a:noAutofit/>
          </a:bodyPr>
          <a:lstStyle/>
          <a:p>
            <a:pPr lvl="0" defTabSz="914400">
              <a:lnSpc>
                <a:spcPct val="90000"/>
              </a:lnSpc>
              <a:spcBef>
                <a:spcPts val="0"/>
              </a:spcBef>
              <a:spcAft>
                <a:spcPts val="600"/>
              </a:spcAft>
              <a:buClr>
                <a:srgbClr val="90C226"/>
              </a:buClr>
            </a:pPr>
            <a:r>
              <a:rPr lang="en-US" sz="3000" dirty="0"/>
              <a:t>Composed of individuals representing business, industry, education, and community organizations. Invite businesses to BAC meetings to inform them about the benefits of hiring individuals with ID/DD and offering presentations such as:</a:t>
            </a:r>
          </a:p>
          <a:p>
            <a:pPr marL="457200" indent="-228600" defTabSz="914400">
              <a:lnSpc>
                <a:spcPct val="90000"/>
              </a:lnSpc>
              <a:spcBef>
                <a:spcPts val="0"/>
              </a:spcBef>
              <a:spcAft>
                <a:spcPts val="600"/>
              </a:spcAft>
              <a:buClrTx/>
              <a:buSzPct val="140000"/>
              <a:buFont typeface="Arial" panose="020B0604020202020204" pitchFamily="34" charset="0"/>
              <a:buChar char="•"/>
            </a:pPr>
            <a:r>
              <a:rPr lang="en-US" sz="3000" dirty="0"/>
              <a:t>Employer panels who share their positive experiences with hiring individuals for CIE and how they utilize DOR or regional center services including job coaches. </a:t>
            </a:r>
          </a:p>
          <a:p>
            <a:pPr marL="457200" lvl="0" indent="-228600" defTabSz="914400">
              <a:lnSpc>
                <a:spcPct val="90000"/>
              </a:lnSpc>
              <a:spcBef>
                <a:spcPts val="0"/>
              </a:spcBef>
              <a:spcAft>
                <a:spcPts val="600"/>
              </a:spcAft>
              <a:buClrTx/>
              <a:buSzPct val="140000"/>
              <a:buFont typeface="Arial" panose="020B0604020202020204" pitchFamily="34" charset="0"/>
              <a:buChar char="•"/>
            </a:pPr>
            <a:r>
              <a:rPr lang="en-US" sz="3000" dirty="0"/>
              <a:t>Windmills facilitators to come and discuss openly the attitudes and biases about people with disabilities in the workplace. </a:t>
            </a:r>
          </a:p>
        </p:txBody>
      </p:sp>
    </p:spTree>
    <p:extLst>
      <p:ext uri="{BB962C8B-B14F-4D97-AF65-F5344CB8AC3E}">
        <p14:creationId xmlns:p14="http://schemas.microsoft.com/office/powerpoint/2010/main" val="4263325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0F27-BDA1-405B-BED2-760CB5F4F2D8}"/>
              </a:ext>
            </a:extLst>
          </p:cNvPr>
          <p:cNvSpPr>
            <a:spLocks noGrp="1"/>
          </p:cNvSpPr>
          <p:nvPr>
            <p:ph type="title"/>
          </p:nvPr>
        </p:nvSpPr>
        <p:spPr>
          <a:xfrm>
            <a:off x="378372" y="365126"/>
            <a:ext cx="11498318" cy="1137104"/>
          </a:xfrm>
        </p:spPr>
        <p:txBody>
          <a:bodyPr/>
          <a:lstStyle/>
          <a:p>
            <a:r>
              <a:rPr lang="en-US" dirty="0"/>
              <a:t>Business Advisory Committee – Brochure</a:t>
            </a:r>
          </a:p>
        </p:txBody>
      </p:sp>
      <p:sp>
        <p:nvSpPr>
          <p:cNvPr id="6" name="Content Placeholder 5">
            <a:extLst>
              <a:ext uri="{FF2B5EF4-FFF2-40B4-BE49-F238E27FC236}">
                <a16:creationId xmlns:a16="http://schemas.microsoft.com/office/drawing/2014/main" id="{956CDFFE-7D89-404D-9231-8C9903FC4B91}"/>
              </a:ext>
            </a:extLst>
          </p:cNvPr>
          <p:cNvSpPr>
            <a:spLocks noGrp="1"/>
          </p:cNvSpPr>
          <p:nvPr>
            <p:ph idx="1"/>
          </p:nvPr>
        </p:nvSpPr>
        <p:spPr>
          <a:xfrm>
            <a:off x="838200" y="1502229"/>
            <a:ext cx="10515600" cy="4990646"/>
          </a:xfrm>
        </p:spPr>
        <p:txBody>
          <a:bodyPr>
            <a:normAutofit/>
          </a:bodyPr>
          <a:lstStyle/>
          <a:p>
            <a:r>
              <a:rPr lang="en-US" sz="3800" dirty="0"/>
              <a:t>Overview of the committee, including the purpose and goals</a:t>
            </a:r>
          </a:p>
          <a:p>
            <a:r>
              <a:rPr lang="en-US" sz="3800" dirty="0"/>
              <a:t>Mission statement</a:t>
            </a:r>
          </a:p>
          <a:p>
            <a:r>
              <a:rPr lang="en-US" sz="3800" dirty="0"/>
              <a:t>Committee partners</a:t>
            </a:r>
          </a:p>
          <a:p>
            <a:pPr marL="171450" indent="-171450">
              <a:buFont typeface="Arial" panose="020B0604020202020204" pitchFamily="34" charset="0"/>
              <a:buChar char="•"/>
            </a:pPr>
            <a:r>
              <a:rPr lang="en-US" sz="3800" dirty="0"/>
              <a:t>Benefits</a:t>
            </a:r>
          </a:p>
          <a:p>
            <a:pPr marL="171450" indent="-171450">
              <a:buFont typeface="Arial" panose="020B0604020202020204" pitchFamily="34" charset="0"/>
              <a:buChar char="•"/>
            </a:pPr>
            <a:r>
              <a:rPr lang="en-US" sz="3800" dirty="0"/>
              <a:t>How businesses and others can get involved</a:t>
            </a:r>
          </a:p>
          <a:p>
            <a:pPr marL="171450" indent="-171450">
              <a:buFont typeface="Arial" panose="020B0604020202020204" pitchFamily="34" charset="0"/>
              <a:buChar char="•"/>
            </a:pPr>
            <a:r>
              <a:rPr lang="en-US" sz="3800" dirty="0"/>
              <a:t>Frequently asked questions by employers</a:t>
            </a:r>
          </a:p>
          <a:p>
            <a:pPr marL="0" indent="0">
              <a:buNone/>
            </a:pPr>
            <a:endParaRPr lang="en-US" dirty="0"/>
          </a:p>
        </p:txBody>
      </p:sp>
      <p:sp>
        <p:nvSpPr>
          <p:cNvPr id="4" name="Slide Number Placeholder 3">
            <a:extLst>
              <a:ext uri="{FF2B5EF4-FFF2-40B4-BE49-F238E27FC236}">
                <a16:creationId xmlns:a16="http://schemas.microsoft.com/office/drawing/2014/main" id="{49619B4E-2C3D-4EEC-9954-8C8FD25341CF}"/>
              </a:ext>
            </a:extLst>
          </p:cNvPr>
          <p:cNvSpPr>
            <a:spLocks noGrp="1"/>
          </p:cNvSpPr>
          <p:nvPr>
            <p:ph type="sldNum" sz="quarter" idx="12"/>
          </p:nvPr>
        </p:nvSpPr>
        <p:spPr/>
        <p:txBody>
          <a:bodyPr/>
          <a:lstStyle/>
          <a:p>
            <a:fld id="{C6EDD116-AE05-49C1-93C8-6F0F0C95EA81}" type="slidenum">
              <a:rPr lang="en-US" smtClean="0"/>
              <a:t>13</a:t>
            </a:fld>
            <a:endParaRPr lang="en-US"/>
          </a:p>
        </p:txBody>
      </p:sp>
    </p:spTree>
    <p:extLst>
      <p:ext uri="{BB962C8B-B14F-4D97-AF65-F5344CB8AC3E}">
        <p14:creationId xmlns:p14="http://schemas.microsoft.com/office/powerpoint/2010/main" val="3153163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7EAA2-34C3-4C6C-8177-F0C94737935B}"/>
              </a:ext>
            </a:extLst>
          </p:cNvPr>
          <p:cNvSpPr>
            <a:spLocks noGrp="1"/>
          </p:cNvSpPr>
          <p:nvPr>
            <p:ph type="title"/>
          </p:nvPr>
        </p:nvSpPr>
        <p:spPr/>
        <p:txBody>
          <a:bodyPr>
            <a:noAutofit/>
          </a:bodyPr>
          <a:lstStyle/>
          <a:p>
            <a:r>
              <a:rPr lang="en-US" sz="5000" dirty="0"/>
              <a:t>Windmills: Disability Awareness Training for Businesses</a:t>
            </a:r>
          </a:p>
        </p:txBody>
      </p:sp>
      <p:sp>
        <p:nvSpPr>
          <p:cNvPr id="3" name="Content Placeholder 2">
            <a:extLst>
              <a:ext uri="{FF2B5EF4-FFF2-40B4-BE49-F238E27FC236}">
                <a16:creationId xmlns:a16="http://schemas.microsoft.com/office/drawing/2014/main" id="{BA8DCF4F-0900-4AB8-9540-20E963A8B640}"/>
              </a:ext>
            </a:extLst>
          </p:cNvPr>
          <p:cNvSpPr>
            <a:spLocks noGrp="1"/>
          </p:cNvSpPr>
          <p:nvPr>
            <p:ph idx="1"/>
          </p:nvPr>
        </p:nvSpPr>
        <p:spPr>
          <a:xfrm>
            <a:off x="493776" y="1825625"/>
            <a:ext cx="11265408" cy="4351338"/>
          </a:xfrm>
        </p:spPr>
        <p:txBody>
          <a:bodyPr>
            <a:noAutofit/>
          </a:bodyPr>
          <a:lstStyle/>
          <a:p>
            <a:pPr marL="457200" indent="-457200" algn="l">
              <a:buFont typeface="Arial" panose="020B0604020202020204" pitchFamily="34" charset="0"/>
              <a:buChar char="•"/>
            </a:pPr>
            <a:r>
              <a:rPr lang="en-US" sz="3200" dirty="0">
                <a:solidFill>
                  <a:srgbClr val="333333"/>
                </a:solidFill>
                <a:latin typeface="Arial" panose="020B0604020202020204" pitchFamily="34" charset="0"/>
                <a:cs typeface="Arial" panose="020B0604020202020204" pitchFamily="34" charset="0"/>
              </a:rPr>
              <a:t>D</a:t>
            </a:r>
            <a:r>
              <a:rPr lang="en-US" sz="3200" b="0" i="0" dirty="0">
                <a:solidFill>
                  <a:srgbClr val="333333"/>
                </a:solidFill>
                <a:effectLst/>
                <a:latin typeface="Arial" panose="020B0604020202020204" pitchFamily="34" charset="0"/>
                <a:cs typeface="Arial" panose="020B0604020202020204" pitchFamily="34" charset="0"/>
              </a:rPr>
              <a:t>esigned for human resources staff, hiring managers and supervisors to successfully include persons with disabilities as an excellent labor resource.</a:t>
            </a:r>
          </a:p>
          <a:p>
            <a:pPr marL="457200" indent="-457200" algn="l">
              <a:buFont typeface="Arial" panose="020B0604020202020204" pitchFamily="34" charset="0"/>
              <a:buChar char="•"/>
            </a:pPr>
            <a:r>
              <a:rPr lang="en-US" sz="3200" b="0" i="0" dirty="0">
                <a:solidFill>
                  <a:srgbClr val="333333"/>
                </a:solidFill>
                <a:effectLst/>
                <a:latin typeface="Arial" panose="020B0604020202020204" pitchFamily="34" charset="0"/>
                <a:cs typeface="Arial" panose="020B0604020202020204" pitchFamily="34" charset="0"/>
              </a:rPr>
              <a:t>Focuses on attitudes and human factors, as well as concerns and issues related to legal requirements and accommodation.</a:t>
            </a:r>
          </a:p>
          <a:p>
            <a:pPr marL="457200" indent="-457200" algn="l">
              <a:buFont typeface="Arial" panose="020B0604020202020204" pitchFamily="34" charset="0"/>
              <a:buChar char="•"/>
            </a:pPr>
            <a:r>
              <a:rPr lang="en-US" sz="3200" b="0" i="0" dirty="0">
                <a:solidFill>
                  <a:srgbClr val="333333"/>
                </a:solidFill>
                <a:effectLst/>
                <a:latin typeface="Arial" panose="020B0604020202020204" pitchFamily="34" charset="0"/>
                <a:cs typeface="Arial" panose="020B0604020202020204" pitchFamily="34" charset="0"/>
              </a:rPr>
              <a:t>DOR offers Diversity Awareness presentations at no cost to businesses. For more information contact Workforce Development at </a:t>
            </a:r>
            <a:r>
              <a:rPr lang="en-US" sz="3200" b="0" i="0" dirty="0">
                <a:solidFill>
                  <a:srgbClr val="333333"/>
                </a:solidFill>
                <a:effectLst/>
                <a:latin typeface="Arial" panose="020B0604020202020204" pitchFamily="34" charset="0"/>
                <a:cs typeface="Arial" panose="020B0604020202020204" pitchFamily="34" charset="0"/>
                <a:hlinkClick r:id="rId3"/>
              </a:rPr>
              <a:t>workforce.development@dor.ca.gov</a:t>
            </a:r>
            <a:r>
              <a:rPr lang="en-US" sz="3200" b="0" i="0" dirty="0">
                <a:solidFill>
                  <a:srgbClr val="333333"/>
                </a:solidFill>
                <a:effectLst/>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A65E64CA-38C3-40D1-9730-98B49C4C541C}"/>
              </a:ext>
            </a:extLst>
          </p:cNvPr>
          <p:cNvSpPr>
            <a:spLocks noGrp="1"/>
          </p:cNvSpPr>
          <p:nvPr>
            <p:ph type="sldNum" sz="quarter" idx="12"/>
          </p:nvPr>
        </p:nvSpPr>
        <p:spPr/>
        <p:txBody>
          <a:bodyPr/>
          <a:lstStyle/>
          <a:p>
            <a:fld id="{C6EDD116-AE05-49C1-93C8-6F0F0C95EA81}" type="slidenum">
              <a:rPr lang="en-US" smtClean="0"/>
              <a:t>14</a:t>
            </a:fld>
            <a:endParaRPr lang="en-US"/>
          </a:p>
        </p:txBody>
      </p:sp>
    </p:spTree>
    <p:extLst>
      <p:ext uri="{BB962C8B-B14F-4D97-AF65-F5344CB8AC3E}">
        <p14:creationId xmlns:p14="http://schemas.microsoft.com/office/powerpoint/2010/main" val="1314661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41C9C-B5A5-413F-8401-ACB8972176C5}"/>
              </a:ext>
            </a:extLst>
          </p:cNvPr>
          <p:cNvSpPr>
            <a:spLocks noGrp="1"/>
          </p:cNvSpPr>
          <p:nvPr>
            <p:ph type="title"/>
          </p:nvPr>
        </p:nvSpPr>
        <p:spPr>
          <a:xfrm>
            <a:off x="1282963" y="473829"/>
            <a:ext cx="9849751" cy="916059"/>
          </a:xfrm>
        </p:spPr>
        <p:txBody>
          <a:bodyPr anchor="b">
            <a:normAutofit/>
          </a:bodyPr>
          <a:lstStyle/>
          <a:p>
            <a:r>
              <a:rPr lang="en-US" sz="5400" dirty="0"/>
              <a:t>Employer Panel</a:t>
            </a:r>
          </a:p>
        </p:txBody>
      </p:sp>
      <p:sp>
        <p:nvSpPr>
          <p:cNvPr id="3" name="Content Placeholder 2">
            <a:extLst>
              <a:ext uri="{FF2B5EF4-FFF2-40B4-BE49-F238E27FC236}">
                <a16:creationId xmlns:a16="http://schemas.microsoft.com/office/drawing/2014/main" id="{9E95B9D4-CC61-411A-893C-31C5335909F7}"/>
              </a:ext>
            </a:extLst>
          </p:cNvPr>
          <p:cNvSpPr>
            <a:spLocks noGrp="1"/>
          </p:cNvSpPr>
          <p:nvPr>
            <p:ph idx="1"/>
          </p:nvPr>
        </p:nvSpPr>
        <p:spPr>
          <a:xfrm>
            <a:off x="749808" y="1601335"/>
            <a:ext cx="10812749" cy="4782836"/>
          </a:xfrm>
        </p:spPr>
        <p:txBody>
          <a:bodyPr anchor="ctr">
            <a:noAutofit/>
          </a:bodyPr>
          <a:lstStyle/>
          <a:p>
            <a:pPr marL="0" indent="0">
              <a:spcBef>
                <a:spcPts val="0"/>
              </a:spcBef>
              <a:buNone/>
            </a:pPr>
            <a:r>
              <a:rPr lang="en-US" sz="3200" dirty="0">
                <a:latin typeface="Arial" panose="020B0604020202020204" pitchFamily="34" charset="0"/>
                <a:ea typeface="Malgun Gothic" panose="020B0503020000020004" pitchFamily="34" charset="-127"/>
                <a:cs typeface="Times New Roman" panose="02020603050405020304" pitchFamily="18" charset="0"/>
              </a:rPr>
              <a:t>An </a:t>
            </a:r>
            <a:r>
              <a:rPr lang="en-US" sz="3200" dirty="0">
                <a:effectLst/>
                <a:latin typeface="Arial" panose="020B0604020202020204" pitchFamily="34" charset="0"/>
                <a:ea typeface="Malgun Gothic" panose="020B0503020000020004" pitchFamily="34" charset="-127"/>
                <a:cs typeface="Times New Roman" panose="02020603050405020304" pitchFamily="18" charset="0"/>
              </a:rPr>
              <a:t>Employer Panel is an event organized by the local BAC that allows businesses that hire individuals with disabilities to share information and resources with other businesses interested in hiring individuals with disabilities. </a:t>
            </a:r>
          </a:p>
          <a:p>
            <a:pPr marL="0" indent="0">
              <a:buNone/>
            </a:pPr>
            <a:r>
              <a:rPr lang="en-US" sz="3200" dirty="0">
                <a:latin typeface="Arial" panose="020B0604020202020204" pitchFamily="34" charset="0"/>
                <a:ea typeface="Malgun Gothic" panose="020B0503020000020004" pitchFamily="34" charset="-127"/>
                <a:cs typeface="Times New Roman" panose="02020603050405020304" pitchFamily="18" charset="0"/>
              </a:rPr>
              <a:t>This type of provides an </a:t>
            </a:r>
            <a:r>
              <a:rPr lang="en-US" sz="3200" dirty="0">
                <a:effectLst/>
                <a:latin typeface="Arial" panose="020B0604020202020204" pitchFamily="34" charset="0"/>
                <a:ea typeface="Malgun Gothic" panose="020B0503020000020004" pitchFamily="34" charset="-127"/>
              </a:rPr>
              <a:t>opportunity for businesses to network with employers who embraced diversity. Their mission was to create synergy between employers and the untapped talent of people with disabilities by building an innovative community focused on CIE while dismantling the stigma around employees with disabilities.</a:t>
            </a:r>
            <a:endParaRPr lang="en-US" sz="3200" dirty="0"/>
          </a:p>
        </p:txBody>
      </p:sp>
    </p:spTree>
    <p:extLst>
      <p:ext uri="{BB962C8B-B14F-4D97-AF65-F5344CB8AC3E}">
        <p14:creationId xmlns:p14="http://schemas.microsoft.com/office/powerpoint/2010/main" val="4257816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41C9C-B5A5-413F-8401-ACB8972176C5}"/>
              </a:ext>
            </a:extLst>
          </p:cNvPr>
          <p:cNvSpPr>
            <a:spLocks noGrp="1"/>
          </p:cNvSpPr>
          <p:nvPr>
            <p:ph type="title"/>
          </p:nvPr>
        </p:nvSpPr>
        <p:spPr>
          <a:xfrm>
            <a:off x="1282963" y="475489"/>
            <a:ext cx="9849751" cy="1152144"/>
          </a:xfrm>
        </p:spPr>
        <p:txBody>
          <a:bodyPr anchor="b">
            <a:normAutofit/>
          </a:bodyPr>
          <a:lstStyle/>
          <a:p>
            <a:r>
              <a:rPr lang="en-US" sz="5400" dirty="0"/>
              <a:t>Sample Employer Panel Questions</a:t>
            </a:r>
          </a:p>
        </p:txBody>
      </p:sp>
      <p:sp>
        <p:nvSpPr>
          <p:cNvPr id="3" name="Content Placeholder 2">
            <a:extLst>
              <a:ext uri="{FF2B5EF4-FFF2-40B4-BE49-F238E27FC236}">
                <a16:creationId xmlns:a16="http://schemas.microsoft.com/office/drawing/2014/main" id="{9E95B9D4-CC61-411A-893C-31C5335909F7}"/>
              </a:ext>
            </a:extLst>
          </p:cNvPr>
          <p:cNvSpPr>
            <a:spLocks noGrp="1"/>
          </p:cNvSpPr>
          <p:nvPr>
            <p:ph idx="1"/>
          </p:nvPr>
        </p:nvSpPr>
        <p:spPr>
          <a:xfrm>
            <a:off x="1289304" y="1627633"/>
            <a:ext cx="9849751" cy="4488159"/>
          </a:xfrm>
        </p:spPr>
        <p:txBody>
          <a:bodyPr anchor="ctr">
            <a:noAutofit/>
          </a:bodyPr>
          <a:lstStyle/>
          <a:p>
            <a:pPr marL="514350" indent="-514350" algn="l">
              <a:buFont typeface="+mj-lt"/>
              <a:buAutoNum type="arabicPeriod"/>
            </a:pPr>
            <a:r>
              <a:rPr lang="en-US" sz="3400" b="0" i="0" u="none" strike="noStrike" baseline="0" dirty="0">
                <a:latin typeface="Arial" panose="020B0604020202020204" pitchFamily="34" charset="0"/>
                <a:cs typeface="Arial" panose="020B0604020202020204" pitchFamily="34" charset="0"/>
              </a:rPr>
              <a:t>How does your </a:t>
            </a:r>
            <a:r>
              <a:rPr lang="en-US" sz="3400" dirty="0">
                <a:latin typeface="Arial" panose="020B0604020202020204" pitchFamily="34" charset="0"/>
                <a:cs typeface="Arial" panose="020B0604020202020204" pitchFamily="34" charset="0"/>
              </a:rPr>
              <a:t>c</a:t>
            </a:r>
            <a:r>
              <a:rPr lang="en-US" sz="3400" b="0" i="0" u="none" strike="noStrike" baseline="0" dirty="0">
                <a:latin typeface="Arial" panose="020B0604020202020204" pitchFamily="34" charset="0"/>
                <a:cs typeface="Arial" panose="020B0604020202020204" pitchFamily="34" charset="0"/>
              </a:rPr>
              <a:t>ompany approach hiring people with disabilities? (Employer)</a:t>
            </a:r>
          </a:p>
          <a:p>
            <a:pPr marL="514350" indent="-514350" algn="l">
              <a:buFont typeface="+mj-lt"/>
              <a:buAutoNum type="arabicPeriod"/>
            </a:pPr>
            <a:r>
              <a:rPr lang="en-US" sz="3400" b="0" i="0" u="none" strike="noStrike" baseline="0" dirty="0">
                <a:latin typeface="Arial" panose="020B0604020202020204" pitchFamily="34" charset="0"/>
                <a:cs typeface="Arial" panose="020B0604020202020204" pitchFamily="34" charset="0"/>
              </a:rPr>
              <a:t>What kind of support did you receive to prepare for the job? (Consumer)</a:t>
            </a:r>
          </a:p>
          <a:p>
            <a:pPr marL="514350" indent="-514350" algn="l">
              <a:buFont typeface="+mj-lt"/>
              <a:buAutoNum type="arabicPeriod"/>
            </a:pPr>
            <a:r>
              <a:rPr lang="en-US" sz="3400" b="0" i="0" u="none" strike="noStrike" baseline="0" dirty="0">
                <a:latin typeface="Arial" panose="020B0604020202020204" pitchFamily="34" charset="0"/>
                <a:cs typeface="Arial" panose="020B0604020202020204" pitchFamily="34" charset="0"/>
              </a:rPr>
              <a:t>What are some of the services you received to support people with disabilities? (Employer)</a:t>
            </a:r>
          </a:p>
          <a:p>
            <a:pPr marL="514350" indent="-514350" algn="l">
              <a:buFont typeface="+mj-lt"/>
              <a:buAutoNum type="arabicPeriod"/>
            </a:pPr>
            <a:r>
              <a:rPr lang="en-US" sz="3400" b="0" i="0" u="none" strike="noStrike" baseline="0" dirty="0">
                <a:latin typeface="Arial" panose="020B0604020202020204" pitchFamily="34" charset="0"/>
                <a:cs typeface="Arial" panose="020B0604020202020204" pitchFamily="34" charset="0"/>
              </a:rPr>
              <a:t>How has your job impacted your life? (Consumer)</a:t>
            </a:r>
            <a:endParaRPr lang="en-US" sz="3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0291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AED81-E575-41DD-AD01-93BE2DE47C47}"/>
              </a:ext>
            </a:extLst>
          </p:cNvPr>
          <p:cNvSpPr>
            <a:spLocks noGrp="1"/>
          </p:cNvSpPr>
          <p:nvPr>
            <p:ph type="title"/>
          </p:nvPr>
        </p:nvSpPr>
        <p:spPr>
          <a:xfrm>
            <a:off x="838200" y="365125"/>
            <a:ext cx="10515600" cy="917765"/>
          </a:xfrm>
        </p:spPr>
        <p:txBody>
          <a:bodyPr>
            <a:normAutofit/>
          </a:bodyPr>
          <a:lstStyle/>
          <a:p>
            <a:r>
              <a:rPr lang="en-US" sz="5400" dirty="0"/>
              <a:t>Employment Resources Map</a:t>
            </a:r>
          </a:p>
        </p:txBody>
      </p:sp>
      <p:sp>
        <p:nvSpPr>
          <p:cNvPr id="3" name="Content Placeholder 2">
            <a:extLst>
              <a:ext uri="{FF2B5EF4-FFF2-40B4-BE49-F238E27FC236}">
                <a16:creationId xmlns:a16="http://schemas.microsoft.com/office/drawing/2014/main" id="{E8552ED8-7480-4BCB-B8C3-1CB488761A86}"/>
              </a:ext>
            </a:extLst>
          </p:cNvPr>
          <p:cNvSpPr>
            <a:spLocks noGrp="1"/>
          </p:cNvSpPr>
          <p:nvPr>
            <p:ph idx="1"/>
          </p:nvPr>
        </p:nvSpPr>
        <p:spPr>
          <a:xfrm>
            <a:off x="838200" y="1433015"/>
            <a:ext cx="10844283" cy="4804012"/>
          </a:xfrm>
        </p:spPr>
        <p:txBody>
          <a:bodyPr>
            <a:normAutofit lnSpcReduction="10000"/>
          </a:bodyPr>
          <a:lstStyle/>
          <a:p>
            <a:pPr marL="0" lvl="0" indent="0">
              <a:buClr>
                <a:srgbClr val="90C226"/>
              </a:buClr>
              <a:buNone/>
            </a:pPr>
            <a:r>
              <a:rPr lang="en-US" sz="3100" dirty="0"/>
              <a:t>The map shows the location for:</a:t>
            </a:r>
          </a:p>
          <a:p>
            <a:pPr marL="342900" lvl="0" indent="-228600">
              <a:buClrTx/>
              <a:buSzPct val="120000"/>
              <a:buFont typeface="Arial" panose="020B0604020202020204" pitchFamily="34" charset="0"/>
              <a:buChar char="•"/>
            </a:pPr>
            <a:r>
              <a:rPr lang="en-US" sz="3100" dirty="0"/>
              <a:t>Supported Employment Providers</a:t>
            </a:r>
          </a:p>
          <a:p>
            <a:pPr marL="342900" lvl="0" indent="-228600">
              <a:buClrTx/>
              <a:buSzPct val="120000"/>
              <a:buFont typeface="Arial" panose="020B0604020202020204" pitchFamily="34" charset="0"/>
              <a:buChar char="•"/>
            </a:pPr>
            <a:r>
              <a:rPr lang="en-US" sz="3100" dirty="0" err="1"/>
              <a:t>WorkAbility</a:t>
            </a:r>
            <a:r>
              <a:rPr lang="en-US" sz="3100" dirty="0"/>
              <a:t> I Projects </a:t>
            </a:r>
          </a:p>
          <a:p>
            <a:pPr marL="342900" lvl="0" indent="-228600">
              <a:buClrTx/>
              <a:buSzPct val="120000"/>
              <a:buFont typeface="Arial" panose="020B0604020202020204" pitchFamily="34" charset="0"/>
              <a:buChar char="•"/>
            </a:pPr>
            <a:r>
              <a:rPr lang="en-US" sz="3100" dirty="0"/>
              <a:t>College to Career Programs</a:t>
            </a:r>
          </a:p>
          <a:p>
            <a:pPr marL="342900" lvl="0" indent="-228600">
              <a:buClrTx/>
              <a:buSzPct val="120000"/>
              <a:buFont typeface="Arial" panose="020B0604020202020204" pitchFamily="34" charset="0"/>
              <a:buChar char="•"/>
            </a:pPr>
            <a:r>
              <a:rPr lang="en-US" sz="3100" dirty="0"/>
              <a:t>Transition Partnership Programs</a:t>
            </a:r>
          </a:p>
          <a:p>
            <a:pPr marL="342900" lvl="0" indent="-228600">
              <a:buClrTx/>
              <a:buSzPct val="120000"/>
              <a:buFont typeface="Arial" panose="020B0604020202020204" pitchFamily="34" charset="0"/>
              <a:buChar char="•"/>
            </a:pPr>
            <a:r>
              <a:rPr lang="en-US" sz="3100" dirty="0"/>
              <a:t>American Job Centers of California</a:t>
            </a:r>
          </a:p>
          <a:p>
            <a:pPr marL="342900" lvl="0" indent="-228600">
              <a:buClrTx/>
              <a:buSzPct val="120000"/>
              <a:buFont typeface="Arial" panose="020B0604020202020204" pitchFamily="34" charset="0"/>
              <a:buChar char="•"/>
            </a:pPr>
            <a:r>
              <a:rPr lang="en-US" sz="3100" dirty="0"/>
              <a:t>Family Resource Centers</a:t>
            </a:r>
          </a:p>
          <a:p>
            <a:pPr marL="342900" lvl="0" indent="-228600">
              <a:spcAft>
                <a:spcPts val="1200"/>
              </a:spcAft>
              <a:buClrTx/>
              <a:buSzPct val="120000"/>
              <a:buFont typeface="Arial" panose="020B0604020202020204" pitchFamily="34" charset="0"/>
              <a:buChar char="•"/>
            </a:pPr>
            <a:r>
              <a:rPr lang="en-US" sz="3100" dirty="0"/>
              <a:t>And more…</a:t>
            </a:r>
          </a:p>
          <a:p>
            <a:pPr marL="0" indent="0">
              <a:buNone/>
            </a:pPr>
            <a:r>
              <a:rPr lang="en-US" sz="3100" dirty="0"/>
              <a:t>Available on the CHHS CIE webpage - </a:t>
            </a:r>
            <a:r>
              <a:rPr lang="en-US" sz="3100" dirty="0">
                <a:hlinkClick r:id="rId3" tooltip="Click to access the Employment Resources Map"/>
              </a:rPr>
              <a:t>Employment Resources Map</a:t>
            </a:r>
            <a:endParaRPr lang="en-US" sz="3100" dirty="0"/>
          </a:p>
          <a:p>
            <a:pPr marL="0" indent="0">
              <a:buNone/>
            </a:pPr>
            <a:endParaRPr lang="en-US" dirty="0"/>
          </a:p>
        </p:txBody>
      </p:sp>
    </p:spTree>
    <p:extLst>
      <p:ext uri="{BB962C8B-B14F-4D97-AF65-F5344CB8AC3E}">
        <p14:creationId xmlns:p14="http://schemas.microsoft.com/office/powerpoint/2010/main" val="4185188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2D534-BE8B-49D9-9F86-605F5EDC64BC}"/>
              </a:ext>
            </a:extLst>
          </p:cNvPr>
          <p:cNvSpPr>
            <a:spLocks noGrp="1"/>
          </p:cNvSpPr>
          <p:nvPr>
            <p:ph type="title"/>
          </p:nvPr>
        </p:nvSpPr>
        <p:spPr>
          <a:xfrm>
            <a:off x="1524000" y="522277"/>
            <a:ext cx="9144000" cy="869794"/>
          </a:xfrm>
        </p:spPr>
        <p:txBody>
          <a:bodyPr vert="horz" lIns="91440" tIns="45720" rIns="91440" bIns="45720" rtlCol="0" anchor="b">
            <a:normAutofit fontScale="90000"/>
          </a:bodyPr>
          <a:lstStyle/>
          <a:p>
            <a:pPr algn="ctr"/>
            <a:r>
              <a:rPr lang="en-US" kern="1200" dirty="0">
                <a:solidFill>
                  <a:schemeClr val="tx1"/>
                </a:solidFill>
                <a:latin typeface="+mj-lt"/>
                <a:ea typeface="+mj-ea"/>
                <a:cs typeface="+mj-cs"/>
              </a:rPr>
              <a:t>Thank you! </a:t>
            </a:r>
          </a:p>
        </p:txBody>
      </p:sp>
      <p:sp>
        <p:nvSpPr>
          <p:cNvPr id="4" name="Text Placeholder 3">
            <a:extLst>
              <a:ext uri="{FF2B5EF4-FFF2-40B4-BE49-F238E27FC236}">
                <a16:creationId xmlns:a16="http://schemas.microsoft.com/office/drawing/2014/main" id="{E6C633D4-6522-4563-ADF3-7A61FD16994D}"/>
              </a:ext>
            </a:extLst>
          </p:cNvPr>
          <p:cNvSpPr>
            <a:spLocks noGrp="1"/>
          </p:cNvSpPr>
          <p:nvPr>
            <p:ph type="body" idx="1"/>
          </p:nvPr>
        </p:nvSpPr>
        <p:spPr>
          <a:xfrm>
            <a:off x="1064525" y="1678673"/>
            <a:ext cx="10153935" cy="4094329"/>
          </a:xfrm>
        </p:spPr>
        <p:txBody>
          <a:bodyPr vert="horz" lIns="91440" tIns="45720" rIns="91440" bIns="45720" rtlCol="0">
            <a:normAutofit lnSpcReduction="10000"/>
          </a:bodyPr>
          <a:lstStyle/>
          <a:p>
            <a:pPr algn="ctr"/>
            <a:r>
              <a:rPr lang="en-US" kern="1200" dirty="0">
                <a:solidFill>
                  <a:schemeClr val="tx1"/>
                </a:solidFill>
                <a:latin typeface="+mn-lt"/>
                <a:ea typeface="+mn-ea"/>
                <a:cs typeface="+mn-cs"/>
              </a:rPr>
              <a:t> </a:t>
            </a:r>
            <a:r>
              <a:rPr lang="en-US" sz="4000" kern="1200" dirty="0">
                <a:solidFill>
                  <a:schemeClr val="tx1"/>
                </a:solidFill>
                <a:latin typeface="+mn-lt"/>
                <a:ea typeface="+mn-ea"/>
                <a:cs typeface="+mn-cs"/>
              </a:rPr>
              <a:t> </a:t>
            </a:r>
            <a:r>
              <a:rPr lang="en-US" sz="3800" kern="1200" dirty="0">
                <a:solidFill>
                  <a:schemeClr val="tx1"/>
                </a:solidFill>
                <a:latin typeface="+mn-lt"/>
                <a:ea typeface="+mn-ea"/>
                <a:cs typeface="+mn-cs"/>
              </a:rPr>
              <a:t>Please visit the California Health and Human Services CIE webpage at </a:t>
            </a:r>
            <a:r>
              <a:rPr lang="en-US" sz="3800" kern="1200" dirty="0">
                <a:solidFill>
                  <a:schemeClr val="tx1"/>
                </a:solidFill>
                <a:latin typeface="+mn-lt"/>
                <a:ea typeface="+mn-ea"/>
                <a:cs typeface="+mn-cs"/>
                <a:hlinkClick r:id="rId3" tooltip="Click to access the CHHS CIE webpage"/>
              </a:rPr>
              <a:t>www.chhs.ca.gov/cie</a:t>
            </a:r>
            <a:r>
              <a:rPr lang="en-US" sz="3800" kern="1200" dirty="0">
                <a:solidFill>
                  <a:schemeClr val="tx1"/>
                </a:solidFill>
                <a:latin typeface="+mn-lt"/>
                <a:ea typeface="+mn-ea"/>
                <a:cs typeface="+mn-cs"/>
              </a:rPr>
              <a:t> and select the CIE Toolkit to view all recorded trainings and resources.</a:t>
            </a:r>
          </a:p>
          <a:p>
            <a:pPr algn="ctr"/>
            <a:endParaRPr lang="en-US" sz="3800" dirty="0">
              <a:solidFill>
                <a:schemeClr val="tx1"/>
              </a:solidFill>
            </a:endParaRPr>
          </a:p>
          <a:p>
            <a:pPr algn="ctr"/>
            <a:r>
              <a:rPr lang="en-US" sz="3800" kern="1200" dirty="0">
                <a:solidFill>
                  <a:schemeClr val="tx1"/>
                </a:solidFill>
                <a:latin typeface="+mn-lt"/>
                <a:ea typeface="+mn-ea"/>
                <a:cs typeface="+mn-cs"/>
              </a:rPr>
              <a:t>Send your questions to </a:t>
            </a:r>
          </a:p>
          <a:p>
            <a:pPr algn="ctr"/>
            <a:r>
              <a:rPr lang="en-US" sz="3800" kern="1200" dirty="0">
                <a:solidFill>
                  <a:schemeClr val="tx1"/>
                </a:solidFill>
                <a:latin typeface="+mn-lt"/>
                <a:ea typeface="+mn-ea"/>
                <a:cs typeface="+mn-cs"/>
                <a:hlinkClick r:id="rId4">
                  <a:extLst>
                    <a:ext uri="{A12FA001-AC4F-418D-AE19-62706E023703}">
                      <ahyp:hlinkClr xmlns:ahyp="http://schemas.microsoft.com/office/drawing/2018/hyperlinkcolor" xmlns="" val="tx"/>
                    </a:ext>
                  </a:extLst>
                </a:hlinkClick>
              </a:rPr>
              <a:t>CaliforniaCIE@dor.ca.gov</a:t>
            </a:r>
            <a:endParaRPr lang="en-US" sz="3800" kern="1200" dirty="0">
              <a:solidFill>
                <a:schemeClr val="tx1"/>
              </a:solidFill>
              <a:latin typeface="+mn-lt"/>
              <a:ea typeface="+mn-ea"/>
              <a:cs typeface="+mn-cs"/>
            </a:endParaRPr>
          </a:p>
          <a:p>
            <a:pPr algn="ctr"/>
            <a:endParaRPr lang="en-US" sz="3800" kern="1200" dirty="0">
              <a:solidFill>
                <a:schemeClr val="tx1"/>
              </a:solidFill>
              <a:latin typeface="+mn-lt"/>
              <a:ea typeface="+mn-ea"/>
              <a:cs typeface="+mn-cs"/>
            </a:endParaRPr>
          </a:p>
          <a:p>
            <a:pPr algn="ctr"/>
            <a:endParaRPr lang="en-US" sz="3800" kern="1200" dirty="0">
              <a:solidFill>
                <a:schemeClr val="tx1"/>
              </a:solidFill>
              <a:latin typeface="+mn-lt"/>
              <a:ea typeface="+mn-ea"/>
              <a:cs typeface="+mn-cs"/>
            </a:endParaRPr>
          </a:p>
          <a:p>
            <a:pPr algn="ctr"/>
            <a:endParaRPr lang="en-US" sz="3800" kern="1200" dirty="0">
              <a:solidFill>
                <a:schemeClr val="tx1"/>
              </a:solidFill>
              <a:latin typeface="+mn-lt"/>
              <a:ea typeface="+mn-ea"/>
              <a:cs typeface="+mn-cs"/>
            </a:endParaRPr>
          </a:p>
          <a:p>
            <a:pPr algn="ctr"/>
            <a:endParaRPr lang="en-US" kern="1200" dirty="0">
              <a:solidFill>
                <a:schemeClr val="tx1"/>
              </a:solidFill>
              <a:latin typeface="+mn-lt"/>
              <a:ea typeface="+mn-ea"/>
              <a:cs typeface="+mn-cs"/>
            </a:endParaRPr>
          </a:p>
        </p:txBody>
      </p:sp>
    </p:spTree>
    <p:extLst>
      <p:ext uri="{BB962C8B-B14F-4D97-AF65-F5344CB8AC3E}">
        <p14:creationId xmlns:p14="http://schemas.microsoft.com/office/powerpoint/2010/main" val="3158616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1B80A-DEF8-4E88-B428-B9336F706AA4}"/>
              </a:ext>
            </a:extLst>
          </p:cNvPr>
          <p:cNvSpPr>
            <a:spLocks noGrp="1"/>
          </p:cNvSpPr>
          <p:nvPr>
            <p:ph type="title"/>
          </p:nvPr>
        </p:nvSpPr>
        <p:spPr/>
        <p:txBody>
          <a:bodyPr>
            <a:normAutofit/>
          </a:bodyPr>
          <a:lstStyle/>
          <a:p>
            <a:r>
              <a:rPr lang="en-US" sz="5400" dirty="0"/>
              <a:t>Overview</a:t>
            </a:r>
          </a:p>
        </p:txBody>
      </p:sp>
      <p:sp>
        <p:nvSpPr>
          <p:cNvPr id="3" name="Content Placeholder 2">
            <a:extLst>
              <a:ext uri="{FF2B5EF4-FFF2-40B4-BE49-F238E27FC236}">
                <a16:creationId xmlns:a16="http://schemas.microsoft.com/office/drawing/2014/main" id="{105DD740-BAA1-4CF1-AC62-A7FFF67DEACB}"/>
              </a:ext>
            </a:extLst>
          </p:cNvPr>
          <p:cNvSpPr>
            <a:spLocks noGrp="1"/>
          </p:cNvSpPr>
          <p:nvPr>
            <p:ph idx="1"/>
          </p:nvPr>
        </p:nvSpPr>
        <p:spPr/>
        <p:txBody>
          <a:bodyPr/>
          <a:lstStyle/>
          <a:p>
            <a:r>
              <a:rPr lang="en-US" sz="4000" dirty="0"/>
              <a:t>Define Business Partner Engagement?</a:t>
            </a:r>
          </a:p>
          <a:p>
            <a:r>
              <a:rPr lang="en-US" sz="4000" dirty="0"/>
              <a:t>LPA Community Partners</a:t>
            </a:r>
          </a:p>
          <a:p>
            <a:r>
              <a:rPr lang="en-US" sz="4000" dirty="0"/>
              <a:t>How to Engage Businesses in the LPA:</a:t>
            </a:r>
          </a:p>
          <a:p>
            <a:pPr lvl="1"/>
            <a:r>
              <a:rPr lang="en-US" sz="3600" dirty="0"/>
              <a:t>Monthly Employment Roundtables</a:t>
            </a:r>
          </a:p>
          <a:p>
            <a:pPr lvl="1"/>
            <a:r>
              <a:rPr lang="en-US" sz="3600" dirty="0"/>
              <a:t>Business Advisory Committees</a:t>
            </a:r>
          </a:p>
          <a:p>
            <a:pPr lvl="1"/>
            <a:r>
              <a:rPr lang="en-US" sz="3600" dirty="0"/>
              <a:t>Employer Panels</a:t>
            </a:r>
          </a:p>
          <a:p>
            <a:pPr marL="0" indent="0">
              <a:buNone/>
            </a:pP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988C0F9-723C-4D4C-A32B-5C53A4351B1F}"/>
              </a:ext>
            </a:extLst>
          </p:cNvPr>
          <p:cNvSpPr>
            <a:spLocks noGrp="1"/>
          </p:cNvSpPr>
          <p:nvPr>
            <p:ph type="sldNum" sz="quarter" idx="12"/>
          </p:nvPr>
        </p:nvSpPr>
        <p:spPr/>
        <p:txBody>
          <a:bodyPr/>
          <a:lstStyle/>
          <a:p>
            <a:fld id="{C6EDD116-AE05-49C1-93C8-6F0F0C95EA81}" type="slidenum">
              <a:rPr lang="en-US" smtClean="0"/>
              <a:t>2</a:t>
            </a:fld>
            <a:endParaRPr lang="en-US"/>
          </a:p>
        </p:txBody>
      </p:sp>
    </p:spTree>
    <p:extLst>
      <p:ext uri="{BB962C8B-B14F-4D97-AF65-F5344CB8AC3E}">
        <p14:creationId xmlns:p14="http://schemas.microsoft.com/office/powerpoint/2010/main" val="3912709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619D1-B3C1-489F-B71F-48AB0EA8F350}"/>
              </a:ext>
            </a:extLst>
          </p:cNvPr>
          <p:cNvSpPr>
            <a:spLocks noGrp="1"/>
          </p:cNvSpPr>
          <p:nvPr>
            <p:ph type="title"/>
          </p:nvPr>
        </p:nvSpPr>
        <p:spPr>
          <a:xfrm>
            <a:off x="838200" y="365126"/>
            <a:ext cx="10515600" cy="849526"/>
          </a:xfrm>
        </p:spPr>
        <p:txBody>
          <a:bodyPr>
            <a:normAutofit fontScale="90000"/>
          </a:bodyPr>
          <a:lstStyle/>
          <a:p>
            <a:r>
              <a:rPr lang="en-US" sz="5400" dirty="0"/>
              <a:t>What is Business Partner Engagement?</a:t>
            </a:r>
          </a:p>
        </p:txBody>
      </p:sp>
      <p:sp>
        <p:nvSpPr>
          <p:cNvPr id="3" name="Content Placeholder 2">
            <a:extLst>
              <a:ext uri="{FF2B5EF4-FFF2-40B4-BE49-F238E27FC236}">
                <a16:creationId xmlns:a16="http://schemas.microsoft.com/office/drawing/2014/main" id="{BDF29E68-2D7D-4CB9-9EB3-5BE28D79B929}"/>
              </a:ext>
            </a:extLst>
          </p:cNvPr>
          <p:cNvSpPr>
            <a:spLocks noGrp="1"/>
          </p:cNvSpPr>
          <p:nvPr>
            <p:ph idx="1"/>
          </p:nvPr>
        </p:nvSpPr>
        <p:spPr>
          <a:xfrm>
            <a:off x="838200" y="1487606"/>
            <a:ext cx="10515600" cy="4689357"/>
          </a:xfrm>
        </p:spPr>
        <p:txBody>
          <a:bodyPr>
            <a:noAutofit/>
          </a:bodyPr>
          <a:lstStyle/>
          <a:p>
            <a:pPr marR="0" indent="0">
              <a:spcBef>
                <a:spcPts val="0"/>
              </a:spcBef>
              <a:spcAft>
                <a:spcPts val="0"/>
              </a:spcAft>
              <a:buNone/>
            </a:pPr>
            <a:r>
              <a:rPr lang="en-US" sz="3800" dirty="0">
                <a:effectLst/>
                <a:ea typeface="Malgun Gothic" panose="020B0503020000020004" pitchFamily="34" charset="-127"/>
                <a:cs typeface="Arial" panose="020B0604020202020204" pitchFamily="34" charset="0"/>
              </a:rPr>
              <a:t>Business partner engagement is the development and coordination of linkages and “job-driven” training with the regional and sector jobs in the business community in order to increase meaningful employment opportunities for individuals with inte</a:t>
            </a:r>
            <a:r>
              <a:rPr lang="en-US" sz="3800" dirty="0">
                <a:ea typeface="Malgun Gothic" panose="020B0503020000020004" pitchFamily="34" charset="-127"/>
                <a:cs typeface="Arial" panose="020B0604020202020204" pitchFamily="34" charset="0"/>
              </a:rPr>
              <a:t>llectual disabilities and developmental disabilities (I</a:t>
            </a:r>
            <a:r>
              <a:rPr lang="en-US" sz="3800" dirty="0">
                <a:effectLst/>
                <a:ea typeface="Malgun Gothic" panose="020B0503020000020004" pitchFamily="34" charset="-127"/>
                <a:cs typeface="Arial" panose="020B0604020202020204" pitchFamily="34" charset="0"/>
              </a:rPr>
              <a:t>D/DD). </a:t>
            </a:r>
            <a:endParaRPr lang="en-US" sz="3800" dirty="0">
              <a:ea typeface="Malgun Gothic" panose="020B0503020000020004" pitchFamily="34" charset="-127"/>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70ED91-68BB-446E-9773-F12B2462B622}"/>
              </a:ext>
            </a:extLst>
          </p:cNvPr>
          <p:cNvSpPr>
            <a:spLocks noGrp="1"/>
          </p:cNvSpPr>
          <p:nvPr>
            <p:ph type="sldNum" sz="quarter" idx="12"/>
          </p:nvPr>
        </p:nvSpPr>
        <p:spPr/>
        <p:txBody>
          <a:bodyPr/>
          <a:lstStyle/>
          <a:p>
            <a:fld id="{C6EDD116-AE05-49C1-93C8-6F0F0C95EA81}" type="slidenum">
              <a:rPr lang="en-US" smtClean="0"/>
              <a:t>3</a:t>
            </a:fld>
            <a:endParaRPr lang="en-US"/>
          </a:p>
        </p:txBody>
      </p:sp>
    </p:spTree>
    <p:extLst>
      <p:ext uri="{BB962C8B-B14F-4D97-AF65-F5344CB8AC3E}">
        <p14:creationId xmlns:p14="http://schemas.microsoft.com/office/powerpoint/2010/main" val="138108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6366A-0A46-46D4-9437-135333CE03B5}"/>
              </a:ext>
            </a:extLst>
          </p:cNvPr>
          <p:cNvSpPr>
            <a:spLocks noGrp="1"/>
          </p:cNvSpPr>
          <p:nvPr>
            <p:ph type="title"/>
          </p:nvPr>
        </p:nvSpPr>
        <p:spPr/>
        <p:txBody>
          <a:bodyPr>
            <a:normAutofit/>
          </a:bodyPr>
          <a:lstStyle/>
          <a:p>
            <a:r>
              <a:rPr lang="en-US" sz="5400" dirty="0"/>
              <a:t>LPA</a:t>
            </a:r>
            <a:r>
              <a:rPr lang="en-US" sz="5400" kern="1200" dirty="0">
                <a:solidFill>
                  <a:schemeClr val="tx1"/>
                </a:solidFill>
                <a:latin typeface="+mj-lt"/>
                <a:ea typeface="+mj-ea"/>
                <a:cs typeface="+mj-cs"/>
              </a:rPr>
              <a:t> </a:t>
            </a:r>
            <a:r>
              <a:rPr lang="en-US" sz="5400" dirty="0"/>
              <a:t>C</a:t>
            </a:r>
            <a:r>
              <a:rPr lang="en-US" sz="5400" kern="1200" dirty="0">
                <a:solidFill>
                  <a:schemeClr val="tx1"/>
                </a:solidFill>
                <a:latin typeface="+mj-lt"/>
                <a:ea typeface="+mj-ea"/>
                <a:cs typeface="+mj-cs"/>
              </a:rPr>
              <a:t>ommunity </a:t>
            </a:r>
            <a:r>
              <a:rPr lang="en-US" sz="5400" dirty="0"/>
              <a:t>P</a:t>
            </a:r>
            <a:r>
              <a:rPr lang="en-US" sz="5400" kern="1200" dirty="0">
                <a:solidFill>
                  <a:schemeClr val="tx1"/>
                </a:solidFill>
                <a:latin typeface="+mj-lt"/>
                <a:ea typeface="+mj-ea"/>
                <a:cs typeface="+mj-cs"/>
              </a:rPr>
              <a:t>artners</a:t>
            </a:r>
            <a:endParaRPr lang="en-US" sz="5400" dirty="0"/>
          </a:p>
        </p:txBody>
      </p:sp>
      <p:sp>
        <p:nvSpPr>
          <p:cNvPr id="3" name="Content Placeholder 2">
            <a:extLst>
              <a:ext uri="{FF2B5EF4-FFF2-40B4-BE49-F238E27FC236}">
                <a16:creationId xmlns:a16="http://schemas.microsoft.com/office/drawing/2014/main" id="{48F2BD52-E931-4EDE-8594-1E06E6487CE7}"/>
              </a:ext>
            </a:extLst>
          </p:cNvPr>
          <p:cNvSpPr>
            <a:spLocks noGrp="1"/>
          </p:cNvSpPr>
          <p:nvPr>
            <p:ph idx="1"/>
          </p:nvPr>
        </p:nvSpPr>
        <p:spPr/>
        <p:txBody>
          <a:bodyPr>
            <a:normAutofit fontScale="92500" lnSpcReduction="20000"/>
          </a:bodyPr>
          <a:lstStyle/>
          <a:p>
            <a:pPr marL="0" indent="0" defTabSz="914400">
              <a:lnSpc>
                <a:spcPct val="90000"/>
              </a:lnSpc>
              <a:spcAft>
                <a:spcPts val="600"/>
              </a:spcAft>
              <a:buNone/>
            </a:pPr>
            <a:r>
              <a:rPr lang="en-US" sz="4100" dirty="0"/>
              <a:t>LPAs create a venue for local educational agencies, DOR districts, regional centers, and local community partners, including </a:t>
            </a:r>
            <a:r>
              <a:rPr lang="en-US" sz="4100" b="1" dirty="0"/>
              <a:t>businesses</a:t>
            </a:r>
            <a:r>
              <a:rPr lang="en-US" sz="4100" dirty="0"/>
              <a:t>, to develop an agreement that amongst other CIE improvement strategies:</a:t>
            </a:r>
          </a:p>
          <a:p>
            <a:pPr marL="457200" indent="-228600" defTabSz="914400">
              <a:lnSpc>
                <a:spcPct val="90000"/>
              </a:lnSpc>
              <a:spcAft>
                <a:spcPts val="600"/>
              </a:spcAft>
              <a:buClrTx/>
              <a:buFont typeface="Arial" panose="020B0604020202020204" pitchFamily="34" charset="0"/>
              <a:buChar char="•"/>
            </a:pPr>
            <a:r>
              <a:rPr lang="en-US" sz="4100" dirty="0"/>
              <a:t>Establishes connections to local and regional resources, including other business networks, expanding the capacity of pathways to CIE for individuals with ID/DD.</a:t>
            </a:r>
          </a:p>
          <a:p>
            <a:endParaRPr lang="en-US" dirty="0"/>
          </a:p>
        </p:txBody>
      </p:sp>
      <p:sp>
        <p:nvSpPr>
          <p:cNvPr id="4" name="Slide Number Placeholder 3">
            <a:extLst>
              <a:ext uri="{FF2B5EF4-FFF2-40B4-BE49-F238E27FC236}">
                <a16:creationId xmlns:a16="http://schemas.microsoft.com/office/drawing/2014/main" id="{D58AAD13-9D8B-4359-8FE4-A5E5BDC5865A}"/>
              </a:ext>
            </a:extLst>
          </p:cNvPr>
          <p:cNvSpPr>
            <a:spLocks noGrp="1"/>
          </p:cNvSpPr>
          <p:nvPr>
            <p:ph type="sldNum" sz="quarter" idx="12"/>
          </p:nvPr>
        </p:nvSpPr>
        <p:spPr/>
        <p:txBody>
          <a:bodyPr/>
          <a:lstStyle/>
          <a:p>
            <a:fld id="{C6EDD116-AE05-49C1-93C8-6F0F0C95EA81}" type="slidenum">
              <a:rPr lang="en-US" smtClean="0"/>
              <a:t>4</a:t>
            </a:fld>
            <a:endParaRPr lang="en-US"/>
          </a:p>
        </p:txBody>
      </p:sp>
    </p:spTree>
    <p:extLst>
      <p:ext uri="{BB962C8B-B14F-4D97-AF65-F5344CB8AC3E}">
        <p14:creationId xmlns:p14="http://schemas.microsoft.com/office/powerpoint/2010/main" val="226455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92EFCC-DEE2-437C-8BD3-3AF5CDD2418D}"/>
              </a:ext>
            </a:extLst>
          </p:cNvPr>
          <p:cNvSpPr>
            <a:spLocks noGrp="1"/>
          </p:cNvSpPr>
          <p:nvPr>
            <p:ph type="title"/>
          </p:nvPr>
        </p:nvSpPr>
        <p:spPr>
          <a:xfrm>
            <a:off x="808637" y="504967"/>
            <a:ext cx="10559947" cy="1405719"/>
          </a:xfrm>
        </p:spPr>
        <p:txBody>
          <a:bodyPr anchor="b">
            <a:noAutofit/>
          </a:bodyPr>
          <a:lstStyle/>
          <a:p>
            <a:r>
              <a:rPr lang="en-US" sz="5000" dirty="0"/>
              <a:t>How to Engage Businesses in the LPA</a:t>
            </a:r>
            <a:br>
              <a:rPr lang="en-US" sz="5000" dirty="0"/>
            </a:br>
            <a:r>
              <a:rPr lang="en-US" sz="5000" dirty="0"/>
              <a:t>(1</a:t>
            </a:r>
            <a:r>
              <a:rPr lang="en-US" sz="5000" cap="none" dirty="0"/>
              <a:t> of 3</a:t>
            </a:r>
            <a:r>
              <a:rPr lang="en-US" sz="5000" dirty="0"/>
              <a:t> )</a:t>
            </a:r>
          </a:p>
        </p:txBody>
      </p:sp>
      <p:sp>
        <p:nvSpPr>
          <p:cNvPr id="4" name="Content Placeholder 3">
            <a:extLst>
              <a:ext uri="{FF2B5EF4-FFF2-40B4-BE49-F238E27FC236}">
                <a16:creationId xmlns:a16="http://schemas.microsoft.com/office/drawing/2014/main" id="{E26BFEAA-CB24-4FEE-A60C-1DADB4CC544A}"/>
              </a:ext>
            </a:extLst>
          </p:cNvPr>
          <p:cNvSpPr>
            <a:spLocks noGrp="1"/>
          </p:cNvSpPr>
          <p:nvPr>
            <p:ph idx="1"/>
          </p:nvPr>
        </p:nvSpPr>
        <p:spPr>
          <a:xfrm>
            <a:off x="808636" y="2238233"/>
            <a:ext cx="10559947" cy="4367284"/>
          </a:xfrm>
        </p:spPr>
        <p:txBody>
          <a:bodyPr anchor="ctr">
            <a:normAutofit fontScale="92500" lnSpcReduction="20000"/>
          </a:bodyPr>
          <a:lstStyle/>
          <a:p>
            <a:pPr marL="0" indent="0">
              <a:spcAft>
                <a:spcPts val="600"/>
              </a:spcAft>
              <a:buSzPct val="140000"/>
              <a:buNone/>
            </a:pPr>
            <a:r>
              <a:rPr lang="en-US" sz="3800" dirty="0">
                <a:cs typeface="Arial" panose="020B0604020202020204" pitchFamily="34" charset="0"/>
              </a:rPr>
              <a:t>C</a:t>
            </a:r>
            <a:r>
              <a:rPr lang="en-US" sz="3800" dirty="0">
                <a:solidFill>
                  <a:schemeClr val="tx1"/>
                </a:solidFill>
                <a:cs typeface="Arial" panose="020B0604020202020204" pitchFamily="34" charset="0"/>
              </a:rPr>
              <a:t>reate a list of all local business contacts and a menu of services available from the LPA partners.</a:t>
            </a:r>
          </a:p>
          <a:p>
            <a:pPr marL="0" indent="0">
              <a:spcAft>
                <a:spcPts val="600"/>
              </a:spcAft>
              <a:buSzPct val="140000"/>
              <a:buNone/>
            </a:pPr>
            <a:r>
              <a:rPr lang="en-US" sz="3800" dirty="0">
                <a:solidFill>
                  <a:schemeClr val="tx1"/>
                </a:solidFill>
                <a:cs typeface="Arial" panose="020B0604020202020204" pitchFamily="34" charset="0"/>
              </a:rPr>
              <a:t>Market LPA partner services and offer technical assistance and training.</a:t>
            </a:r>
          </a:p>
          <a:p>
            <a:pPr marL="0" indent="0">
              <a:spcAft>
                <a:spcPts val="600"/>
              </a:spcAft>
              <a:buSzPct val="140000"/>
              <a:buNone/>
            </a:pPr>
            <a:r>
              <a:rPr lang="en-US" sz="3800" dirty="0">
                <a:solidFill>
                  <a:schemeClr val="tx1"/>
                </a:solidFill>
                <a:cs typeface="Arial" panose="020B0604020202020204" pitchFamily="34" charset="0"/>
              </a:rPr>
              <a:t>Share information with business contacts including:</a:t>
            </a:r>
          </a:p>
          <a:p>
            <a:pPr marL="457200" indent="-457200">
              <a:buSzPct val="140000"/>
            </a:pPr>
            <a:r>
              <a:rPr lang="en-US" sz="3800" dirty="0">
                <a:solidFill>
                  <a:schemeClr val="tx1"/>
                </a:solidFill>
                <a:cs typeface="Arial" panose="020B0604020202020204" pitchFamily="34" charset="0"/>
              </a:rPr>
              <a:t>CIE success stories</a:t>
            </a:r>
          </a:p>
          <a:p>
            <a:pPr marL="457200" indent="-457200">
              <a:buSzPct val="140000"/>
            </a:pPr>
            <a:r>
              <a:rPr lang="en-US" sz="3800" dirty="0">
                <a:solidFill>
                  <a:schemeClr val="tx1"/>
                </a:solidFill>
                <a:cs typeface="Arial" panose="020B0604020202020204" pitchFamily="34" charset="0"/>
              </a:rPr>
              <a:t>Advantages of the Paid Internship Program</a:t>
            </a:r>
          </a:p>
          <a:p>
            <a:pPr marL="457200" indent="-457200">
              <a:buSzPct val="140000"/>
            </a:pPr>
            <a:r>
              <a:rPr lang="en-US" sz="3800" dirty="0">
                <a:solidFill>
                  <a:schemeClr val="tx1"/>
                </a:solidFill>
                <a:cs typeface="Arial" panose="020B0604020202020204" pitchFamily="34" charset="0"/>
              </a:rPr>
              <a:t>Business tax incentives for hiring individuals with  disabilities</a:t>
            </a:r>
            <a:endParaRPr kumimoji="0" lang="en-US" sz="3800" b="0" i="0" u="none" strike="noStrike" kern="1200" cap="none" spc="0" normalizeH="0" baseline="0" noProof="0" dirty="0">
              <a:ln>
                <a:noFill/>
              </a:ln>
              <a:effectLst/>
              <a:uLnTx/>
              <a:uFillTx/>
              <a:ea typeface="+mn-ea"/>
              <a:cs typeface="Arial" panose="020B0604020202020204" pitchFamily="34" charset="0"/>
            </a:endParaRPr>
          </a:p>
          <a:p>
            <a:endParaRPr lang="en-US" sz="2400" dirty="0"/>
          </a:p>
        </p:txBody>
      </p:sp>
    </p:spTree>
    <p:extLst>
      <p:ext uri="{BB962C8B-B14F-4D97-AF65-F5344CB8AC3E}">
        <p14:creationId xmlns:p14="http://schemas.microsoft.com/office/powerpoint/2010/main" val="2768121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92EFCC-DEE2-437C-8BD3-3AF5CDD2418D}"/>
              </a:ext>
            </a:extLst>
          </p:cNvPr>
          <p:cNvSpPr>
            <a:spLocks noGrp="1"/>
          </p:cNvSpPr>
          <p:nvPr>
            <p:ph type="title"/>
          </p:nvPr>
        </p:nvSpPr>
        <p:spPr>
          <a:xfrm>
            <a:off x="822850" y="259308"/>
            <a:ext cx="10546299" cy="1542196"/>
          </a:xfrm>
        </p:spPr>
        <p:txBody>
          <a:bodyPr anchor="b">
            <a:noAutofit/>
          </a:bodyPr>
          <a:lstStyle/>
          <a:p>
            <a:r>
              <a:rPr lang="en-US" sz="5000" dirty="0"/>
              <a:t>How to Engage Businesses in the LPA</a:t>
            </a:r>
            <a:br>
              <a:rPr lang="en-US" sz="5000" dirty="0"/>
            </a:br>
            <a:r>
              <a:rPr lang="en-US" sz="5000" dirty="0"/>
              <a:t>(2</a:t>
            </a:r>
            <a:r>
              <a:rPr lang="en-US" sz="5000" cap="none" dirty="0"/>
              <a:t> of 3</a:t>
            </a:r>
            <a:r>
              <a:rPr lang="en-US" sz="5000" dirty="0"/>
              <a:t> )</a:t>
            </a:r>
          </a:p>
        </p:txBody>
      </p:sp>
      <p:sp>
        <p:nvSpPr>
          <p:cNvPr id="4" name="Content Placeholder 3">
            <a:extLst>
              <a:ext uri="{FF2B5EF4-FFF2-40B4-BE49-F238E27FC236}">
                <a16:creationId xmlns:a16="http://schemas.microsoft.com/office/drawing/2014/main" id="{E26BFEAA-CB24-4FEE-A60C-1DADB4CC544A}"/>
              </a:ext>
            </a:extLst>
          </p:cNvPr>
          <p:cNvSpPr>
            <a:spLocks noGrp="1"/>
          </p:cNvSpPr>
          <p:nvPr>
            <p:ph idx="1"/>
          </p:nvPr>
        </p:nvSpPr>
        <p:spPr>
          <a:xfrm>
            <a:off x="793660" y="2033516"/>
            <a:ext cx="10143668" cy="3631015"/>
          </a:xfrm>
        </p:spPr>
        <p:txBody>
          <a:bodyPr anchor="ctr">
            <a:noAutofit/>
          </a:bodyPr>
          <a:lstStyle/>
          <a:p>
            <a:pPr marL="0" indent="0">
              <a:buClrTx/>
              <a:buSzPct val="120000"/>
              <a:buNone/>
            </a:pPr>
            <a:r>
              <a:rPr lang="en-US" sz="3800" dirty="0">
                <a:solidFill>
                  <a:schemeClr val="tx1"/>
                </a:solidFill>
                <a:cs typeface="Arial"/>
              </a:rPr>
              <a:t>Share inspiring stories about your LPA and CIE with local networks such as:</a:t>
            </a:r>
          </a:p>
          <a:p>
            <a:pPr marL="457200" indent="-457200">
              <a:buClrTx/>
              <a:buSzPct val="120000"/>
              <a:buFont typeface="Arial" panose="020B0604020202020204" pitchFamily="34" charset="0"/>
              <a:buChar char="•"/>
            </a:pPr>
            <a:r>
              <a:rPr lang="en-US" sz="3800" dirty="0">
                <a:solidFill>
                  <a:schemeClr val="tx1"/>
                </a:solidFill>
                <a:cs typeface="Arial"/>
              </a:rPr>
              <a:t>Your local Chamber of Commerce</a:t>
            </a:r>
          </a:p>
          <a:p>
            <a:pPr marL="457200" indent="-457200">
              <a:buClrTx/>
              <a:buSzPct val="120000"/>
              <a:buFont typeface="Arial" panose="020B0604020202020204" pitchFamily="34" charset="0"/>
              <a:buChar char="•"/>
            </a:pPr>
            <a:r>
              <a:rPr lang="en-US" sz="3800" dirty="0">
                <a:solidFill>
                  <a:schemeClr val="tx1"/>
                </a:solidFill>
                <a:cs typeface="Arial"/>
              </a:rPr>
              <a:t>Business leadership networks or events</a:t>
            </a:r>
          </a:p>
          <a:p>
            <a:pPr marL="457200" indent="-457200">
              <a:buClrTx/>
              <a:buSzPct val="120000"/>
              <a:buFont typeface="Arial" panose="020B0604020202020204" pitchFamily="34" charset="0"/>
              <a:buChar char="•"/>
            </a:pPr>
            <a:r>
              <a:rPr lang="en-US" sz="3800" dirty="0">
                <a:solidFill>
                  <a:schemeClr val="tx1"/>
                </a:solidFill>
                <a:cs typeface="Arial"/>
              </a:rPr>
              <a:t>Regional trade associations</a:t>
            </a:r>
          </a:p>
          <a:p>
            <a:pPr marL="457200" indent="-457200">
              <a:buClrTx/>
              <a:buSzPct val="120000"/>
              <a:buFont typeface="Arial" panose="020B0604020202020204" pitchFamily="34" charset="0"/>
              <a:buChar char="•"/>
            </a:pPr>
            <a:r>
              <a:rPr lang="en-US" sz="3800" dirty="0">
                <a:solidFill>
                  <a:schemeClr val="tx1"/>
                </a:solidFill>
                <a:cs typeface="Arial"/>
              </a:rPr>
              <a:t>Local Workforce Development Board</a:t>
            </a:r>
          </a:p>
        </p:txBody>
      </p:sp>
    </p:spTree>
    <p:extLst>
      <p:ext uri="{BB962C8B-B14F-4D97-AF65-F5344CB8AC3E}">
        <p14:creationId xmlns:p14="http://schemas.microsoft.com/office/powerpoint/2010/main" val="176160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92EFCC-DEE2-437C-8BD3-3AF5CDD2418D}"/>
              </a:ext>
            </a:extLst>
          </p:cNvPr>
          <p:cNvSpPr>
            <a:spLocks noGrp="1"/>
          </p:cNvSpPr>
          <p:nvPr>
            <p:ph type="title"/>
          </p:nvPr>
        </p:nvSpPr>
        <p:spPr>
          <a:xfrm>
            <a:off x="737407" y="646238"/>
            <a:ext cx="10832902" cy="1188950"/>
          </a:xfrm>
        </p:spPr>
        <p:txBody>
          <a:bodyPr anchor="b">
            <a:noAutofit/>
          </a:bodyPr>
          <a:lstStyle/>
          <a:p>
            <a:r>
              <a:rPr lang="en-US" sz="5400" dirty="0"/>
              <a:t>How to Engage Businesses in the LPA </a:t>
            </a:r>
            <a:br>
              <a:rPr lang="en-US" sz="5400" dirty="0"/>
            </a:br>
            <a:r>
              <a:rPr lang="en-US" sz="5400" dirty="0"/>
              <a:t>(3</a:t>
            </a:r>
            <a:r>
              <a:rPr lang="en-US" sz="5400" cap="none" dirty="0"/>
              <a:t> of 3</a:t>
            </a:r>
            <a:r>
              <a:rPr lang="en-US" sz="5400" dirty="0"/>
              <a:t> )</a:t>
            </a:r>
          </a:p>
        </p:txBody>
      </p:sp>
      <p:sp>
        <p:nvSpPr>
          <p:cNvPr id="4" name="Content Placeholder 3">
            <a:extLst>
              <a:ext uri="{FF2B5EF4-FFF2-40B4-BE49-F238E27FC236}">
                <a16:creationId xmlns:a16="http://schemas.microsoft.com/office/drawing/2014/main" id="{E26BFEAA-CB24-4FEE-A60C-1DADB4CC544A}"/>
              </a:ext>
            </a:extLst>
          </p:cNvPr>
          <p:cNvSpPr>
            <a:spLocks noGrp="1"/>
          </p:cNvSpPr>
          <p:nvPr>
            <p:ph idx="1"/>
          </p:nvPr>
        </p:nvSpPr>
        <p:spPr>
          <a:xfrm>
            <a:off x="737407" y="2221659"/>
            <a:ext cx="10143668" cy="3300067"/>
          </a:xfrm>
        </p:spPr>
        <p:txBody>
          <a:bodyPr anchor="ctr">
            <a:normAutofit/>
          </a:bodyPr>
          <a:lstStyle/>
          <a:p>
            <a:pPr marL="0" indent="0">
              <a:buNone/>
            </a:pPr>
            <a:r>
              <a:rPr lang="en-US" sz="3200" dirty="0">
                <a:latin typeface="Arial" panose="020B0604020202020204" pitchFamily="34" charset="0"/>
                <a:cs typeface="Arial" panose="020B0604020202020204" pitchFamily="34" charset="0"/>
              </a:rPr>
              <a:t>Increase</a:t>
            </a:r>
            <a:r>
              <a:rPr kumimoji="0" lang="en-US" sz="3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business contacts and their willingness to participate in the LPA and hire individuals with ID/DD though a:</a:t>
            </a:r>
          </a:p>
          <a:p>
            <a:pPr lvl="1" indent="-457200">
              <a:buClrTx/>
              <a:buSzPct val="120000"/>
              <a:buFont typeface="Arial" panose="020B0604020202020204" pitchFamily="34" charset="0"/>
              <a:buChar char="•"/>
            </a:pPr>
            <a:r>
              <a:rPr lang="en-US" sz="3200" dirty="0">
                <a:latin typeface="Arial" panose="020B0604020202020204" pitchFamily="34" charset="0"/>
                <a:cs typeface="Arial" panose="020B0604020202020204" pitchFamily="34" charset="0"/>
              </a:rPr>
              <a:t>Monthly Employment Roundtable</a:t>
            </a:r>
          </a:p>
          <a:p>
            <a:pPr lvl="1" indent="-457200">
              <a:buClrTx/>
              <a:buSzPct val="120000"/>
              <a:buFont typeface="Arial" panose="020B0604020202020204" pitchFamily="34" charset="0"/>
              <a:buChar char="•"/>
            </a:pPr>
            <a:r>
              <a:rPr lang="en-US" sz="3200" dirty="0">
                <a:latin typeface="Arial" panose="020B0604020202020204" pitchFamily="34" charset="0"/>
                <a:cs typeface="Arial" panose="020B0604020202020204" pitchFamily="34" charset="0"/>
              </a:rPr>
              <a:t>Business Advisory Committees</a:t>
            </a:r>
          </a:p>
          <a:p>
            <a:pPr lvl="1" indent="-457200">
              <a:buClrTx/>
              <a:buSzPct val="120000"/>
              <a:buFont typeface="Arial" panose="020B0604020202020204" pitchFamily="34" charset="0"/>
              <a:buChar char="•"/>
            </a:pPr>
            <a:r>
              <a:rPr kumimoji="0" lang="en-US" sz="3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Employer</a:t>
            </a:r>
            <a:r>
              <a:rPr lang="en-US" sz="3200" dirty="0">
                <a:latin typeface="Arial" panose="020B0604020202020204" pitchFamily="34" charset="0"/>
                <a:cs typeface="Arial" panose="020B0604020202020204" pitchFamily="34" charset="0"/>
              </a:rPr>
              <a:t> Panel</a:t>
            </a:r>
            <a:endParaRPr kumimoji="0" lang="en-US" sz="3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indent="0">
              <a:buNone/>
            </a:pPr>
            <a:endParaRPr lang="en-US" sz="2400" dirty="0"/>
          </a:p>
        </p:txBody>
      </p:sp>
    </p:spTree>
    <p:extLst>
      <p:ext uri="{BB962C8B-B14F-4D97-AF65-F5344CB8AC3E}">
        <p14:creationId xmlns:p14="http://schemas.microsoft.com/office/powerpoint/2010/main" val="2987238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5DAAE-367C-4BD1-93E0-9A950686FF9E}"/>
              </a:ext>
            </a:extLst>
          </p:cNvPr>
          <p:cNvSpPr>
            <a:spLocks noGrp="1"/>
          </p:cNvSpPr>
          <p:nvPr>
            <p:ph type="title"/>
          </p:nvPr>
        </p:nvSpPr>
        <p:spPr>
          <a:xfrm>
            <a:off x="838200" y="572860"/>
            <a:ext cx="10515600" cy="527049"/>
          </a:xfrm>
        </p:spPr>
        <p:txBody>
          <a:bodyPr>
            <a:normAutofit fontScale="90000"/>
          </a:bodyPr>
          <a:lstStyle/>
          <a:p>
            <a:r>
              <a:rPr lang="en-US" sz="5400" dirty="0"/>
              <a:t>Paid Internship Program (PIP)</a:t>
            </a:r>
          </a:p>
        </p:txBody>
      </p:sp>
      <p:sp>
        <p:nvSpPr>
          <p:cNvPr id="3" name="Content Placeholder 2">
            <a:extLst>
              <a:ext uri="{FF2B5EF4-FFF2-40B4-BE49-F238E27FC236}">
                <a16:creationId xmlns:a16="http://schemas.microsoft.com/office/drawing/2014/main" id="{5EDC8216-FCFA-4245-9A8E-213469D21CC8}"/>
              </a:ext>
            </a:extLst>
          </p:cNvPr>
          <p:cNvSpPr>
            <a:spLocks noGrp="1"/>
          </p:cNvSpPr>
          <p:nvPr>
            <p:ph idx="1"/>
          </p:nvPr>
        </p:nvSpPr>
        <p:spPr>
          <a:xfrm>
            <a:off x="721625" y="1355270"/>
            <a:ext cx="10748749" cy="5115379"/>
          </a:xfrm>
        </p:spPr>
        <p:txBody>
          <a:bodyPr>
            <a:noAutofit/>
          </a:bodyPr>
          <a:lstStyle/>
          <a:p>
            <a:pPr marL="0" lvl="0" indent="0" defTabSz="914400">
              <a:spcBef>
                <a:spcPts val="0"/>
              </a:spcBef>
              <a:spcAft>
                <a:spcPts val="800"/>
              </a:spcAft>
              <a:buClrTx/>
              <a:buSzTx/>
              <a:buNone/>
              <a:defRPr/>
            </a:pPr>
            <a:r>
              <a:rPr lang="en-US" sz="3400" kern="1400" dirty="0">
                <a:solidFill>
                  <a:schemeClr val="tx1"/>
                </a:solidFill>
              </a:rPr>
              <a:t>The PIP pays all wages and payroll costs up to $10,400 a year for an individual to work as an intern. The PIP: </a:t>
            </a:r>
            <a:r>
              <a:rPr lang="en-US" sz="3400" dirty="0">
                <a:solidFill>
                  <a:schemeClr val="tx1"/>
                </a:solidFill>
                <a:cs typeface="Arial" panose="020B0604020202020204" pitchFamily="34" charset="0"/>
              </a:rPr>
              <a:t> </a:t>
            </a:r>
          </a:p>
          <a:p>
            <a:pPr marL="457200" indent="-457200">
              <a:spcBef>
                <a:spcPts val="0"/>
              </a:spcBef>
              <a:spcAft>
                <a:spcPts val="600"/>
              </a:spcAft>
              <a:buClr>
                <a:schemeClr val="tx1"/>
              </a:buClr>
              <a:buSzPct val="120000"/>
              <a:defRPr/>
            </a:pPr>
            <a:r>
              <a:rPr lang="en-US" sz="3400" dirty="0">
                <a:solidFill>
                  <a:schemeClr val="tx1"/>
                </a:solidFill>
                <a:cs typeface="Arial" panose="020B0604020202020204" pitchFamily="34" charset="0"/>
              </a:rPr>
              <a:t>Opens doors to businesses who had been reluctant to work with individuals with ID/DD - opening new revenue streams!</a:t>
            </a:r>
          </a:p>
          <a:p>
            <a:pPr marL="457200" lvl="0" indent="-457200" defTabSz="914400">
              <a:spcBef>
                <a:spcPts val="0"/>
              </a:spcBef>
              <a:spcAft>
                <a:spcPts val="600"/>
              </a:spcAft>
              <a:buClr>
                <a:schemeClr val="tx1"/>
              </a:buClr>
              <a:buSzPct val="120000"/>
              <a:buFont typeface="Arial" panose="020B0604020202020204" pitchFamily="34" charset="0"/>
              <a:buChar char="•"/>
              <a:defRPr/>
            </a:pPr>
            <a:r>
              <a:rPr lang="en-US" sz="3400" dirty="0">
                <a:solidFill>
                  <a:schemeClr val="tx1"/>
                </a:solidFill>
                <a:cs typeface="Arial" panose="020B0604020202020204" pitchFamily="34" charset="0"/>
              </a:rPr>
              <a:t>Allows individuals with ID/DD to discover and experience new employment opportunities.</a:t>
            </a:r>
          </a:p>
          <a:p>
            <a:pPr marL="457200" lvl="0" indent="-457200" defTabSz="914400">
              <a:spcBef>
                <a:spcPts val="0"/>
              </a:spcBef>
              <a:spcAft>
                <a:spcPts val="800"/>
              </a:spcAft>
              <a:buClr>
                <a:schemeClr val="tx1"/>
              </a:buClr>
              <a:buSzPct val="120000"/>
              <a:buFont typeface="Arial" panose="020B0604020202020204" pitchFamily="34" charset="0"/>
              <a:buChar char="•"/>
              <a:defRPr/>
            </a:pPr>
            <a:r>
              <a:rPr lang="en-US" sz="3400" dirty="0">
                <a:solidFill>
                  <a:schemeClr val="tx1"/>
                </a:solidFill>
                <a:cs typeface="Arial" panose="020B0604020202020204" pitchFamily="34" charset="0"/>
              </a:rPr>
              <a:t>Introduces job developers to a wide range of businesses willing to work with individuals with ID/DD.</a:t>
            </a:r>
            <a:endParaRPr lang="en-US" sz="3400" dirty="0">
              <a:cs typeface="Arial" panose="020B0604020202020204" pitchFamily="34" charset="0"/>
            </a:endParaRPr>
          </a:p>
        </p:txBody>
      </p:sp>
      <p:sp>
        <p:nvSpPr>
          <p:cNvPr id="4" name="Slide Number Placeholder 3">
            <a:extLst>
              <a:ext uri="{FF2B5EF4-FFF2-40B4-BE49-F238E27FC236}">
                <a16:creationId xmlns:a16="http://schemas.microsoft.com/office/drawing/2014/main" id="{88CBD5AA-0792-4DBD-9B1B-639E60E93C91}"/>
              </a:ext>
            </a:extLst>
          </p:cNvPr>
          <p:cNvSpPr>
            <a:spLocks noGrp="1"/>
          </p:cNvSpPr>
          <p:nvPr>
            <p:ph type="sldNum" sz="quarter" idx="12"/>
          </p:nvPr>
        </p:nvSpPr>
        <p:spPr/>
        <p:txBody>
          <a:bodyPr/>
          <a:lstStyle/>
          <a:p>
            <a:fld id="{C6EDD116-AE05-49C1-93C8-6F0F0C95EA81}" type="slidenum">
              <a:rPr lang="en-US" smtClean="0"/>
              <a:t>8</a:t>
            </a:fld>
            <a:endParaRPr lang="en-US"/>
          </a:p>
        </p:txBody>
      </p:sp>
    </p:spTree>
    <p:extLst>
      <p:ext uri="{BB962C8B-B14F-4D97-AF65-F5344CB8AC3E}">
        <p14:creationId xmlns:p14="http://schemas.microsoft.com/office/powerpoint/2010/main" val="204351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92EFCC-DEE2-437C-8BD3-3AF5CDD2418D}"/>
              </a:ext>
            </a:extLst>
          </p:cNvPr>
          <p:cNvSpPr>
            <a:spLocks noGrp="1"/>
          </p:cNvSpPr>
          <p:nvPr>
            <p:ph type="title"/>
          </p:nvPr>
        </p:nvSpPr>
        <p:spPr>
          <a:xfrm>
            <a:off x="808638" y="386930"/>
            <a:ext cx="9236700" cy="1063498"/>
          </a:xfrm>
        </p:spPr>
        <p:txBody>
          <a:bodyPr anchor="b">
            <a:normAutofit/>
          </a:bodyPr>
          <a:lstStyle/>
          <a:p>
            <a:r>
              <a:rPr lang="en-US" sz="5400" dirty="0"/>
              <a:t>Business Tax Incentives</a:t>
            </a:r>
          </a:p>
        </p:txBody>
      </p:sp>
      <p:sp>
        <p:nvSpPr>
          <p:cNvPr id="4" name="Content Placeholder 3">
            <a:extLst>
              <a:ext uri="{FF2B5EF4-FFF2-40B4-BE49-F238E27FC236}">
                <a16:creationId xmlns:a16="http://schemas.microsoft.com/office/drawing/2014/main" id="{E26BFEAA-CB24-4FEE-A60C-1DADB4CC544A}"/>
              </a:ext>
            </a:extLst>
          </p:cNvPr>
          <p:cNvSpPr>
            <a:spLocks noGrp="1"/>
          </p:cNvSpPr>
          <p:nvPr>
            <p:ph idx="1"/>
          </p:nvPr>
        </p:nvSpPr>
        <p:spPr>
          <a:xfrm>
            <a:off x="737407" y="2060028"/>
            <a:ext cx="10199921" cy="4411042"/>
          </a:xfrm>
        </p:spPr>
        <p:txBody>
          <a:bodyPr anchor="ctr">
            <a:noAutofit/>
          </a:bodyPr>
          <a:lstStyle/>
          <a:p>
            <a:pPr algn="l">
              <a:buFont typeface="Arial" panose="020B0604020202020204" pitchFamily="34" charset="0"/>
              <a:buChar char="•"/>
            </a:pPr>
            <a:r>
              <a:rPr lang="en-US" b="0" i="0" u="none" strike="noStrike" dirty="0">
                <a:solidFill>
                  <a:srgbClr val="201B5A"/>
                </a:solidFill>
                <a:effectLst/>
                <a:latin typeface="Arial" panose="020B0604020202020204" pitchFamily="34" charset="0"/>
                <a:cs typeface="Arial" panose="020B0604020202020204" pitchFamily="34" charset="0"/>
                <a:hlinkClick r:id="rId3" tooltip="Click to accces Work Opportunity Tax Credit (WOTC)"/>
              </a:rPr>
              <a:t>Work Opportunity Tax Credit (WOTC)</a:t>
            </a:r>
            <a:r>
              <a:rPr lang="en-US" b="0" i="0" dirty="0">
                <a:solidFill>
                  <a:srgbClr val="333333"/>
                </a:solidFill>
                <a:effectLst/>
                <a:latin typeface="Arial" panose="020B0604020202020204" pitchFamily="34" charset="0"/>
                <a:cs typeface="Arial" panose="020B0604020202020204" pitchFamily="34" charset="0"/>
              </a:rPr>
              <a:t> - A</a:t>
            </a:r>
            <a:r>
              <a:rPr lang="en-US" b="0" i="0" dirty="0">
                <a:solidFill>
                  <a:srgbClr val="212121"/>
                </a:solidFill>
                <a:effectLst/>
                <a:latin typeface="Arial" panose="020B0604020202020204" pitchFamily="34" charset="0"/>
                <a:cs typeface="Arial" panose="020B0604020202020204" pitchFamily="34" charset="0"/>
              </a:rPr>
              <a:t> Federal tax credit available to employers for hiring individuals from certain targeted groups who have consistently faced significant barriers to employment.</a:t>
            </a:r>
          </a:p>
          <a:p>
            <a:r>
              <a:rPr lang="en-US" b="0" i="0" u="none" strike="noStrike" dirty="0">
                <a:solidFill>
                  <a:srgbClr val="201B5A"/>
                </a:solidFill>
                <a:effectLst/>
                <a:latin typeface="Arial" panose="020B0604020202020204" pitchFamily="34" charset="0"/>
                <a:cs typeface="Arial" panose="020B0604020202020204" pitchFamily="34" charset="0"/>
                <a:hlinkClick r:id="rId4" tooltip="Click to access Disabled Access Credit"/>
              </a:rPr>
              <a:t>Disabled Access Credit</a:t>
            </a:r>
            <a:r>
              <a:rPr lang="en-US" u="none" strike="noStrike" dirty="0">
                <a:solidFill>
                  <a:srgbClr val="333333"/>
                </a:solidFill>
                <a:latin typeface="Arial" panose="020B0604020202020204" pitchFamily="34" charset="0"/>
                <a:cs typeface="Arial" panose="020B0604020202020204" pitchFamily="34" charset="0"/>
              </a:rPr>
              <a:t> - A</a:t>
            </a:r>
            <a:r>
              <a:rPr lang="en-US" b="0" i="0" dirty="0">
                <a:solidFill>
                  <a:srgbClr val="1B1B1B"/>
                </a:solidFill>
                <a:effectLst/>
                <a:latin typeface="Arial" panose="020B0604020202020204" pitchFamily="34" charset="0"/>
                <a:cs typeface="Arial" panose="020B0604020202020204" pitchFamily="34" charset="0"/>
              </a:rPr>
              <a:t> non-refundable credit for small businesses that incur expenditures for the purpose of providing access to persons with disabilities.</a:t>
            </a:r>
            <a:endParaRPr lang="en-US" b="0" i="0" dirty="0">
              <a:solidFill>
                <a:srgbClr val="333333"/>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0" i="0" u="sng" dirty="0">
                <a:solidFill>
                  <a:srgbClr val="05538D"/>
                </a:solidFill>
                <a:effectLst/>
                <a:latin typeface="Arial" panose="020B0604020202020204" pitchFamily="34" charset="0"/>
                <a:cs typeface="Arial" panose="020B0604020202020204" pitchFamily="34" charset="0"/>
                <a:hlinkClick r:id="rId4" tooltip="Click to access Barrier Removal Tax Deduction"/>
              </a:rPr>
              <a:t>Barrier Removal Tax Deduction</a:t>
            </a:r>
            <a:r>
              <a:rPr lang="en-US" dirty="0">
                <a:solidFill>
                  <a:srgbClr val="05538D"/>
                </a:solidFill>
                <a:latin typeface="Arial" panose="020B0604020202020204" pitchFamily="34" charset="0"/>
                <a:cs typeface="Arial" panose="020B0604020202020204" pitchFamily="34" charset="0"/>
              </a:rPr>
              <a:t> - </a:t>
            </a:r>
            <a:r>
              <a:rPr lang="en-US" b="0" i="0" dirty="0">
                <a:solidFill>
                  <a:srgbClr val="1B1B1B"/>
                </a:solidFill>
                <a:effectLst/>
                <a:latin typeface="Arial" panose="020B0604020202020204" pitchFamily="34" charset="0"/>
                <a:cs typeface="Arial" panose="020B0604020202020204" pitchFamily="34" charset="0"/>
              </a:rPr>
              <a:t>Encourages businesses of any size to remove architectural and transportation barriers to the mobility of persons with disabilities and the elderly with up to $15,000 a year for qualified expenses.</a:t>
            </a:r>
            <a:endParaRPr lang="en-US" b="0" i="0" dirty="0">
              <a:solidFill>
                <a:srgbClr val="333333"/>
              </a:solidFill>
              <a:effectLst/>
              <a:latin typeface="Arial" panose="020B0604020202020204" pitchFamily="34" charset="0"/>
              <a:cs typeface="Arial" panose="020B0604020202020204" pitchFamily="34" charset="0"/>
            </a:endParaRPr>
          </a:p>
          <a:p>
            <a:pPr marL="0" indent="0">
              <a:buClrTx/>
              <a:buSzPct val="120000"/>
              <a:buNone/>
            </a:pPr>
            <a:endParaRPr lang="en-US" sz="3200" dirty="0">
              <a:solidFill>
                <a:schemeClr val="tx1"/>
              </a:solidFill>
              <a:latin typeface="Arial"/>
              <a:cs typeface="Arial"/>
            </a:endParaRPr>
          </a:p>
        </p:txBody>
      </p:sp>
    </p:spTree>
    <p:extLst>
      <p:ext uri="{BB962C8B-B14F-4D97-AF65-F5344CB8AC3E}">
        <p14:creationId xmlns:p14="http://schemas.microsoft.com/office/powerpoint/2010/main" val="32272015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be653130-616d-466e-9244-1880388b33f4">
      <UserInfo>
        <DisplayName>Popjevalo, Jessica@DOR</DisplayName>
        <AccountId>10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CD2899925C8349A31B98E1D0A16AE6" ma:contentTypeVersion="4" ma:contentTypeDescription="Create a new document." ma:contentTypeScope="" ma:versionID="7d12897b9086844319919e6ba3679d53">
  <xsd:schema xmlns:xsd="http://www.w3.org/2001/XMLSchema" xmlns:xs="http://www.w3.org/2001/XMLSchema" xmlns:p="http://schemas.microsoft.com/office/2006/metadata/properties" xmlns:ns2="bed14256-3c58-4d11-ac11-e28af6e0353e" xmlns:ns3="be653130-616d-466e-9244-1880388b33f4" targetNamespace="http://schemas.microsoft.com/office/2006/metadata/properties" ma:root="true" ma:fieldsID="54cce18fd982f008783af194cb032b28" ns2:_="" ns3:_="">
    <xsd:import namespace="bed14256-3c58-4d11-ac11-e28af6e0353e"/>
    <xsd:import namespace="be653130-616d-466e-9244-1880388b33f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d14256-3c58-4d11-ac11-e28af6e035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653130-616d-466e-9244-1880388b33f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0E0E5D-4825-47A8-8965-EAFC29FDDB52}">
  <ds:schemaRefs>
    <ds:schemaRef ds:uri="http://schemas.microsoft.com/sharepoint/v3/contenttype/forms"/>
  </ds:schemaRefs>
</ds:datastoreItem>
</file>

<file path=customXml/itemProps2.xml><?xml version="1.0" encoding="utf-8"?>
<ds:datastoreItem xmlns:ds="http://schemas.openxmlformats.org/officeDocument/2006/customXml" ds:itemID="{808A776C-B7D6-48FC-A608-55F1DC28AC84}">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purl.org/dc/dcmitype/"/>
    <ds:schemaRef ds:uri="be653130-616d-466e-9244-1880388b33f4"/>
    <ds:schemaRef ds:uri="http://schemas.microsoft.com/office/infopath/2007/PartnerControls"/>
    <ds:schemaRef ds:uri="bed14256-3c58-4d11-ac11-e28af6e0353e"/>
    <ds:schemaRef ds:uri="http://www.w3.org/XML/1998/namespace"/>
    <ds:schemaRef ds:uri="http://purl.org/dc/terms/"/>
  </ds:schemaRefs>
</ds:datastoreItem>
</file>

<file path=customXml/itemProps3.xml><?xml version="1.0" encoding="utf-8"?>
<ds:datastoreItem xmlns:ds="http://schemas.openxmlformats.org/officeDocument/2006/customXml" ds:itemID="{E2B97479-4718-4BC2-9DB5-55BA665C5B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d14256-3c58-4d11-ac11-e28af6e0353e"/>
    <ds:schemaRef ds:uri="be653130-616d-466e-9244-1880388b33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2235</TotalTime>
  <Words>3242</Words>
  <Application>Microsoft Office PowerPoint</Application>
  <PresentationFormat>Widescreen</PresentationFormat>
  <Paragraphs>231</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Malgun Gothic</vt:lpstr>
      <vt:lpstr>Arial</vt:lpstr>
      <vt:lpstr>Calibri</vt:lpstr>
      <vt:lpstr>Calibri Light</vt:lpstr>
      <vt:lpstr>Source Sans Pro</vt:lpstr>
      <vt:lpstr>Symbol</vt:lpstr>
      <vt:lpstr>Times New Roman</vt:lpstr>
      <vt:lpstr>Office Theme</vt:lpstr>
      <vt:lpstr>   Local Partnership Agreement (LPA) Training</vt:lpstr>
      <vt:lpstr>Overview</vt:lpstr>
      <vt:lpstr>What is Business Partner Engagement?</vt:lpstr>
      <vt:lpstr>LPA Community Partners</vt:lpstr>
      <vt:lpstr>How to Engage Businesses in the LPA (1 of 3 )</vt:lpstr>
      <vt:lpstr>How to Engage Businesses in the LPA (2 of 3 )</vt:lpstr>
      <vt:lpstr>How to Engage Businesses in the LPA  (3 of 3 )</vt:lpstr>
      <vt:lpstr>Paid Internship Program (PIP)</vt:lpstr>
      <vt:lpstr>Business Tax Incentives</vt:lpstr>
      <vt:lpstr>Monthly Employment Roundtables</vt:lpstr>
      <vt:lpstr>Sample Letter to Businesses</vt:lpstr>
      <vt:lpstr>Business Advisory Committee (BAC)</vt:lpstr>
      <vt:lpstr>Business Advisory Committee – Brochure</vt:lpstr>
      <vt:lpstr>Windmills: Disability Awareness Training for Businesses</vt:lpstr>
      <vt:lpstr>Employer Panel</vt:lpstr>
      <vt:lpstr>Sample Employer Panel Questions</vt:lpstr>
      <vt:lpstr>Employment Resources Map</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Partnership Agreement (LPA) Training</dc:title>
  <dc:creator>Popjevalo, Jessica@DOR</dc:creator>
  <cp:lastModifiedBy>Martinez, Vincent@CHHS</cp:lastModifiedBy>
  <cp:revision>8</cp:revision>
  <dcterms:created xsi:type="dcterms:W3CDTF">2021-03-24T14:28:01Z</dcterms:created>
  <dcterms:modified xsi:type="dcterms:W3CDTF">2021-08-09T18:09:28Z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0x010100B7CD2899925C8349A31B98E1D0A16AE6</vt:lpwstr>
  </property>
</Properties>
</file>