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63"/>
  </p:notesMasterIdLst>
  <p:sldIdLst>
    <p:sldId id="430" r:id="rId2"/>
    <p:sldId id="352" r:id="rId3"/>
    <p:sldId id="423" r:id="rId4"/>
    <p:sldId id="424" r:id="rId5"/>
    <p:sldId id="410" r:id="rId6"/>
    <p:sldId id="335" r:id="rId7"/>
    <p:sldId id="404" r:id="rId8"/>
    <p:sldId id="425" r:id="rId9"/>
    <p:sldId id="333" r:id="rId10"/>
    <p:sldId id="353" r:id="rId11"/>
    <p:sldId id="384" r:id="rId12"/>
    <p:sldId id="385" r:id="rId13"/>
    <p:sldId id="315" r:id="rId14"/>
    <p:sldId id="417" r:id="rId15"/>
    <p:sldId id="376" r:id="rId16"/>
    <p:sldId id="418" r:id="rId17"/>
    <p:sldId id="419" r:id="rId18"/>
    <p:sldId id="421" r:id="rId19"/>
    <p:sldId id="420" r:id="rId20"/>
    <p:sldId id="405" r:id="rId21"/>
    <p:sldId id="344" r:id="rId22"/>
    <p:sldId id="272" r:id="rId23"/>
    <p:sldId id="362" r:id="rId24"/>
    <p:sldId id="416" r:id="rId25"/>
    <p:sldId id="426" r:id="rId26"/>
    <p:sldId id="391" r:id="rId27"/>
    <p:sldId id="280" r:id="rId28"/>
    <p:sldId id="303" r:id="rId29"/>
    <p:sldId id="363" r:id="rId30"/>
    <p:sldId id="392" r:id="rId31"/>
    <p:sldId id="422" r:id="rId32"/>
    <p:sldId id="314" r:id="rId33"/>
    <p:sldId id="415" r:id="rId34"/>
    <p:sldId id="375" r:id="rId35"/>
    <p:sldId id="412" r:id="rId36"/>
    <p:sldId id="365" r:id="rId37"/>
    <p:sldId id="401" r:id="rId38"/>
    <p:sldId id="398" r:id="rId39"/>
    <p:sldId id="282" r:id="rId40"/>
    <p:sldId id="366" r:id="rId41"/>
    <p:sldId id="414" r:id="rId42"/>
    <p:sldId id="431" r:id="rId43"/>
    <p:sldId id="427" r:id="rId44"/>
    <p:sldId id="428" r:id="rId45"/>
    <p:sldId id="429" r:id="rId46"/>
    <p:sldId id="399" r:id="rId47"/>
    <p:sldId id="400" r:id="rId48"/>
    <p:sldId id="432" r:id="rId49"/>
    <p:sldId id="413" r:id="rId50"/>
    <p:sldId id="283" r:id="rId51"/>
    <p:sldId id="373" r:id="rId52"/>
    <p:sldId id="433" r:id="rId53"/>
    <p:sldId id="281" r:id="rId54"/>
    <p:sldId id="434" r:id="rId55"/>
    <p:sldId id="374" r:id="rId56"/>
    <p:sldId id="383" r:id="rId57"/>
    <p:sldId id="408" r:id="rId58"/>
    <p:sldId id="409" r:id="rId59"/>
    <p:sldId id="291" r:id="rId60"/>
    <p:sldId id="436" r:id="rId61"/>
    <p:sldId id="435" r:id="rId6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2771CC-68F7-4D0F-BC49-2CAE7F90EE0D}">
          <p14:sldIdLst>
            <p14:sldId id="430"/>
            <p14:sldId id="352"/>
            <p14:sldId id="423"/>
            <p14:sldId id="424"/>
            <p14:sldId id="410"/>
            <p14:sldId id="335"/>
            <p14:sldId id="404"/>
            <p14:sldId id="425"/>
            <p14:sldId id="333"/>
            <p14:sldId id="353"/>
            <p14:sldId id="384"/>
            <p14:sldId id="385"/>
            <p14:sldId id="315"/>
            <p14:sldId id="417"/>
            <p14:sldId id="376"/>
            <p14:sldId id="418"/>
            <p14:sldId id="419"/>
            <p14:sldId id="421"/>
            <p14:sldId id="420"/>
            <p14:sldId id="405"/>
            <p14:sldId id="344"/>
            <p14:sldId id="272"/>
            <p14:sldId id="362"/>
            <p14:sldId id="416"/>
            <p14:sldId id="426"/>
            <p14:sldId id="391"/>
            <p14:sldId id="280"/>
            <p14:sldId id="303"/>
            <p14:sldId id="363"/>
            <p14:sldId id="392"/>
            <p14:sldId id="422"/>
            <p14:sldId id="314"/>
            <p14:sldId id="415"/>
            <p14:sldId id="375"/>
            <p14:sldId id="412"/>
            <p14:sldId id="365"/>
            <p14:sldId id="401"/>
            <p14:sldId id="398"/>
            <p14:sldId id="282"/>
            <p14:sldId id="366"/>
            <p14:sldId id="414"/>
            <p14:sldId id="431"/>
            <p14:sldId id="427"/>
            <p14:sldId id="428"/>
            <p14:sldId id="429"/>
            <p14:sldId id="399"/>
            <p14:sldId id="400"/>
            <p14:sldId id="432"/>
            <p14:sldId id="413"/>
            <p14:sldId id="283"/>
            <p14:sldId id="373"/>
            <p14:sldId id="433"/>
            <p14:sldId id="281"/>
            <p14:sldId id="434"/>
            <p14:sldId id="374"/>
            <p14:sldId id="383"/>
            <p14:sldId id="408"/>
            <p14:sldId id="409"/>
            <p14:sldId id="291"/>
            <p14:sldId id="436"/>
            <p14:sldId id="435"/>
          </p14:sldIdLst>
        </p14:section>
        <p14:section name="Untitled Section" id="{471125D5-C0BD-4A03-85CD-4A40888F84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d, Elizabeth@DDS" initials="ME" lastIdx="0" clrIdx="0">
    <p:extLst>
      <p:ext uri="{19B8F6BF-5375-455C-9EA6-DF929625EA0E}">
        <p15:presenceInfo xmlns:p15="http://schemas.microsoft.com/office/powerpoint/2012/main" userId="S-1-5-21-1095243235-1234201855-1844936127-17951" providerId="AD"/>
      </p:ext>
    </p:extLst>
  </p:cmAuthor>
  <p:cmAuthor id="2" name="Barbara Boyd" initials="BB" lastIdx="2" clrIdx="1">
    <p:extLst>
      <p:ext uri="{19B8F6BF-5375-455C-9EA6-DF929625EA0E}">
        <p15:presenceInfo xmlns:p15="http://schemas.microsoft.com/office/powerpoint/2012/main" userId="S-1-5-21-2608872058-1432505909-2668327341-221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F7D"/>
    <a:srgbClr val="9686DA"/>
    <a:srgbClr val="B5A3E9"/>
    <a:srgbClr val="807BE5"/>
    <a:srgbClr val="DCB138"/>
    <a:srgbClr val="FFFF9F"/>
    <a:srgbClr val="1B14AC"/>
    <a:srgbClr val="755B72"/>
    <a:srgbClr val="192A3B"/>
    <a:srgbClr val="294A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80" autoAdjust="0"/>
    <p:restoredTop sz="54082" autoAdjust="0"/>
  </p:normalViewPr>
  <p:slideViewPr>
    <p:cSldViewPr snapToGrid="0">
      <p:cViewPr varScale="1">
        <p:scale>
          <a:sx n="59" d="100"/>
          <a:sy n="59" d="100"/>
        </p:scale>
        <p:origin x="1368" y="72"/>
      </p:cViewPr>
      <p:guideLst/>
    </p:cSldViewPr>
  </p:slideViewPr>
  <p:outlineViewPr>
    <p:cViewPr>
      <p:scale>
        <a:sx n="33" d="100"/>
        <a:sy n="33" d="100"/>
      </p:scale>
      <p:origin x="0" y="-5328"/>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8" d="100"/>
          <a:sy n="98" d="100"/>
        </p:scale>
        <p:origin x="3557"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8453E5D2-D450-491F-BCBC-7378CA46926F}" type="datetimeFigureOut">
              <a:rPr lang="en-US" smtClean="0"/>
              <a:t>11/14/2019</a:t>
            </a:fld>
            <a:endParaRPr lang="es-E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ABB46AF-8B1F-46F4-9F9A-268081F79474}" type="slidenum">
              <a:rPr lang="en-US" smtClean="0"/>
              <a:t>‹#›</a:t>
            </a:fld>
            <a:endParaRPr lang="es-ES" dirty="0"/>
          </a:p>
        </p:txBody>
      </p:sp>
    </p:spTree>
    <p:extLst>
      <p:ext uri="{BB962C8B-B14F-4D97-AF65-F5344CB8AC3E}">
        <p14:creationId xmlns:p14="http://schemas.microsoft.com/office/powerpoint/2010/main" val="3595834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1</a:t>
            </a:fld>
            <a:endParaRPr lang="es-ES" dirty="0"/>
          </a:p>
        </p:txBody>
      </p:sp>
    </p:spTree>
    <p:extLst>
      <p:ext uri="{BB962C8B-B14F-4D97-AF65-F5344CB8AC3E}">
        <p14:creationId xmlns:p14="http://schemas.microsoft.com/office/powerpoint/2010/main" val="2346218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10</a:t>
            </a:fld>
            <a:endParaRPr lang="es-ES" dirty="0"/>
          </a:p>
        </p:txBody>
      </p:sp>
    </p:spTree>
    <p:extLst>
      <p:ext uri="{BB962C8B-B14F-4D97-AF65-F5344CB8AC3E}">
        <p14:creationId xmlns:p14="http://schemas.microsoft.com/office/powerpoint/2010/main" val="257485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11</a:t>
            </a:fld>
            <a:endParaRPr lang="es-ES" dirty="0"/>
          </a:p>
        </p:txBody>
      </p:sp>
    </p:spTree>
    <p:extLst>
      <p:ext uri="{BB962C8B-B14F-4D97-AF65-F5344CB8AC3E}">
        <p14:creationId xmlns:p14="http://schemas.microsoft.com/office/powerpoint/2010/main" val="1521863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12</a:t>
            </a:fld>
            <a:endParaRPr lang="es-ES" dirty="0"/>
          </a:p>
        </p:txBody>
      </p:sp>
    </p:spTree>
    <p:extLst>
      <p:ext uri="{BB962C8B-B14F-4D97-AF65-F5344CB8AC3E}">
        <p14:creationId xmlns:p14="http://schemas.microsoft.com/office/powerpoint/2010/main" val="52183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13</a:t>
            </a:fld>
            <a:endParaRPr lang="es-ES" dirty="0"/>
          </a:p>
        </p:txBody>
      </p:sp>
    </p:spTree>
    <p:extLst>
      <p:ext uri="{BB962C8B-B14F-4D97-AF65-F5344CB8AC3E}">
        <p14:creationId xmlns:p14="http://schemas.microsoft.com/office/powerpoint/2010/main" val="1664433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14</a:t>
            </a:fld>
            <a:endParaRPr lang="es-ES" dirty="0"/>
          </a:p>
        </p:txBody>
      </p:sp>
    </p:spTree>
    <p:extLst>
      <p:ext uri="{BB962C8B-B14F-4D97-AF65-F5344CB8AC3E}">
        <p14:creationId xmlns:p14="http://schemas.microsoft.com/office/powerpoint/2010/main" val="42478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i="0" dirty="0"/>
          </a:p>
        </p:txBody>
      </p:sp>
      <p:sp>
        <p:nvSpPr>
          <p:cNvPr id="4" name="Slide Number Placeholder 3"/>
          <p:cNvSpPr>
            <a:spLocks noGrp="1"/>
          </p:cNvSpPr>
          <p:nvPr>
            <p:ph type="sldNum" sz="quarter" idx="5"/>
          </p:nvPr>
        </p:nvSpPr>
        <p:spPr/>
        <p:txBody>
          <a:bodyPr/>
          <a:lstStyle/>
          <a:p>
            <a:fld id="{EABB46AF-8B1F-46F4-9F9A-268081F79474}" type="slidenum">
              <a:rPr lang="en-US" smtClean="0"/>
              <a:t>15</a:t>
            </a:fld>
            <a:endParaRPr lang="es-ES" dirty="0"/>
          </a:p>
        </p:txBody>
      </p:sp>
    </p:spTree>
    <p:extLst>
      <p:ext uri="{BB962C8B-B14F-4D97-AF65-F5344CB8AC3E}">
        <p14:creationId xmlns:p14="http://schemas.microsoft.com/office/powerpoint/2010/main" val="4269731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16</a:t>
            </a:fld>
            <a:endParaRPr lang="es-ES" dirty="0"/>
          </a:p>
        </p:txBody>
      </p:sp>
    </p:spTree>
    <p:extLst>
      <p:ext uri="{BB962C8B-B14F-4D97-AF65-F5344CB8AC3E}">
        <p14:creationId xmlns:p14="http://schemas.microsoft.com/office/powerpoint/2010/main" val="223300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17</a:t>
            </a:fld>
            <a:endParaRPr lang="es-ES" dirty="0"/>
          </a:p>
        </p:txBody>
      </p:sp>
    </p:spTree>
    <p:extLst>
      <p:ext uri="{BB962C8B-B14F-4D97-AF65-F5344CB8AC3E}">
        <p14:creationId xmlns:p14="http://schemas.microsoft.com/office/powerpoint/2010/main" val="3092663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18</a:t>
            </a:fld>
            <a:endParaRPr lang="es-ES" dirty="0"/>
          </a:p>
        </p:txBody>
      </p:sp>
    </p:spTree>
    <p:extLst>
      <p:ext uri="{BB962C8B-B14F-4D97-AF65-F5344CB8AC3E}">
        <p14:creationId xmlns:p14="http://schemas.microsoft.com/office/powerpoint/2010/main" val="2326942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19</a:t>
            </a:fld>
            <a:endParaRPr lang="es-ES" dirty="0"/>
          </a:p>
        </p:txBody>
      </p:sp>
    </p:spTree>
    <p:extLst>
      <p:ext uri="{BB962C8B-B14F-4D97-AF65-F5344CB8AC3E}">
        <p14:creationId xmlns:p14="http://schemas.microsoft.com/office/powerpoint/2010/main" val="1813444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400" b="0" i="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EABB46AF-8B1F-46F4-9F9A-268081F79474}" type="slidenum">
              <a:rPr lang="en-US" smtClean="0"/>
              <a:t>2</a:t>
            </a:fld>
            <a:endParaRPr lang="es-ES" dirty="0"/>
          </a:p>
        </p:txBody>
      </p:sp>
    </p:spTree>
    <p:extLst>
      <p:ext uri="{BB962C8B-B14F-4D97-AF65-F5344CB8AC3E}">
        <p14:creationId xmlns:p14="http://schemas.microsoft.com/office/powerpoint/2010/main" val="2629802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B46AF-8B1F-46F4-9F9A-268081F79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325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defTabSz="931774">
              <a:defRPr/>
            </a:pPr>
            <a:fld id="{EABB46AF-8B1F-46F4-9F9A-268081F79474}" type="slidenum">
              <a:rPr lang="en-US">
                <a:solidFill>
                  <a:prstClr val="black"/>
                </a:solidFill>
                <a:latin typeface="Calibri" panose="020F0502020204030204"/>
              </a:rPr>
              <a:pPr defTabSz="931774">
                <a:defRPr/>
              </a:pPr>
              <a:t>21</a:t>
            </a:fld>
            <a:endParaRPr lang="es-ES" dirty="0">
              <a:solidFill>
                <a:prstClr val="black"/>
              </a:solidFill>
              <a:latin typeface="Calibri" panose="020F0502020204030204"/>
            </a:endParaRPr>
          </a:p>
        </p:txBody>
      </p:sp>
    </p:spTree>
    <p:extLst>
      <p:ext uri="{BB962C8B-B14F-4D97-AF65-F5344CB8AC3E}">
        <p14:creationId xmlns:p14="http://schemas.microsoft.com/office/powerpoint/2010/main" val="700401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Arial" panose="020B0604020202020204" pitchFamily="34" charset="0"/>
              <a:buChar char="•"/>
            </a:pPr>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22</a:t>
            </a:fld>
            <a:endParaRPr lang="es-ES" dirty="0"/>
          </a:p>
        </p:txBody>
      </p:sp>
    </p:spTree>
    <p:extLst>
      <p:ext uri="{BB962C8B-B14F-4D97-AF65-F5344CB8AC3E}">
        <p14:creationId xmlns:p14="http://schemas.microsoft.com/office/powerpoint/2010/main" val="911686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23</a:t>
            </a:fld>
            <a:endParaRPr lang="es-ES" dirty="0"/>
          </a:p>
        </p:txBody>
      </p:sp>
    </p:spTree>
    <p:extLst>
      <p:ext uri="{BB962C8B-B14F-4D97-AF65-F5344CB8AC3E}">
        <p14:creationId xmlns:p14="http://schemas.microsoft.com/office/powerpoint/2010/main" val="3701200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24</a:t>
            </a:fld>
            <a:endParaRPr lang="es-ES" dirty="0"/>
          </a:p>
        </p:txBody>
      </p:sp>
    </p:spTree>
    <p:extLst>
      <p:ext uri="{BB962C8B-B14F-4D97-AF65-F5344CB8AC3E}">
        <p14:creationId xmlns:p14="http://schemas.microsoft.com/office/powerpoint/2010/main" val="4137069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25</a:t>
            </a:fld>
            <a:endParaRPr lang="es-ES" dirty="0"/>
          </a:p>
        </p:txBody>
      </p:sp>
    </p:spTree>
    <p:extLst>
      <p:ext uri="{BB962C8B-B14F-4D97-AF65-F5344CB8AC3E}">
        <p14:creationId xmlns:p14="http://schemas.microsoft.com/office/powerpoint/2010/main" val="3763508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26</a:t>
            </a:fld>
            <a:endParaRPr lang="es-ES" dirty="0"/>
          </a:p>
        </p:txBody>
      </p:sp>
    </p:spTree>
    <p:extLst>
      <p:ext uri="{BB962C8B-B14F-4D97-AF65-F5344CB8AC3E}">
        <p14:creationId xmlns:p14="http://schemas.microsoft.com/office/powerpoint/2010/main" val="3642230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27</a:t>
            </a:fld>
            <a:endParaRPr lang="es-ES" dirty="0"/>
          </a:p>
        </p:txBody>
      </p:sp>
    </p:spTree>
    <p:extLst>
      <p:ext uri="{BB962C8B-B14F-4D97-AF65-F5344CB8AC3E}">
        <p14:creationId xmlns:p14="http://schemas.microsoft.com/office/powerpoint/2010/main" val="1256077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28</a:t>
            </a:fld>
            <a:endParaRPr lang="es-ES" dirty="0"/>
          </a:p>
        </p:txBody>
      </p:sp>
    </p:spTree>
    <p:extLst>
      <p:ext uri="{BB962C8B-B14F-4D97-AF65-F5344CB8AC3E}">
        <p14:creationId xmlns:p14="http://schemas.microsoft.com/office/powerpoint/2010/main" val="252916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29</a:t>
            </a:fld>
            <a:endParaRPr lang="es-ES" dirty="0"/>
          </a:p>
        </p:txBody>
      </p:sp>
    </p:spTree>
    <p:extLst>
      <p:ext uri="{BB962C8B-B14F-4D97-AF65-F5344CB8AC3E}">
        <p14:creationId xmlns:p14="http://schemas.microsoft.com/office/powerpoint/2010/main" val="330679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3</a:t>
            </a:fld>
            <a:endParaRPr lang="es-ES" dirty="0"/>
          </a:p>
        </p:txBody>
      </p:sp>
    </p:spTree>
    <p:extLst>
      <p:ext uri="{BB962C8B-B14F-4D97-AF65-F5344CB8AC3E}">
        <p14:creationId xmlns:p14="http://schemas.microsoft.com/office/powerpoint/2010/main" val="4275134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30</a:t>
            </a:fld>
            <a:endParaRPr lang="es-ES" dirty="0"/>
          </a:p>
        </p:txBody>
      </p:sp>
    </p:spTree>
    <p:extLst>
      <p:ext uri="{BB962C8B-B14F-4D97-AF65-F5344CB8AC3E}">
        <p14:creationId xmlns:p14="http://schemas.microsoft.com/office/powerpoint/2010/main" val="85528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31</a:t>
            </a:fld>
            <a:endParaRPr lang="es-ES" dirty="0"/>
          </a:p>
        </p:txBody>
      </p:sp>
    </p:spTree>
    <p:extLst>
      <p:ext uri="{BB962C8B-B14F-4D97-AF65-F5344CB8AC3E}">
        <p14:creationId xmlns:p14="http://schemas.microsoft.com/office/powerpoint/2010/main" val="646509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32</a:t>
            </a:fld>
            <a:endParaRPr lang="es-ES" dirty="0"/>
          </a:p>
        </p:txBody>
      </p:sp>
    </p:spTree>
    <p:extLst>
      <p:ext uri="{BB962C8B-B14F-4D97-AF65-F5344CB8AC3E}">
        <p14:creationId xmlns:p14="http://schemas.microsoft.com/office/powerpoint/2010/main" val="3320955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33</a:t>
            </a:fld>
            <a:endParaRPr lang="es-ES" dirty="0"/>
          </a:p>
        </p:txBody>
      </p:sp>
    </p:spTree>
    <p:extLst>
      <p:ext uri="{BB962C8B-B14F-4D97-AF65-F5344CB8AC3E}">
        <p14:creationId xmlns:p14="http://schemas.microsoft.com/office/powerpoint/2010/main" val="3569952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34</a:t>
            </a:fld>
            <a:endParaRPr lang="es-ES" dirty="0"/>
          </a:p>
        </p:txBody>
      </p:sp>
    </p:spTree>
    <p:extLst>
      <p:ext uri="{BB962C8B-B14F-4D97-AF65-F5344CB8AC3E}">
        <p14:creationId xmlns:p14="http://schemas.microsoft.com/office/powerpoint/2010/main" val="217162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B46AF-8B1F-46F4-9F9A-268081F79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856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40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EABB46AF-8B1F-46F4-9F9A-268081F79474}" type="slidenum">
              <a:rPr lang="en-US" smtClean="0"/>
              <a:t>36</a:t>
            </a:fld>
            <a:endParaRPr lang="es-ES" dirty="0"/>
          </a:p>
        </p:txBody>
      </p:sp>
    </p:spTree>
    <p:extLst>
      <p:ext uri="{BB962C8B-B14F-4D97-AF65-F5344CB8AC3E}">
        <p14:creationId xmlns:p14="http://schemas.microsoft.com/office/powerpoint/2010/main" val="971759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s-ES" sz="14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37</a:t>
            </a:fld>
            <a:endParaRPr lang="es-ES" dirty="0"/>
          </a:p>
        </p:txBody>
      </p:sp>
    </p:spTree>
    <p:extLst>
      <p:ext uri="{BB962C8B-B14F-4D97-AF65-F5344CB8AC3E}">
        <p14:creationId xmlns:p14="http://schemas.microsoft.com/office/powerpoint/2010/main" val="660169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38</a:t>
            </a:fld>
            <a:endParaRPr lang="es-ES" dirty="0"/>
          </a:p>
        </p:txBody>
      </p:sp>
    </p:spTree>
    <p:extLst>
      <p:ext uri="{BB962C8B-B14F-4D97-AF65-F5344CB8AC3E}">
        <p14:creationId xmlns:p14="http://schemas.microsoft.com/office/powerpoint/2010/main" val="207481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39</a:t>
            </a:fld>
            <a:endParaRPr lang="es-ES" dirty="0"/>
          </a:p>
        </p:txBody>
      </p:sp>
    </p:spTree>
    <p:extLst>
      <p:ext uri="{BB962C8B-B14F-4D97-AF65-F5344CB8AC3E}">
        <p14:creationId xmlns:p14="http://schemas.microsoft.com/office/powerpoint/2010/main" val="1547840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4</a:t>
            </a:fld>
            <a:endParaRPr lang="es-ES" dirty="0"/>
          </a:p>
        </p:txBody>
      </p:sp>
    </p:spTree>
    <p:extLst>
      <p:ext uri="{BB962C8B-B14F-4D97-AF65-F5344CB8AC3E}">
        <p14:creationId xmlns:p14="http://schemas.microsoft.com/office/powerpoint/2010/main" val="1533256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40</a:t>
            </a:fld>
            <a:endParaRPr lang="es-ES" dirty="0"/>
          </a:p>
        </p:txBody>
      </p:sp>
    </p:spTree>
    <p:extLst>
      <p:ext uri="{BB962C8B-B14F-4D97-AF65-F5344CB8AC3E}">
        <p14:creationId xmlns:p14="http://schemas.microsoft.com/office/powerpoint/2010/main" val="1358271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41</a:t>
            </a:fld>
            <a:endParaRPr lang="es-ES" dirty="0"/>
          </a:p>
        </p:txBody>
      </p:sp>
    </p:spTree>
    <p:extLst>
      <p:ext uri="{BB962C8B-B14F-4D97-AF65-F5344CB8AC3E}">
        <p14:creationId xmlns:p14="http://schemas.microsoft.com/office/powerpoint/2010/main" val="582412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EABB46AF-8B1F-46F4-9F9A-268081F79474}" type="slidenum">
              <a:rPr lang="en-US" smtClean="0"/>
              <a:t>42</a:t>
            </a:fld>
            <a:endParaRPr lang="es-ES" dirty="0"/>
          </a:p>
        </p:txBody>
      </p:sp>
    </p:spTree>
    <p:extLst>
      <p:ext uri="{BB962C8B-B14F-4D97-AF65-F5344CB8AC3E}">
        <p14:creationId xmlns:p14="http://schemas.microsoft.com/office/powerpoint/2010/main" val="4043050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43</a:t>
            </a:fld>
            <a:endParaRPr lang="es-ES" dirty="0"/>
          </a:p>
        </p:txBody>
      </p:sp>
    </p:spTree>
    <p:extLst>
      <p:ext uri="{BB962C8B-B14F-4D97-AF65-F5344CB8AC3E}">
        <p14:creationId xmlns:p14="http://schemas.microsoft.com/office/powerpoint/2010/main" val="116876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44</a:t>
            </a:fld>
            <a:endParaRPr lang="es-ES" dirty="0"/>
          </a:p>
        </p:txBody>
      </p:sp>
    </p:spTree>
    <p:extLst>
      <p:ext uri="{BB962C8B-B14F-4D97-AF65-F5344CB8AC3E}">
        <p14:creationId xmlns:p14="http://schemas.microsoft.com/office/powerpoint/2010/main" val="40547999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45</a:t>
            </a:fld>
            <a:endParaRPr lang="es-ES" dirty="0"/>
          </a:p>
        </p:txBody>
      </p:sp>
    </p:spTree>
    <p:extLst>
      <p:ext uri="{BB962C8B-B14F-4D97-AF65-F5344CB8AC3E}">
        <p14:creationId xmlns:p14="http://schemas.microsoft.com/office/powerpoint/2010/main" val="2766572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ClrTx/>
              <a:buFont typeface="Arial" panose="020B0604020202020204" pitchFamily="34" charset="0"/>
              <a:buChar char="•"/>
            </a:pPr>
            <a:endParaRPr lang="es-ES" sz="1400" dirty="0">
              <a:latin typeface="Arial" panose="020B0604020202020204" pitchFamily="34" charset="0"/>
            </a:endParaRPr>
          </a:p>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46</a:t>
            </a:fld>
            <a:endParaRPr lang="es-ES" dirty="0"/>
          </a:p>
        </p:txBody>
      </p:sp>
    </p:spTree>
    <p:extLst>
      <p:ext uri="{BB962C8B-B14F-4D97-AF65-F5344CB8AC3E}">
        <p14:creationId xmlns:p14="http://schemas.microsoft.com/office/powerpoint/2010/main" val="641168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47</a:t>
            </a:fld>
            <a:endParaRPr lang="es-ES" dirty="0"/>
          </a:p>
        </p:txBody>
      </p:sp>
    </p:spTree>
    <p:extLst>
      <p:ext uri="{BB962C8B-B14F-4D97-AF65-F5344CB8AC3E}">
        <p14:creationId xmlns:p14="http://schemas.microsoft.com/office/powerpoint/2010/main" val="3727496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48</a:t>
            </a:fld>
            <a:endParaRPr lang="es-ES" dirty="0"/>
          </a:p>
        </p:txBody>
      </p:sp>
    </p:spTree>
    <p:extLst>
      <p:ext uri="{BB962C8B-B14F-4D97-AF65-F5344CB8AC3E}">
        <p14:creationId xmlns:p14="http://schemas.microsoft.com/office/powerpoint/2010/main" val="2409545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B46AF-8B1F-46F4-9F9A-268081F79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06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5</a:t>
            </a:fld>
            <a:endParaRPr lang="es-ES" dirty="0"/>
          </a:p>
        </p:txBody>
      </p:sp>
    </p:spTree>
    <p:extLst>
      <p:ext uri="{BB962C8B-B14F-4D97-AF65-F5344CB8AC3E}">
        <p14:creationId xmlns:p14="http://schemas.microsoft.com/office/powerpoint/2010/main" val="42593006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50</a:t>
            </a:fld>
            <a:endParaRPr lang="es-ES" dirty="0"/>
          </a:p>
        </p:txBody>
      </p:sp>
    </p:spTree>
    <p:extLst>
      <p:ext uri="{BB962C8B-B14F-4D97-AF65-F5344CB8AC3E}">
        <p14:creationId xmlns:p14="http://schemas.microsoft.com/office/powerpoint/2010/main" val="1309892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400" dirty="0">
              <a:solidFill>
                <a:srgbClr val="262626"/>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51</a:t>
            </a:fld>
            <a:endParaRPr lang="es-ES" dirty="0"/>
          </a:p>
        </p:txBody>
      </p:sp>
    </p:spTree>
    <p:extLst>
      <p:ext uri="{BB962C8B-B14F-4D97-AF65-F5344CB8AC3E}">
        <p14:creationId xmlns:p14="http://schemas.microsoft.com/office/powerpoint/2010/main" val="13028151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52</a:t>
            </a:fld>
            <a:endParaRPr lang="es-ES" dirty="0"/>
          </a:p>
        </p:txBody>
      </p:sp>
    </p:spTree>
    <p:extLst>
      <p:ext uri="{BB962C8B-B14F-4D97-AF65-F5344CB8AC3E}">
        <p14:creationId xmlns:p14="http://schemas.microsoft.com/office/powerpoint/2010/main" val="22778363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53</a:t>
            </a:fld>
            <a:endParaRPr lang="es-ES" dirty="0"/>
          </a:p>
        </p:txBody>
      </p:sp>
    </p:spTree>
    <p:extLst>
      <p:ext uri="{BB962C8B-B14F-4D97-AF65-F5344CB8AC3E}">
        <p14:creationId xmlns:p14="http://schemas.microsoft.com/office/powerpoint/2010/main" val="17091110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54</a:t>
            </a:fld>
            <a:endParaRPr lang="es-ES" dirty="0"/>
          </a:p>
        </p:txBody>
      </p:sp>
    </p:spTree>
    <p:extLst>
      <p:ext uri="{BB962C8B-B14F-4D97-AF65-F5344CB8AC3E}">
        <p14:creationId xmlns:p14="http://schemas.microsoft.com/office/powerpoint/2010/main" val="37179956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s-ES" sz="14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55</a:t>
            </a:fld>
            <a:endParaRPr lang="es-ES" dirty="0"/>
          </a:p>
        </p:txBody>
      </p:sp>
    </p:spTree>
    <p:extLst>
      <p:ext uri="{BB962C8B-B14F-4D97-AF65-F5344CB8AC3E}">
        <p14:creationId xmlns:p14="http://schemas.microsoft.com/office/powerpoint/2010/main" val="30813122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56</a:t>
            </a:fld>
            <a:endParaRPr lang="es-ES" dirty="0"/>
          </a:p>
        </p:txBody>
      </p:sp>
    </p:spTree>
    <p:extLst>
      <p:ext uri="{BB962C8B-B14F-4D97-AF65-F5344CB8AC3E}">
        <p14:creationId xmlns:p14="http://schemas.microsoft.com/office/powerpoint/2010/main" val="578993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ABB46AF-8B1F-46F4-9F9A-268081F79474}" type="slidenum">
              <a:rPr lang="en-US" smtClean="0"/>
              <a:t>57</a:t>
            </a:fld>
            <a:endParaRPr lang="es-ES" dirty="0"/>
          </a:p>
        </p:txBody>
      </p:sp>
    </p:spTree>
    <p:extLst>
      <p:ext uri="{BB962C8B-B14F-4D97-AF65-F5344CB8AC3E}">
        <p14:creationId xmlns:p14="http://schemas.microsoft.com/office/powerpoint/2010/main" val="38447587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i="1" dirty="0"/>
          </a:p>
        </p:txBody>
      </p:sp>
      <p:sp>
        <p:nvSpPr>
          <p:cNvPr id="4" name="Slide Number Placeholder 3"/>
          <p:cNvSpPr>
            <a:spLocks noGrp="1"/>
          </p:cNvSpPr>
          <p:nvPr>
            <p:ph type="sldNum" sz="quarter" idx="5"/>
          </p:nvPr>
        </p:nvSpPr>
        <p:spPr/>
        <p:txBody>
          <a:bodyPr/>
          <a:lstStyle/>
          <a:p>
            <a:fld id="{EABB46AF-8B1F-46F4-9F9A-268081F79474}" type="slidenum">
              <a:rPr lang="en-US" smtClean="0"/>
              <a:t>58</a:t>
            </a:fld>
            <a:endParaRPr lang="es-ES" dirty="0"/>
          </a:p>
        </p:txBody>
      </p:sp>
    </p:spTree>
    <p:extLst>
      <p:ext uri="{BB962C8B-B14F-4D97-AF65-F5344CB8AC3E}">
        <p14:creationId xmlns:p14="http://schemas.microsoft.com/office/powerpoint/2010/main" val="25255385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59</a:t>
            </a:fld>
            <a:endParaRPr lang="es-ES" dirty="0"/>
          </a:p>
        </p:txBody>
      </p:sp>
    </p:spTree>
    <p:extLst>
      <p:ext uri="{BB962C8B-B14F-4D97-AF65-F5344CB8AC3E}">
        <p14:creationId xmlns:p14="http://schemas.microsoft.com/office/powerpoint/2010/main" val="108411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6</a:t>
            </a:fld>
            <a:endParaRPr lang="es-ES" dirty="0"/>
          </a:p>
        </p:txBody>
      </p:sp>
    </p:spTree>
    <p:extLst>
      <p:ext uri="{BB962C8B-B14F-4D97-AF65-F5344CB8AC3E}">
        <p14:creationId xmlns:p14="http://schemas.microsoft.com/office/powerpoint/2010/main" val="21468027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60</a:t>
            </a:fld>
            <a:endParaRPr lang="es-ES" dirty="0"/>
          </a:p>
        </p:txBody>
      </p:sp>
    </p:spTree>
    <p:extLst>
      <p:ext uri="{BB962C8B-B14F-4D97-AF65-F5344CB8AC3E}">
        <p14:creationId xmlns:p14="http://schemas.microsoft.com/office/powerpoint/2010/main" val="2748566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61</a:t>
            </a:fld>
            <a:endParaRPr lang="es-ES" dirty="0"/>
          </a:p>
        </p:txBody>
      </p:sp>
    </p:spTree>
    <p:extLst>
      <p:ext uri="{BB962C8B-B14F-4D97-AF65-F5344CB8AC3E}">
        <p14:creationId xmlns:p14="http://schemas.microsoft.com/office/powerpoint/2010/main" val="271726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sz="14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7</a:t>
            </a:fld>
            <a:endParaRPr lang="es-ES" dirty="0"/>
          </a:p>
        </p:txBody>
      </p:sp>
    </p:spTree>
    <p:extLst>
      <p:ext uri="{BB962C8B-B14F-4D97-AF65-F5344CB8AC3E}">
        <p14:creationId xmlns:p14="http://schemas.microsoft.com/office/powerpoint/2010/main" val="794749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8</a:t>
            </a:fld>
            <a:endParaRPr lang="es-ES" dirty="0"/>
          </a:p>
        </p:txBody>
      </p:sp>
    </p:spTree>
    <p:extLst>
      <p:ext uri="{BB962C8B-B14F-4D97-AF65-F5344CB8AC3E}">
        <p14:creationId xmlns:p14="http://schemas.microsoft.com/office/powerpoint/2010/main" val="2474386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ABB46AF-8B1F-46F4-9F9A-268081F79474}" type="slidenum">
              <a:rPr lang="en-US" smtClean="0"/>
              <a:t>9</a:t>
            </a:fld>
            <a:endParaRPr lang="es-ES" dirty="0"/>
          </a:p>
        </p:txBody>
      </p:sp>
    </p:spTree>
    <p:extLst>
      <p:ext uri="{BB962C8B-B14F-4D97-AF65-F5344CB8AC3E}">
        <p14:creationId xmlns:p14="http://schemas.microsoft.com/office/powerpoint/2010/main" val="2316638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8AEDE9D-76BC-422E-8602-23928E8DABD3}" type="datetime1">
              <a:rPr lang="en-US" smtClean="0"/>
              <a:t>11/14/2019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C6EDD116-AE05-49C1-93C8-6F0F0C95EA81}"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125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DED2172-8607-471A-B78F-6D491595C3AD}" type="datetime1">
              <a:rPr lang="en-US" smtClean="0"/>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2081900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52555D-60ED-41D5-A7C7-36456ACACDB4}" type="datetime1">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5791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ED5EC5-2C45-42D0-9101-B1D1D4859900}" type="datetime1">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s-E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s-E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6123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672650-3D70-48A1-B7AB-A40CF33DBB0E}" type="datetime1">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1812114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7F70A7-A9BB-45AA-B81B-538958E8CC55}" type="datetime1">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s-E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s-E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5448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F461C0-611D-4531-BC5B-B152BE4B7691}" type="datetime1">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775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4C88F0-E147-44A2-B10A-BC051E710981}" type="datetime1">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5364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AD9B48-87D1-457D-B304-B872071E8F56}" type="datetime1">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038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DC0F4A-0CBA-4AED-9BAB-E8571FBDDB59}" type="datetime1">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215254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6B2979-44C5-48F3-85B4-0325579BF92C}" type="datetime1">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18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AA78B8-EC7E-477A-AFC8-9C22C5A99166}" type="datetime1">
              <a:rPr lang="en-US" smtClean="0"/>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146774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0CED01-9BB2-46E8-90A6-4F63466D6A2D}" type="datetime1">
              <a:rPr lang="en-US" smtClean="0"/>
              <a:t>11/14/2019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EDD116-AE05-49C1-93C8-6F0F0C95EA81}"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807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EE6FBC-627A-44BC-82EE-65830BBC17FF}" type="datetime1">
              <a:rPr lang="en-US" smtClean="0"/>
              <a:t>11/14/2019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EDD116-AE05-49C1-93C8-6F0F0C95EA81}"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24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39539-C59D-4C44-8EEA-7C1D9A6010E5}" type="datetime1">
              <a:rPr lang="en-US" smtClean="0"/>
              <a:t>11/14/2019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111934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D377FF8-9666-424C-A698-B91A9D5A63DB}" type="datetime1">
              <a:rPr lang="en-US" smtClean="0"/>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EDD116-AE05-49C1-93C8-6F0F0C95EA81}"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402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9051BDD-1CC5-4A1C-A1DB-BB1CFFF3BE7D}" type="datetime1">
              <a:rPr lang="en-US" smtClean="0"/>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423490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08BB71C-DE34-46B5-BC47-DFD0A62298FE}" type="datetime1">
              <a:rPr lang="en-US" smtClean="0"/>
              <a:t>11/14/2019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6EDD116-AE05-49C1-93C8-6F0F0C95EA81}" type="slidenum">
              <a:rPr lang="en-US" smtClean="0"/>
              <a:t>‹#›</a:t>
            </a:fld>
            <a:endParaRPr lang="en-US" dirty="0"/>
          </a:p>
        </p:txBody>
      </p:sp>
    </p:spTree>
    <p:extLst>
      <p:ext uri="{BB962C8B-B14F-4D97-AF65-F5344CB8AC3E}">
        <p14:creationId xmlns:p14="http://schemas.microsoft.com/office/powerpoint/2010/main" val="2909001318"/>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mailto:CaliforniaCIE@dor.ca.gov"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CaliforniaCIE@dor.ca.gov"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CaliforniaCIE@dor.ca.gov"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10.xml"/><Relationship Id="rId4" Type="http://schemas.openxmlformats.org/officeDocument/2006/relationships/hyperlink" Target="mailto:CaliforniaCIE@dor.ca.gov"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7DE5C9-D19D-49C9-AE07-5D7B4DFBD7EA}"/>
              </a:ext>
            </a:extLst>
          </p:cNvPr>
          <p:cNvSpPr>
            <a:spLocks noGrp="1"/>
          </p:cNvSpPr>
          <p:nvPr>
            <p:ph type="title"/>
          </p:nvPr>
        </p:nvSpPr>
        <p:spPr>
          <a:xfrm>
            <a:off x="653142" y="840922"/>
            <a:ext cx="10843533" cy="2397578"/>
          </a:xfrm>
        </p:spPr>
        <p:txBody>
          <a:bodyPr>
            <a:noAutofit/>
          </a:bodyPr>
          <a:lstStyle/>
          <a:p>
            <a:br>
              <a:rPr lang="es-ES" sz="3200" b="1" dirty="0">
                <a:ln>
                  <a:noFill/>
                </a:ln>
                <a:solidFill>
                  <a:prstClr val="black">
                    <a:lumMod val="85000"/>
                    <a:lumOff val="15000"/>
                  </a:prstClr>
                </a:solidFill>
              </a:rPr>
            </a:br>
            <a:r>
              <a:rPr lang="es-ES" sz="3200" b="1" dirty="0">
                <a:ln>
                  <a:noFill/>
                </a:ln>
                <a:solidFill>
                  <a:prstClr val="black">
                    <a:lumMod val="85000"/>
                    <a:lumOff val="15000"/>
                  </a:prstClr>
                </a:solidFill>
              </a:rPr>
              <a:t>Vías para un</a:t>
            </a:r>
            <a:br>
              <a:rPr dirty="0"/>
            </a:br>
            <a:r>
              <a:rPr lang="es-ES" sz="3200" b="1" dirty="0">
                <a:ln>
                  <a:noFill/>
                </a:ln>
                <a:solidFill>
                  <a:prstClr val="black">
                    <a:lumMod val="85000"/>
                    <a:lumOff val="15000"/>
                  </a:prstClr>
                </a:solidFill>
              </a:rPr>
              <a:t>"Trabajo real, con pago real, en el mundo real”</a:t>
            </a:r>
            <a:r>
              <a:rPr lang="en-US" sz="3200" b="1" dirty="0">
                <a:ln>
                  <a:noFill/>
                </a:ln>
                <a:solidFill>
                  <a:prstClr val="black">
                    <a:lumMod val="85000"/>
                    <a:lumOff val="15000"/>
                  </a:prstClr>
                </a:solidFill>
              </a:rPr>
              <a:t>
</a:t>
            </a:r>
            <a:br>
              <a:rPr dirty="0"/>
            </a:br>
            <a:r>
              <a:rPr lang="es-ES" sz="3200" b="1" dirty="0">
                <a:ln>
                  <a:noFill/>
                </a:ln>
                <a:solidFill>
                  <a:prstClr val="black">
                    <a:lumMod val="85000"/>
                    <a:lumOff val="15000"/>
                  </a:prstClr>
                </a:solidFill>
              </a:rPr>
              <a:t>Seminario web para personas con discapacidades intelectuales y del desarrollo y sus familias</a:t>
            </a:r>
            <a:endParaRPr lang="es-ES" sz="3200" b="1" dirty="0"/>
          </a:p>
        </p:txBody>
      </p:sp>
      <p:sp>
        <p:nvSpPr>
          <p:cNvPr id="10" name="Text Placeholder 9">
            <a:extLst>
              <a:ext uri="{FF2B5EF4-FFF2-40B4-BE49-F238E27FC236}">
                <a16:creationId xmlns:a16="http://schemas.microsoft.com/office/drawing/2014/main" id="{3E005E56-43A7-49ED-AE2A-15D6FAF429D0}"/>
              </a:ext>
            </a:extLst>
          </p:cNvPr>
          <p:cNvSpPr>
            <a:spLocks noGrp="1"/>
          </p:cNvSpPr>
          <p:nvPr>
            <p:ph type="body" idx="1"/>
          </p:nvPr>
        </p:nvSpPr>
        <p:spPr>
          <a:xfrm>
            <a:off x="987879" y="3846051"/>
            <a:ext cx="10474778" cy="2024070"/>
          </a:xfrm>
        </p:spPr>
        <p:txBody>
          <a:bodyPr>
            <a:noAutofit/>
          </a:bodyPr>
          <a:lstStyle/>
          <a:p>
            <a:r>
              <a:rPr lang="es-ES" dirty="0"/>
              <a:t>Agencia de Salud y Servicios Humanos de California</a:t>
            </a:r>
          </a:p>
          <a:p>
            <a:r>
              <a:rPr lang="es-ES" dirty="0"/>
              <a:t>Departamento de Educación de California</a:t>
            </a:r>
          </a:p>
          <a:p>
            <a:r>
              <a:rPr lang="es-ES" dirty="0"/>
              <a:t>Departamento de Rehabilitación de California</a:t>
            </a:r>
          </a:p>
          <a:p>
            <a:r>
              <a:rPr lang="es-ES" dirty="0"/>
              <a:t>Departamento de Servicios del Desarrollo de California  </a:t>
            </a:r>
          </a:p>
        </p:txBody>
      </p:sp>
      <p:sp>
        <p:nvSpPr>
          <p:cNvPr id="3" name="Slide Number Placeholder 2">
            <a:extLst>
              <a:ext uri="{FF2B5EF4-FFF2-40B4-BE49-F238E27FC236}">
                <a16:creationId xmlns:a16="http://schemas.microsoft.com/office/drawing/2014/main" id="{76505F56-03AA-48FF-8F76-59A7105048DF}"/>
              </a:ext>
            </a:extLst>
          </p:cNvPr>
          <p:cNvSpPr>
            <a:spLocks noGrp="1"/>
          </p:cNvSpPr>
          <p:nvPr>
            <p:ph type="sldNum" sz="quarter" idx="12"/>
          </p:nvPr>
        </p:nvSpPr>
        <p:spPr>
          <a:xfrm>
            <a:off x="10353901" y="5969000"/>
            <a:ext cx="542697" cy="279400"/>
          </a:xfrm>
        </p:spPr>
        <p:txBody>
          <a:bodyPr/>
          <a:lstStyle/>
          <a:p>
            <a:fld id="{C6EDD116-AE05-49C1-93C8-6F0F0C95EA81}" type="slidenum">
              <a:rPr lang="en-US" smtClean="0"/>
              <a:pPr/>
              <a:t>1</a:t>
            </a:fld>
            <a:endParaRPr lang="es-ES" dirty="0"/>
          </a:p>
        </p:txBody>
      </p:sp>
    </p:spTree>
    <p:extLst>
      <p:ext uri="{BB962C8B-B14F-4D97-AF65-F5344CB8AC3E}">
        <p14:creationId xmlns:p14="http://schemas.microsoft.com/office/powerpoint/2010/main" val="141887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59A9-F7C7-4236-B884-BF53F6918200}"/>
              </a:ext>
            </a:extLst>
          </p:cNvPr>
          <p:cNvSpPr>
            <a:spLocks noGrp="1"/>
          </p:cNvSpPr>
          <p:nvPr>
            <p:ph type="title"/>
          </p:nvPr>
        </p:nvSpPr>
        <p:spPr>
          <a:xfrm>
            <a:off x="655319" y="637962"/>
            <a:ext cx="6241816" cy="1371600"/>
          </a:xfrm>
        </p:spPr>
        <p:txBody>
          <a:bodyPr>
            <a:normAutofit/>
          </a:bodyPr>
          <a:lstStyle/>
          <a:p>
            <a:pPr>
              <a:lnSpc>
                <a:spcPct val="90000"/>
              </a:lnSpc>
            </a:pPr>
            <a:r>
              <a:rPr lang="es-ES" sz="3200" b="1" dirty="0"/>
              <a:t>¿Cuáles son los beneficios del CIE para las familias?</a:t>
            </a:r>
          </a:p>
        </p:txBody>
      </p:sp>
      <p:sp>
        <p:nvSpPr>
          <p:cNvPr id="3" name="Content Placeholder 2">
            <a:extLst>
              <a:ext uri="{FF2B5EF4-FFF2-40B4-BE49-F238E27FC236}">
                <a16:creationId xmlns:a16="http://schemas.microsoft.com/office/drawing/2014/main" id="{A5E5DD67-59DA-4724-B682-7C7AB6BE3F06}"/>
              </a:ext>
            </a:extLst>
          </p:cNvPr>
          <p:cNvSpPr>
            <a:spLocks noGrp="1"/>
          </p:cNvSpPr>
          <p:nvPr>
            <p:ph type="body" sz="half" idx="2"/>
          </p:nvPr>
        </p:nvSpPr>
        <p:spPr>
          <a:xfrm>
            <a:off x="822035" y="2066712"/>
            <a:ext cx="6120819" cy="4128348"/>
          </a:xfrm>
        </p:spPr>
        <p:txBody>
          <a:bodyPr>
            <a:normAutofit lnSpcReduction="10000"/>
          </a:bodyPr>
          <a:lstStyle/>
          <a:p>
            <a:pPr algn="l">
              <a:lnSpc>
                <a:spcPct val="90000"/>
              </a:lnSpc>
              <a:buClrTx/>
              <a:buFont typeface="Arial" panose="020B0604020202020204" pitchFamily="34" charset="0"/>
              <a:buChar char="♦"/>
            </a:pPr>
            <a:r>
              <a:rPr lang="es-ES" sz="2800" dirty="0"/>
              <a:t> Mayor confianza en un miembro de la familia con discapacidad.</a:t>
            </a:r>
          </a:p>
          <a:p>
            <a:pPr algn="l">
              <a:lnSpc>
                <a:spcPct val="90000"/>
              </a:lnSpc>
              <a:buClrTx/>
              <a:buFont typeface="Arial" panose="020B0604020202020204" pitchFamily="34" charset="0"/>
              <a:buChar char="♦"/>
            </a:pPr>
            <a:r>
              <a:rPr lang="es-ES" sz="2800" dirty="0"/>
              <a:t> Orgullo en los logros de una persona.</a:t>
            </a:r>
          </a:p>
          <a:p>
            <a:pPr algn="l">
              <a:lnSpc>
                <a:spcPct val="90000"/>
              </a:lnSpc>
              <a:buClrTx/>
              <a:buFont typeface="Arial" panose="020B0604020202020204" pitchFamily="34" charset="0"/>
              <a:buChar char="♦"/>
            </a:pPr>
            <a:r>
              <a:rPr lang="es-ES" sz="2800" dirty="0"/>
              <a:t> Mayores ingresos por hogar.</a:t>
            </a:r>
          </a:p>
          <a:p>
            <a:pPr algn="l">
              <a:lnSpc>
                <a:spcPct val="90000"/>
              </a:lnSpc>
              <a:buClrTx/>
              <a:buFont typeface="Arial" panose="020B0604020202020204" pitchFamily="34" charset="0"/>
              <a:buChar char="♦"/>
            </a:pPr>
            <a:r>
              <a:rPr lang="es-ES" sz="2800" dirty="0"/>
              <a:t> Mayor independencia familiar.</a:t>
            </a:r>
          </a:p>
          <a:p>
            <a:pPr algn="l">
              <a:lnSpc>
                <a:spcPct val="90000"/>
              </a:lnSpc>
              <a:buClrTx/>
              <a:buFont typeface="Arial" panose="020B0604020202020204" pitchFamily="34" charset="0"/>
              <a:buChar char="♦"/>
            </a:pPr>
            <a:r>
              <a:rPr lang="es-ES" sz="2800" dirty="0"/>
              <a:t> Menos miedo ante el interrogante "¿Qué sucederá cuando ya no esté aquí?"</a:t>
            </a:r>
          </a:p>
          <a:p>
            <a:pPr algn="l">
              <a:lnSpc>
                <a:spcPct val="90000"/>
              </a:lnSpc>
            </a:pPr>
            <a:endParaRPr lang="es-ES" sz="2800" dirty="0"/>
          </a:p>
        </p:txBody>
      </p:sp>
      <p:pic>
        <p:nvPicPr>
          <p:cNvPr id="7" name="Picture Placeholder 6" descr="Image of a family of five.">
            <a:extLst>
              <a:ext uri="{FF2B5EF4-FFF2-40B4-BE49-F238E27FC236}">
                <a16:creationId xmlns:a16="http://schemas.microsoft.com/office/drawing/2014/main" id="{A2DE3046-50C5-4020-9FD0-DFC041841F38}"/>
              </a:ext>
              <a:ext uri="{C183D7F6-B498-43B3-948B-1728B52AA6E4}">
                <adec:decorative xmlns:adec="http://schemas.microsoft.com/office/drawing/2017/decorative" val="0"/>
              </a:ext>
            </a:extLst>
          </p:cNvPr>
          <p:cNvPicPr>
            <a:picLocks noGrp="1" noChangeAspect="1"/>
          </p:cNvPicPr>
          <p:nvPr>
            <p:ph type="pic" idx="1"/>
          </p:nvPr>
        </p:nvPicPr>
        <p:blipFill>
          <a:blip r:embed="rId3"/>
          <a:srcRect l="3826" r="3826"/>
          <a:stretch>
            <a:fillRect/>
          </a:stretch>
        </p:blipFill>
        <p:spPr>
          <a:xfrm>
            <a:off x="7006591" y="1191490"/>
            <a:ext cx="4151947" cy="4625109"/>
          </a:xfrm>
          <a:prstGeom prst="rect">
            <a:avLst/>
          </a:prstGeom>
        </p:spPr>
      </p:pic>
      <p:sp>
        <p:nvSpPr>
          <p:cNvPr id="4" name="Slide Number Placeholder 3">
            <a:extLst>
              <a:ext uri="{FF2B5EF4-FFF2-40B4-BE49-F238E27FC236}">
                <a16:creationId xmlns:a16="http://schemas.microsoft.com/office/drawing/2014/main" id="{C13B7B87-95E4-46E2-AF74-485129E60A6A}"/>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760980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A8CB3-988B-4894-9A7A-A84DE3E973A0}"/>
              </a:ext>
            </a:extLst>
          </p:cNvPr>
          <p:cNvSpPr>
            <a:spLocks noGrp="1"/>
          </p:cNvSpPr>
          <p:nvPr>
            <p:ph type="title"/>
          </p:nvPr>
        </p:nvSpPr>
        <p:spPr>
          <a:xfrm>
            <a:off x="852053" y="840123"/>
            <a:ext cx="6241816" cy="1173404"/>
          </a:xfrm>
        </p:spPr>
        <p:txBody>
          <a:bodyPr>
            <a:normAutofit/>
          </a:bodyPr>
          <a:lstStyle/>
          <a:p>
            <a:pPr>
              <a:lnSpc>
                <a:spcPct val="90000"/>
              </a:lnSpc>
            </a:pPr>
            <a:r>
              <a:rPr lang="es-ES" sz="3200" b="1" dirty="0"/>
              <a:t>¿Cómo el CIE fortalece una comunidad?</a:t>
            </a:r>
          </a:p>
        </p:txBody>
      </p:sp>
      <p:sp>
        <p:nvSpPr>
          <p:cNvPr id="3" name="Content Placeholder 2">
            <a:extLst>
              <a:ext uri="{FF2B5EF4-FFF2-40B4-BE49-F238E27FC236}">
                <a16:creationId xmlns:a16="http://schemas.microsoft.com/office/drawing/2014/main" id="{8A48DCF8-7E60-4BD8-9820-6751A6B33615}"/>
              </a:ext>
            </a:extLst>
          </p:cNvPr>
          <p:cNvSpPr>
            <a:spLocks noGrp="1"/>
          </p:cNvSpPr>
          <p:nvPr>
            <p:ph type="body" sz="half" idx="2"/>
          </p:nvPr>
        </p:nvSpPr>
        <p:spPr>
          <a:xfrm>
            <a:off x="868218" y="2179782"/>
            <a:ext cx="6206837" cy="3962400"/>
          </a:xfrm>
        </p:spPr>
        <p:txBody>
          <a:bodyPr>
            <a:normAutofit fontScale="92500" lnSpcReduction="10000"/>
          </a:bodyPr>
          <a:lstStyle/>
          <a:p>
            <a:pPr algn="l">
              <a:buClrTx/>
              <a:buFont typeface="Arial" panose="020B0604020202020204" pitchFamily="34" charset="0"/>
              <a:buChar char="♦"/>
            </a:pPr>
            <a:r>
              <a:rPr lang="es-ES" sz="2800" dirty="0"/>
              <a:t> Mejora la vida de las personas con discapacidad.</a:t>
            </a:r>
          </a:p>
          <a:p>
            <a:pPr algn="l">
              <a:buClrTx/>
              <a:buFont typeface="Arial" panose="020B0604020202020204" pitchFamily="34" charset="0"/>
              <a:buChar char="♦"/>
            </a:pPr>
            <a:r>
              <a:rPr lang="es-ES" sz="2800" dirty="0"/>
              <a:t> Nos ayuda a todos a conocer y comprender a las personas con discapacidad.</a:t>
            </a:r>
          </a:p>
          <a:p>
            <a:pPr algn="l">
              <a:lnSpc>
                <a:spcPct val="110000"/>
              </a:lnSpc>
              <a:buClrTx/>
              <a:buFont typeface="Arial" panose="020B0604020202020204" pitchFamily="34" charset="0"/>
              <a:buChar char="♦"/>
            </a:pPr>
            <a:r>
              <a:rPr lang="es-ES" sz="2800" dirty="0"/>
              <a:t> Crea una comunidad donde todos podemos vivir juntos.</a:t>
            </a:r>
          </a:p>
          <a:p>
            <a:pPr algn="l">
              <a:buClrTx/>
              <a:buFont typeface="Arial" panose="020B0604020202020204" pitchFamily="34" charset="0"/>
              <a:buChar char="♦"/>
            </a:pPr>
            <a:r>
              <a:rPr lang="es-ES" sz="2800" dirty="0"/>
              <a:t> La comunidad pueden conseguir más éxitos.</a:t>
            </a:r>
          </a:p>
          <a:p>
            <a:pPr algn="l"/>
            <a:endParaRPr lang="es-ES" sz="2800" dirty="0"/>
          </a:p>
        </p:txBody>
      </p:sp>
      <p:pic>
        <p:nvPicPr>
          <p:cNvPr id="7" name="Picture Placeholder 6" descr="Image of nine people standing together, smiling with their arms in the air.">
            <a:extLst>
              <a:ext uri="{FF2B5EF4-FFF2-40B4-BE49-F238E27FC236}">
                <a16:creationId xmlns:a16="http://schemas.microsoft.com/office/drawing/2014/main" id="{799B3033-1D90-4D45-8F77-5B13712F65FD}"/>
              </a:ext>
              <a:ext uri="{C183D7F6-B498-43B3-948B-1728B52AA6E4}">
                <adec:decorative xmlns:adec="http://schemas.microsoft.com/office/drawing/2017/decorative" val="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5419" r="15419"/>
          <a:stretch/>
        </p:blipFill>
        <p:spPr>
          <a:xfrm>
            <a:off x="6976988" y="1525907"/>
            <a:ext cx="4270835" cy="4220137"/>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088479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337D8-6E87-4334-98B6-0E06C2B40E25}"/>
              </a:ext>
            </a:extLst>
          </p:cNvPr>
          <p:cNvSpPr>
            <a:spLocks noGrp="1"/>
          </p:cNvSpPr>
          <p:nvPr>
            <p:ph type="title"/>
          </p:nvPr>
        </p:nvSpPr>
        <p:spPr>
          <a:xfrm>
            <a:off x="1175326" y="756996"/>
            <a:ext cx="6241816" cy="850131"/>
          </a:xfrm>
        </p:spPr>
        <p:txBody>
          <a:bodyPr>
            <a:normAutofit fontScale="90000"/>
          </a:bodyPr>
          <a:lstStyle/>
          <a:p>
            <a:pPr>
              <a:lnSpc>
                <a:spcPct val="90000"/>
              </a:lnSpc>
            </a:pPr>
            <a:r>
              <a:rPr lang="es-ES" sz="3200" b="1" dirty="0"/>
              <a:t>¿Cómo se benefician los empleadores?</a:t>
            </a:r>
          </a:p>
        </p:txBody>
      </p:sp>
      <p:sp>
        <p:nvSpPr>
          <p:cNvPr id="3" name="Content Placeholder 2">
            <a:extLst>
              <a:ext uri="{FF2B5EF4-FFF2-40B4-BE49-F238E27FC236}">
                <a16:creationId xmlns:a16="http://schemas.microsoft.com/office/drawing/2014/main" id="{80A29506-789A-418E-A9BD-A5F5824EDE43}"/>
              </a:ext>
            </a:extLst>
          </p:cNvPr>
          <p:cNvSpPr>
            <a:spLocks noGrp="1"/>
          </p:cNvSpPr>
          <p:nvPr>
            <p:ph type="body" sz="half" idx="2"/>
          </p:nvPr>
        </p:nvSpPr>
        <p:spPr>
          <a:xfrm>
            <a:off x="1295399" y="1727201"/>
            <a:ext cx="6758710" cy="4470400"/>
          </a:xfrm>
        </p:spPr>
        <p:txBody>
          <a:bodyPr>
            <a:normAutofit fontScale="92500" lnSpcReduction="10000"/>
          </a:bodyPr>
          <a:lstStyle/>
          <a:p>
            <a:pPr marL="0" indent="0" algn="l">
              <a:lnSpc>
                <a:spcPct val="90000"/>
              </a:lnSpc>
              <a:buNone/>
            </a:pPr>
            <a:r>
              <a:rPr lang="es-ES" sz="2600" dirty="0"/>
              <a:t>Los empleadores dicen que las personas con discapacidades son excelentes empleados porque son:</a:t>
            </a:r>
          </a:p>
          <a:p>
            <a:pPr algn="l">
              <a:lnSpc>
                <a:spcPct val="90000"/>
              </a:lnSpc>
              <a:buClrTx/>
              <a:buFont typeface="Arial" panose="020B0604020202020204" pitchFamily="34" charset="0"/>
              <a:buChar char="♦"/>
            </a:pPr>
            <a:r>
              <a:rPr lang="es-ES" sz="2600" dirty="0"/>
              <a:t> Fiables y puntuales.</a:t>
            </a:r>
          </a:p>
          <a:p>
            <a:pPr algn="l">
              <a:lnSpc>
                <a:spcPct val="90000"/>
              </a:lnSpc>
              <a:buClrTx/>
              <a:buFont typeface="Arial" panose="020B0604020202020204" pitchFamily="34" charset="0"/>
              <a:buChar char="♦"/>
            </a:pPr>
            <a:r>
              <a:rPr lang="es-ES" sz="2600" dirty="0"/>
              <a:t> Son motivados y bajan la tasa de sustitución del personal.</a:t>
            </a:r>
          </a:p>
          <a:p>
            <a:pPr marL="0" indent="0" algn="l">
              <a:lnSpc>
                <a:spcPct val="90000"/>
              </a:lnSpc>
              <a:buNone/>
            </a:pPr>
            <a:r>
              <a:rPr lang="es-ES" sz="2600" dirty="0"/>
              <a:t>La moral de los empleados mejora debido a que el entorno de trabajo es más inclusivo.</a:t>
            </a:r>
          </a:p>
          <a:p>
            <a:pPr marL="0" indent="0" algn="l">
              <a:lnSpc>
                <a:spcPct val="90000"/>
              </a:lnSpc>
              <a:buNone/>
            </a:pPr>
            <a:r>
              <a:rPr lang="es-ES" sz="2600" dirty="0"/>
              <a:t>El negocio de un empleador aumenta porque los clientes apoyan entornos de trabajo más inclusivos.</a:t>
            </a:r>
            <a:r>
              <a:rPr lang="es-ES" sz="2600" baseline="30000" dirty="0"/>
              <a:t>2</a:t>
            </a:r>
          </a:p>
          <a:p>
            <a:pPr lvl="0" algn="l">
              <a:spcBef>
                <a:spcPts val="0"/>
              </a:spcBef>
              <a:buClrTx/>
              <a:buSzTx/>
            </a:pPr>
            <a:r>
              <a:rPr lang="es-ES" baseline="26000" dirty="0">
                <a:solidFill>
                  <a:prstClr val="black"/>
                </a:solidFill>
              </a:rPr>
              <a:t>2</a:t>
            </a:r>
            <a:r>
              <a:rPr lang="es-ES" dirty="0">
                <a:solidFill>
                  <a:prstClr val="black"/>
                </a:solidFill>
              </a:rPr>
              <a:t>(</a:t>
            </a:r>
            <a:r>
              <a:rPr lang="es-ES" i="1" dirty="0">
                <a:solidFill>
                  <a:prstClr val="black"/>
                </a:solidFill>
              </a:rPr>
              <a:t>Revista de Rehabilitación Ocupacional</a:t>
            </a:r>
            <a:r>
              <a:rPr lang="es-ES" dirty="0">
                <a:solidFill>
                  <a:prstClr val="black"/>
                </a:solidFill>
              </a:rPr>
              <a:t>, 2018)</a:t>
            </a:r>
          </a:p>
          <a:p>
            <a:pPr marL="0" indent="0" algn="l">
              <a:lnSpc>
                <a:spcPct val="90000"/>
              </a:lnSpc>
              <a:buNone/>
            </a:pPr>
            <a:endParaRPr lang="es-ES" sz="2600" dirty="0"/>
          </a:p>
          <a:p>
            <a:pPr marL="0" indent="0" algn="l">
              <a:lnSpc>
                <a:spcPct val="90000"/>
              </a:lnSpc>
              <a:buNone/>
            </a:pPr>
            <a:endParaRPr lang="es-ES" sz="2600" dirty="0"/>
          </a:p>
          <a:p>
            <a:pPr marL="0" indent="0">
              <a:lnSpc>
                <a:spcPct val="90000"/>
              </a:lnSpc>
              <a:buNone/>
            </a:pPr>
            <a:endParaRPr lang="es-ES" dirty="0"/>
          </a:p>
          <a:p>
            <a:pPr marL="0" indent="0">
              <a:lnSpc>
                <a:spcPct val="90000"/>
              </a:lnSpc>
              <a:buNone/>
            </a:pPr>
            <a:endParaRPr lang="es-ES" dirty="0"/>
          </a:p>
          <a:p>
            <a:pPr marL="0" indent="0">
              <a:lnSpc>
                <a:spcPct val="90000"/>
              </a:lnSpc>
              <a:buNone/>
            </a:pPr>
            <a:endParaRPr lang="es-ES" dirty="0"/>
          </a:p>
          <a:p>
            <a:pPr marL="0" indent="0">
              <a:lnSpc>
                <a:spcPct val="90000"/>
              </a:lnSpc>
              <a:buNone/>
            </a:pPr>
            <a:endParaRPr lang="es-ES" dirty="0"/>
          </a:p>
          <a:p>
            <a:pPr marL="0" indent="0">
              <a:lnSpc>
                <a:spcPct val="90000"/>
              </a:lnSpc>
              <a:buNone/>
            </a:pPr>
            <a:endParaRPr lang="es-ES" dirty="0"/>
          </a:p>
          <a:p>
            <a:pPr>
              <a:lnSpc>
                <a:spcPct val="90000"/>
              </a:lnSpc>
            </a:pPr>
            <a:endParaRPr lang="es-ES" dirty="0"/>
          </a:p>
        </p:txBody>
      </p:sp>
      <p:pic>
        <p:nvPicPr>
          <p:cNvPr id="6" name="Picture Placeholder 5" descr="Image of a man in a suit standing with his arms crossed.">
            <a:extLst>
              <a:ext uri="{FF2B5EF4-FFF2-40B4-BE49-F238E27FC236}">
                <a16:creationId xmlns:a16="http://schemas.microsoft.com/office/drawing/2014/main" id="{A5CD2E06-0DF7-4E74-A379-A06ABB109178}"/>
              </a:ext>
              <a:ext uri="{C183D7F6-B498-43B3-948B-1728B52AA6E4}">
                <adec:decorative xmlns:adec="http://schemas.microsoft.com/office/drawing/2017/decorative" val="0"/>
              </a:ext>
            </a:extLst>
          </p:cNvPr>
          <p:cNvPicPr>
            <a:picLocks noGrp="1" noChangeAspect="1"/>
          </p:cNvPicPr>
          <p:nvPr>
            <p:ph type="pic" idx="1"/>
          </p:nvPr>
        </p:nvPicPr>
        <p:blipFill>
          <a:blip r:embed="rId3"/>
          <a:srcRect t="1164" b="1164"/>
          <a:stretch>
            <a:fillRect/>
          </a:stretch>
        </p:blipFill>
        <p:spPr>
          <a:xfrm>
            <a:off x="8164513" y="1098550"/>
            <a:ext cx="3038475" cy="4711700"/>
          </a:xfrm>
          <a:prstGeom prst="rect">
            <a:avLst/>
          </a:prstGeom>
        </p:spPr>
      </p:pic>
    </p:spTree>
    <p:extLst>
      <p:ext uri="{BB962C8B-B14F-4D97-AF65-F5344CB8AC3E}">
        <p14:creationId xmlns:p14="http://schemas.microsoft.com/office/powerpoint/2010/main" val="1300892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F17F4-4663-41B9-9054-9FD10EBAC1F6}"/>
              </a:ext>
            </a:extLst>
          </p:cNvPr>
          <p:cNvSpPr>
            <a:spLocks noGrp="1"/>
          </p:cNvSpPr>
          <p:nvPr>
            <p:ph type="title"/>
          </p:nvPr>
        </p:nvSpPr>
        <p:spPr/>
        <p:txBody>
          <a:bodyPr>
            <a:normAutofit/>
          </a:bodyPr>
          <a:lstStyle/>
          <a:p>
            <a:r>
              <a:rPr lang="es-ES" b="1" dirty="0"/>
              <a:t>Caso de una Familia – Jane</a:t>
            </a:r>
            <a:br>
              <a:rPr dirty="0"/>
            </a:br>
            <a:r>
              <a:rPr lang="es-ES" sz="2700" dirty="0"/>
              <a:t>(1 de 7)</a:t>
            </a:r>
          </a:p>
        </p:txBody>
      </p:sp>
      <p:sp>
        <p:nvSpPr>
          <p:cNvPr id="3" name="Content Placeholder 2">
            <a:extLst>
              <a:ext uri="{FF2B5EF4-FFF2-40B4-BE49-F238E27FC236}">
                <a16:creationId xmlns:a16="http://schemas.microsoft.com/office/drawing/2014/main" id="{7BE0A0E9-0055-477A-857D-1A28AB1213C8}"/>
              </a:ext>
            </a:extLst>
          </p:cNvPr>
          <p:cNvSpPr>
            <a:spLocks noGrp="1"/>
          </p:cNvSpPr>
          <p:nvPr>
            <p:ph idx="1"/>
          </p:nvPr>
        </p:nvSpPr>
        <p:spPr>
          <a:xfrm>
            <a:off x="996062" y="2461796"/>
            <a:ext cx="10264140" cy="3716693"/>
          </a:xfrm>
        </p:spPr>
        <p:txBody>
          <a:bodyPr>
            <a:normAutofit/>
          </a:bodyPr>
          <a:lstStyle/>
          <a:p>
            <a:pPr marL="0" indent="0">
              <a:buNone/>
            </a:pPr>
            <a:r>
              <a:rPr lang="es-ES" dirty="0"/>
              <a:t>La hermana de Jane comparte la historia de empleo de Jane:</a:t>
            </a:r>
          </a:p>
          <a:p>
            <a:pPr>
              <a:buClrTx/>
              <a:buFont typeface="Arial" panose="020B0604020202020204" pitchFamily="34" charset="0"/>
              <a:buChar char="•"/>
            </a:pPr>
            <a:r>
              <a:rPr lang="es-ES" dirty="0"/>
              <a:t>El papel que desempeñaron mis padres al ayudar a Jane a conseguir un CIE fue principalmente de apoyo, ya que Jane tiene más éxito cuando se siente apoyada y amada. Tenían muchos temores acerca de cómo ella podría ser tratada, qué podría pasar con sus beneficios y si realmente podría tener éxito en un empleo. Si bien las fortalezas de Jane eran ser una persona trabajadora, ser precisa, disfrutar de las rutinas y, además, estaba entusiasmada con el empleo, ella podía ser muy obstinada y no le gustaban los cambios. </a:t>
            </a:r>
          </a:p>
        </p:txBody>
      </p:sp>
      <p:sp>
        <p:nvSpPr>
          <p:cNvPr id="4" name="Slide Number Placeholder 3">
            <a:extLst>
              <a:ext uri="{FF2B5EF4-FFF2-40B4-BE49-F238E27FC236}">
                <a16:creationId xmlns:a16="http://schemas.microsoft.com/office/drawing/2014/main" id="{B50C2609-F541-42CA-AF1E-135E470E08D4}"/>
              </a:ext>
            </a:extLst>
          </p:cNvPr>
          <p:cNvSpPr>
            <a:spLocks noGrp="1"/>
          </p:cNvSpPr>
          <p:nvPr>
            <p:ph type="sldNum" sz="quarter" idx="12"/>
          </p:nvPr>
        </p:nvSpPr>
        <p:spPr/>
        <p:txBody>
          <a:bodyPr/>
          <a:lstStyle/>
          <a:p>
            <a:fld id="{C6EDD116-AE05-49C1-93C8-6F0F0C95EA81}" type="slidenum">
              <a:rPr lang="en-US" smtClean="0"/>
              <a:t>13</a:t>
            </a:fld>
            <a:endParaRPr lang="es-ES" dirty="0"/>
          </a:p>
        </p:txBody>
      </p:sp>
    </p:spTree>
    <p:extLst>
      <p:ext uri="{BB962C8B-B14F-4D97-AF65-F5344CB8AC3E}">
        <p14:creationId xmlns:p14="http://schemas.microsoft.com/office/powerpoint/2010/main" val="847334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BD8A-1812-4FFF-8833-847DEA0470FD}"/>
              </a:ext>
            </a:extLst>
          </p:cNvPr>
          <p:cNvSpPr>
            <a:spLocks noGrp="1"/>
          </p:cNvSpPr>
          <p:nvPr>
            <p:ph type="title"/>
          </p:nvPr>
        </p:nvSpPr>
        <p:spPr/>
        <p:txBody>
          <a:bodyPr>
            <a:normAutofit/>
          </a:bodyPr>
          <a:lstStyle/>
          <a:p>
            <a:r>
              <a:rPr lang="es-ES" b="1" dirty="0">
                <a:solidFill>
                  <a:prstClr val="black">
                    <a:lumMod val="85000"/>
                    <a:lumOff val="15000"/>
                  </a:prstClr>
                </a:solidFill>
              </a:rPr>
              <a:t>Caso de una Familia – Jane</a:t>
            </a:r>
            <a:br>
              <a:rPr dirty="0"/>
            </a:br>
            <a:r>
              <a:rPr lang="es-ES" sz="2700" dirty="0">
                <a:solidFill>
                  <a:prstClr val="black">
                    <a:lumMod val="85000"/>
                    <a:lumOff val="15000"/>
                  </a:prstClr>
                </a:solidFill>
              </a:rPr>
              <a:t>(2 de 7)</a:t>
            </a:r>
            <a:endParaRPr lang="es-ES" dirty="0"/>
          </a:p>
        </p:txBody>
      </p:sp>
      <p:sp>
        <p:nvSpPr>
          <p:cNvPr id="3" name="Content Placeholder 2">
            <a:extLst>
              <a:ext uri="{FF2B5EF4-FFF2-40B4-BE49-F238E27FC236}">
                <a16:creationId xmlns:a16="http://schemas.microsoft.com/office/drawing/2014/main" id="{BEB2CD3D-B7C6-4D18-AD44-546F28577D15}"/>
              </a:ext>
            </a:extLst>
          </p:cNvPr>
          <p:cNvSpPr>
            <a:spLocks noGrp="1"/>
          </p:cNvSpPr>
          <p:nvPr>
            <p:ph idx="1"/>
          </p:nvPr>
        </p:nvSpPr>
        <p:spPr>
          <a:xfrm>
            <a:off x="930166" y="2556932"/>
            <a:ext cx="10247586" cy="3318936"/>
          </a:xfrm>
        </p:spPr>
        <p:txBody>
          <a:bodyPr>
            <a:normAutofit/>
          </a:bodyPr>
          <a:lstStyle/>
          <a:p>
            <a:pPr>
              <a:buClrTx/>
            </a:pPr>
            <a:r>
              <a:rPr lang="es-ES" dirty="0"/>
              <a:t>Las conversaciones comenzaron en su programa de transición con el distrito escolar, donde Jane expresó por primera vez el deseo de conseguir un empleo. Debido a los temores de su familia y la incertidumbre de si Jane podría obtener un empleo, al inicio, entró en un programa diurno integrado en la comunidad. En el plazo de un mes después de entrar en el programa diurno, Jane dejó muy claro que no era eso lo que quería y que quería ganar un sueldo.</a:t>
            </a:r>
          </a:p>
          <a:p>
            <a:pPr>
              <a:buClrTx/>
            </a:pPr>
            <a:endParaRPr lang="es-ES" sz="2800" dirty="0"/>
          </a:p>
        </p:txBody>
      </p:sp>
      <p:sp>
        <p:nvSpPr>
          <p:cNvPr id="4" name="Slide Number Placeholder 3">
            <a:extLst>
              <a:ext uri="{FF2B5EF4-FFF2-40B4-BE49-F238E27FC236}">
                <a16:creationId xmlns:a16="http://schemas.microsoft.com/office/drawing/2014/main" id="{B4E7CFF5-CECA-4AF8-B916-1C2CD565C46E}"/>
              </a:ext>
            </a:extLst>
          </p:cNvPr>
          <p:cNvSpPr>
            <a:spLocks noGrp="1"/>
          </p:cNvSpPr>
          <p:nvPr>
            <p:ph type="sldNum" sz="quarter" idx="12"/>
          </p:nvPr>
        </p:nvSpPr>
        <p:spPr/>
        <p:txBody>
          <a:bodyPr/>
          <a:lstStyle/>
          <a:p>
            <a:fld id="{C6EDD116-AE05-49C1-93C8-6F0F0C95EA81}" type="slidenum">
              <a:rPr lang="en-US" smtClean="0"/>
              <a:t>14</a:t>
            </a:fld>
            <a:endParaRPr lang="es-ES" dirty="0"/>
          </a:p>
        </p:txBody>
      </p:sp>
    </p:spTree>
    <p:extLst>
      <p:ext uri="{BB962C8B-B14F-4D97-AF65-F5344CB8AC3E}">
        <p14:creationId xmlns:p14="http://schemas.microsoft.com/office/powerpoint/2010/main" val="1687930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4713A-EA42-4917-9BBC-69B7ADD260F2}"/>
              </a:ext>
            </a:extLst>
          </p:cNvPr>
          <p:cNvSpPr>
            <a:spLocks noGrp="1"/>
          </p:cNvSpPr>
          <p:nvPr>
            <p:ph type="title"/>
          </p:nvPr>
        </p:nvSpPr>
        <p:spPr/>
        <p:txBody>
          <a:bodyPr>
            <a:normAutofit/>
          </a:bodyPr>
          <a:lstStyle/>
          <a:p>
            <a:r>
              <a:rPr lang="es-ES" b="1" dirty="0"/>
              <a:t>Caso de una Familia – Jane</a:t>
            </a:r>
            <a:br>
              <a:rPr dirty="0"/>
            </a:br>
            <a:r>
              <a:rPr lang="es-ES" sz="2700" dirty="0">
                <a:solidFill>
                  <a:prstClr val="black">
                    <a:lumMod val="85000"/>
                    <a:lumOff val="15000"/>
                  </a:prstClr>
                </a:solidFill>
              </a:rPr>
              <a:t>(3 de 7)</a:t>
            </a:r>
            <a:endParaRPr lang="es-ES" sz="2700" dirty="0"/>
          </a:p>
        </p:txBody>
      </p:sp>
      <p:sp>
        <p:nvSpPr>
          <p:cNvPr id="3" name="Content Placeholder 2">
            <a:extLst>
              <a:ext uri="{FF2B5EF4-FFF2-40B4-BE49-F238E27FC236}">
                <a16:creationId xmlns:a16="http://schemas.microsoft.com/office/drawing/2014/main" id="{BDC9B462-129C-4607-B435-FD79A04777E1}"/>
              </a:ext>
            </a:extLst>
          </p:cNvPr>
          <p:cNvSpPr>
            <a:spLocks noGrp="1"/>
          </p:cNvSpPr>
          <p:nvPr>
            <p:ph idx="1"/>
          </p:nvPr>
        </p:nvSpPr>
        <p:spPr/>
        <p:txBody>
          <a:bodyPr>
            <a:normAutofit/>
          </a:bodyPr>
          <a:lstStyle/>
          <a:p>
            <a:pPr>
              <a:buClrTx/>
            </a:pPr>
            <a:r>
              <a:rPr lang="es-ES" dirty="0"/>
              <a:t>Su programa de transición la ayudó a descubrir qué tipo de empleo quería, le dio la capacitación laboral que necesitaba, la ayudó a encontrar un empleo y le brindó un preparador laboral para que la apoyara. Su primer empleo fue en una cafetería limpiando mesas. No le fue muy bien. Luego, se ofreció como voluntaria en un santuario de gatos, que fue una mejor opción. Su cargo en el santuario de gatos le enseñó más habilidades laborales, pero ella quería ganar dinero, por lo que continuó buscando un empleo.</a:t>
            </a:r>
          </a:p>
          <a:p>
            <a:pPr>
              <a:buClrTx/>
            </a:pPr>
            <a:endParaRPr lang="es-ES" sz="2800" dirty="0"/>
          </a:p>
        </p:txBody>
      </p:sp>
      <p:sp>
        <p:nvSpPr>
          <p:cNvPr id="4" name="Slide Number Placeholder 3">
            <a:extLst>
              <a:ext uri="{FF2B5EF4-FFF2-40B4-BE49-F238E27FC236}">
                <a16:creationId xmlns:a16="http://schemas.microsoft.com/office/drawing/2014/main" id="{7BE5C2AE-0849-47C1-99F3-CD04C229F888}"/>
              </a:ext>
            </a:extLst>
          </p:cNvPr>
          <p:cNvSpPr>
            <a:spLocks noGrp="1"/>
          </p:cNvSpPr>
          <p:nvPr>
            <p:ph type="sldNum" sz="quarter" idx="12"/>
          </p:nvPr>
        </p:nvSpPr>
        <p:spPr/>
        <p:txBody>
          <a:bodyPr/>
          <a:lstStyle/>
          <a:p>
            <a:fld id="{C6EDD116-AE05-49C1-93C8-6F0F0C95EA81}" type="slidenum">
              <a:rPr lang="en-US" smtClean="0"/>
              <a:t>15</a:t>
            </a:fld>
            <a:endParaRPr lang="es-ES" dirty="0"/>
          </a:p>
        </p:txBody>
      </p:sp>
    </p:spTree>
    <p:extLst>
      <p:ext uri="{BB962C8B-B14F-4D97-AF65-F5344CB8AC3E}">
        <p14:creationId xmlns:p14="http://schemas.microsoft.com/office/powerpoint/2010/main" val="2705725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8705-9A9A-4521-941D-A645C495D3A0}"/>
              </a:ext>
            </a:extLst>
          </p:cNvPr>
          <p:cNvSpPr>
            <a:spLocks noGrp="1"/>
          </p:cNvSpPr>
          <p:nvPr>
            <p:ph type="title"/>
          </p:nvPr>
        </p:nvSpPr>
        <p:spPr/>
        <p:txBody>
          <a:bodyPr>
            <a:normAutofit/>
          </a:bodyPr>
          <a:lstStyle/>
          <a:p>
            <a:r>
              <a:rPr lang="es-ES" b="1" dirty="0">
                <a:solidFill>
                  <a:prstClr val="black">
                    <a:lumMod val="85000"/>
                    <a:lumOff val="15000"/>
                  </a:prstClr>
                </a:solidFill>
              </a:rPr>
              <a:t>Caso de una Familia – Jane</a:t>
            </a:r>
            <a:br>
              <a:rPr dirty="0"/>
            </a:br>
            <a:r>
              <a:rPr lang="es-ES" sz="2700" dirty="0">
                <a:solidFill>
                  <a:prstClr val="black">
                    <a:lumMod val="85000"/>
                    <a:lumOff val="15000"/>
                  </a:prstClr>
                </a:solidFill>
              </a:rPr>
              <a:t>(4 de 7)</a:t>
            </a:r>
            <a:endParaRPr lang="es-ES" sz="2700" dirty="0"/>
          </a:p>
        </p:txBody>
      </p:sp>
      <p:sp>
        <p:nvSpPr>
          <p:cNvPr id="3" name="Content Placeholder 2">
            <a:extLst>
              <a:ext uri="{FF2B5EF4-FFF2-40B4-BE49-F238E27FC236}">
                <a16:creationId xmlns:a16="http://schemas.microsoft.com/office/drawing/2014/main" id="{0E9D1480-B8C8-4CA6-93FA-28436B688FEA}"/>
              </a:ext>
            </a:extLst>
          </p:cNvPr>
          <p:cNvSpPr>
            <a:spLocks noGrp="1"/>
          </p:cNvSpPr>
          <p:nvPr>
            <p:ph idx="1"/>
          </p:nvPr>
        </p:nvSpPr>
        <p:spPr/>
        <p:txBody>
          <a:bodyPr>
            <a:normAutofit/>
          </a:bodyPr>
          <a:lstStyle/>
          <a:p>
            <a:pPr>
              <a:buClrTx/>
            </a:pPr>
            <a:r>
              <a:rPr lang="es-ES" dirty="0"/>
              <a:t>Jane decidió que quería un empleo de oficina como su padre. Por lo tanto, su programa de transición ayudó a Jane a obtener un puesto de pasantía estatal sin goce de sueldo, y le fue muy bien con la ayuda de un preparador laboral. Jane decidió que quería trabajar para el estado, por lo que su coordinador de servicios del centro regional la ayudó a encontrar un puesto a través del Programa Estatal de Exámenes y Citas Limitadas (LEAP, por sus siglas en inglés).</a:t>
            </a:r>
          </a:p>
          <a:p>
            <a:pPr>
              <a:buClrTx/>
            </a:pPr>
            <a:endParaRPr lang="es-ES" sz="2800" dirty="0"/>
          </a:p>
        </p:txBody>
      </p:sp>
      <p:sp>
        <p:nvSpPr>
          <p:cNvPr id="4" name="Slide Number Placeholder 3">
            <a:extLst>
              <a:ext uri="{FF2B5EF4-FFF2-40B4-BE49-F238E27FC236}">
                <a16:creationId xmlns:a16="http://schemas.microsoft.com/office/drawing/2014/main" id="{593D3DA4-A262-4331-9580-8F63BB79CDF6}"/>
              </a:ext>
            </a:extLst>
          </p:cNvPr>
          <p:cNvSpPr>
            <a:spLocks noGrp="1"/>
          </p:cNvSpPr>
          <p:nvPr>
            <p:ph type="sldNum" sz="quarter" idx="12"/>
          </p:nvPr>
        </p:nvSpPr>
        <p:spPr/>
        <p:txBody>
          <a:bodyPr/>
          <a:lstStyle/>
          <a:p>
            <a:fld id="{C6EDD116-AE05-49C1-93C8-6F0F0C95EA81}" type="slidenum">
              <a:rPr lang="en-US" smtClean="0"/>
              <a:t>16</a:t>
            </a:fld>
            <a:endParaRPr lang="es-ES" dirty="0"/>
          </a:p>
        </p:txBody>
      </p:sp>
    </p:spTree>
    <p:extLst>
      <p:ext uri="{BB962C8B-B14F-4D97-AF65-F5344CB8AC3E}">
        <p14:creationId xmlns:p14="http://schemas.microsoft.com/office/powerpoint/2010/main" val="3647269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F5E8-21AC-42EE-97F4-6016397BE6AE}"/>
              </a:ext>
            </a:extLst>
          </p:cNvPr>
          <p:cNvSpPr>
            <a:spLocks noGrp="1"/>
          </p:cNvSpPr>
          <p:nvPr>
            <p:ph type="title"/>
          </p:nvPr>
        </p:nvSpPr>
        <p:spPr/>
        <p:txBody>
          <a:bodyPr>
            <a:normAutofit/>
          </a:bodyPr>
          <a:lstStyle/>
          <a:p>
            <a:r>
              <a:rPr lang="es-ES" b="1" dirty="0"/>
              <a:t>Caso de una Familia – Jane</a:t>
            </a:r>
            <a:br>
              <a:rPr dirty="0"/>
            </a:br>
            <a:r>
              <a:rPr lang="es-ES" sz="2700" dirty="0">
                <a:solidFill>
                  <a:prstClr val="black">
                    <a:lumMod val="85000"/>
                    <a:lumOff val="15000"/>
                  </a:prstClr>
                </a:solidFill>
              </a:rPr>
              <a:t>(5 de 7)</a:t>
            </a:r>
            <a:endParaRPr lang="es-ES" dirty="0"/>
          </a:p>
        </p:txBody>
      </p:sp>
      <p:sp>
        <p:nvSpPr>
          <p:cNvPr id="3" name="Content Placeholder 2">
            <a:extLst>
              <a:ext uri="{FF2B5EF4-FFF2-40B4-BE49-F238E27FC236}">
                <a16:creationId xmlns:a16="http://schemas.microsoft.com/office/drawing/2014/main" id="{8D2E840B-B46E-46D2-809E-F9417F157389}"/>
              </a:ext>
            </a:extLst>
          </p:cNvPr>
          <p:cNvSpPr>
            <a:spLocks noGrp="1"/>
          </p:cNvSpPr>
          <p:nvPr>
            <p:ph idx="1"/>
          </p:nvPr>
        </p:nvSpPr>
        <p:spPr/>
        <p:txBody>
          <a:bodyPr>
            <a:normAutofit/>
          </a:bodyPr>
          <a:lstStyle/>
          <a:p>
            <a:pPr>
              <a:buClrTx/>
            </a:pPr>
            <a:r>
              <a:rPr lang="es-ES" dirty="0"/>
              <a:t>Jane aprobó el examen de capacitación en el trabajo y fue asignada a un puesto de medio tiempo como técnica de oficina.  Ella trabaja 20 horas por semana. Al principio, recibió mucho apoyo de un preparador laboral, pero con el paso de los años, el apoyo se ha reducido a 4 horas por semana. Ella ha tenido algunos desafíos, pero, gracias al apoyo de su coordinador de servicios, su familia y su preparador laboral, ha podido conservar este trabajo por 12 años.</a:t>
            </a:r>
          </a:p>
          <a:p>
            <a:pPr>
              <a:buClrTx/>
            </a:pPr>
            <a:endParaRPr lang="es-ES" sz="2800" dirty="0"/>
          </a:p>
        </p:txBody>
      </p:sp>
      <p:sp>
        <p:nvSpPr>
          <p:cNvPr id="4" name="Slide Number Placeholder 3">
            <a:extLst>
              <a:ext uri="{FF2B5EF4-FFF2-40B4-BE49-F238E27FC236}">
                <a16:creationId xmlns:a16="http://schemas.microsoft.com/office/drawing/2014/main" id="{86BA0FBB-EB21-4BBE-ADA9-8C94D22ADA6D}"/>
              </a:ext>
            </a:extLst>
          </p:cNvPr>
          <p:cNvSpPr>
            <a:spLocks noGrp="1"/>
          </p:cNvSpPr>
          <p:nvPr>
            <p:ph type="sldNum" sz="quarter" idx="12"/>
          </p:nvPr>
        </p:nvSpPr>
        <p:spPr/>
        <p:txBody>
          <a:bodyPr/>
          <a:lstStyle/>
          <a:p>
            <a:fld id="{C6EDD116-AE05-49C1-93C8-6F0F0C95EA81}" type="slidenum">
              <a:rPr lang="en-US" smtClean="0"/>
              <a:t>17</a:t>
            </a:fld>
            <a:endParaRPr lang="es-ES" dirty="0"/>
          </a:p>
        </p:txBody>
      </p:sp>
    </p:spTree>
    <p:extLst>
      <p:ext uri="{BB962C8B-B14F-4D97-AF65-F5344CB8AC3E}">
        <p14:creationId xmlns:p14="http://schemas.microsoft.com/office/powerpoint/2010/main" val="12184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17127-EFBB-406C-9356-520B0C755E42}"/>
              </a:ext>
            </a:extLst>
          </p:cNvPr>
          <p:cNvSpPr>
            <a:spLocks noGrp="1"/>
          </p:cNvSpPr>
          <p:nvPr>
            <p:ph type="title"/>
          </p:nvPr>
        </p:nvSpPr>
        <p:spPr/>
        <p:txBody>
          <a:bodyPr>
            <a:normAutofit/>
          </a:bodyPr>
          <a:lstStyle/>
          <a:p>
            <a:r>
              <a:rPr lang="es-ES" b="1" dirty="0"/>
              <a:t>Caso de una Familia – Jane</a:t>
            </a:r>
            <a:br>
              <a:rPr dirty="0"/>
            </a:br>
            <a:r>
              <a:rPr lang="es-ES" sz="2700" dirty="0">
                <a:solidFill>
                  <a:prstClr val="black">
                    <a:lumMod val="85000"/>
                    <a:lumOff val="15000"/>
                  </a:prstClr>
                </a:solidFill>
              </a:rPr>
              <a:t>(6 de 7)</a:t>
            </a:r>
            <a:endParaRPr lang="es-ES" dirty="0"/>
          </a:p>
        </p:txBody>
      </p:sp>
      <p:sp>
        <p:nvSpPr>
          <p:cNvPr id="3" name="Content Placeholder 2">
            <a:extLst>
              <a:ext uri="{FF2B5EF4-FFF2-40B4-BE49-F238E27FC236}">
                <a16:creationId xmlns:a16="http://schemas.microsoft.com/office/drawing/2014/main" id="{7C4A01BE-1A0B-4118-A2FD-F0CF5CD9BEA6}"/>
              </a:ext>
            </a:extLst>
          </p:cNvPr>
          <p:cNvSpPr>
            <a:spLocks noGrp="1"/>
          </p:cNvSpPr>
          <p:nvPr>
            <p:ph idx="1"/>
          </p:nvPr>
        </p:nvSpPr>
        <p:spPr/>
        <p:txBody>
          <a:bodyPr>
            <a:normAutofit/>
          </a:bodyPr>
          <a:lstStyle/>
          <a:p>
            <a:pPr>
              <a:buClrTx/>
            </a:pPr>
            <a:r>
              <a:rPr lang="es-ES" dirty="0"/>
              <a:t>Al principio, Jane vivía con sus padres mientras trabajaba para el estado. Obtuvo suficiente confianza de su empleo para vivir sola. Hoy en día, vive en su propio apartamento de forma independiente. Recibe servicios de vida independiente por parte de su centro regional que la ayuda a mantener su independencia y seguir viviendo en su apartamento. Jane gana alrededor de $1000 al mes y recibe beneficios del SSI y Medi-Cal.</a:t>
            </a:r>
          </a:p>
          <a:p>
            <a:endParaRPr lang="es-ES" dirty="0"/>
          </a:p>
        </p:txBody>
      </p:sp>
      <p:sp>
        <p:nvSpPr>
          <p:cNvPr id="4" name="Slide Number Placeholder 3">
            <a:extLst>
              <a:ext uri="{FF2B5EF4-FFF2-40B4-BE49-F238E27FC236}">
                <a16:creationId xmlns:a16="http://schemas.microsoft.com/office/drawing/2014/main" id="{53C7F6E8-D5A6-4588-B3FA-61385D4B71A6}"/>
              </a:ext>
            </a:extLst>
          </p:cNvPr>
          <p:cNvSpPr>
            <a:spLocks noGrp="1"/>
          </p:cNvSpPr>
          <p:nvPr>
            <p:ph type="sldNum" sz="quarter" idx="12"/>
          </p:nvPr>
        </p:nvSpPr>
        <p:spPr/>
        <p:txBody>
          <a:bodyPr/>
          <a:lstStyle/>
          <a:p>
            <a:fld id="{C6EDD116-AE05-49C1-93C8-6F0F0C95EA81}" type="slidenum">
              <a:rPr lang="en-US" smtClean="0"/>
              <a:t>18</a:t>
            </a:fld>
            <a:endParaRPr lang="es-ES" dirty="0"/>
          </a:p>
        </p:txBody>
      </p:sp>
    </p:spTree>
    <p:extLst>
      <p:ext uri="{BB962C8B-B14F-4D97-AF65-F5344CB8AC3E}">
        <p14:creationId xmlns:p14="http://schemas.microsoft.com/office/powerpoint/2010/main" val="594179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B6F6-BB42-4B4E-B4B7-4F47FDA1EB06}"/>
              </a:ext>
            </a:extLst>
          </p:cNvPr>
          <p:cNvSpPr>
            <a:spLocks noGrp="1"/>
          </p:cNvSpPr>
          <p:nvPr>
            <p:ph type="title"/>
          </p:nvPr>
        </p:nvSpPr>
        <p:spPr/>
        <p:txBody>
          <a:bodyPr>
            <a:normAutofit/>
          </a:bodyPr>
          <a:lstStyle/>
          <a:p>
            <a:r>
              <a:rPr lang="es-ES" b="1" dirty="0"/>
              <a:t>Caso de una Familia – Jane</a:t>
            </a:r>
            <a:br>
              <a:rPr dirty="0"/>
            </a:br>
            <a:r>
              <a:rPr lang="es-ES" sz="2700" dirty="0">
                <a:solidFill>
                  <a:prstClr val="black">
                    <a:lumMod val="85000"/>
                    <a:lumOff val="15000"/>
                  </a:prstClr>
                </a:solidFill>
              </a:rPr>
              <a:t>(7 de 7)</a:t>
            </a:r>
            <a:endParaRPr lang="es-ES" dirty="0"/>
          </a:p>
        </p:txBody>
      </p:sp>
      <p:sp>
        <p:nvSpPr>
          <p:cNvPr id="3" name="Content Placeholder 2">
            <a:extLst>
              <a:ext uri="{FF2B5EF4-FFF2-40B4-BE49-F238E27FC236}">
                <a16:creationId xmlns:a16="http://schemas.microsoft.com/office/drawing/2014/main" id="{C4D68166-5245-4592-B062-4DB780BFF17D}"/>
              </a:ext>
            </a:extLst>
          </p:cNvPr>
          <p:cNvSpPr>
            <a:spLocks noGrp="1"/>
          </p:cNvSpPr>
          <p:nvPr>
            <p:ph idx="1"/>
          </p:nvPr>
        </p:nvSpPr>
        <p:spPr>
          <a:xfrm>
            <a:off x="1295401" y="2556931"/>
            <a:ext cx="9601196" cy="3567971"/>
          </a:xfrm>
        </p:spPr>
        <p:txBody>
          <a:bodyPr>
            <a:normAutofit/>
          </a:bodyPr>
          <a:lstStyle/>
          <a:p>
            <a:pPr>
              <a:buClrTx/>
            </a:pPr>
            <a:r>
              <a:rPr lang="es-ES" dirty="0"/>
              <a:t>El papel principal que desempeñaron mis padres a lo largo de este proceso fue escuchar a su hija, quien expresaba su deseo de trabajar y, luego, se aseguraron de que se sintiera apoyada para hacerlo. Hablaron con otros padres y con profesionales para entender mejor sus barreras y las lecciones que habían aprendido a fin de ayudar a mitigar sus temores.  Después de eso, tuvieron dar un paso atrás y dejar que Jane tuviera esta experiencia al igual que sus demás hijos.  </a:t>
            </a:r>
            <a:r>
              <a:rPr lang="es-ES" sz="2800" dirty="0"/>
              <a:t> </a:t>
            </a:r>
          </a:p>
          <a:p>
            <a:endParaRPr lang="es-ES" dirty="0"/>
          </a:p>
        </p:txBody>
      </p:sp>
      <p:sp>
        <p:nvSpPr>
          <p:cNvPr id="4" name="Slide Number Placeholder 3">
            <a:extLst>
              <a:ext uri="{FF2B5EF4-FFF2-40B4-BE49-F238E27FC236}">
                <a16:creationId xmlns:a16="http://schemas.microsoft.com/office/drawing/2014/main" id="{5C8E2311-F545-42F1-B284-00B778B1A205}"/>
              </a:ext>
            </a:extLst>
          </p:cNvPr>
          <p:cNvSpPr>
            <a:spLocks noGrp="1"/>
          </p:cNvSpPr>
          <p:nvPr>
            <p:ph type="sldNum" sz="quarter" idx="12"/>
          </p:nvPr>
        </p:nvSpPr>
        <p:spPr/>
        <p:txBody>
          <a:bodyPr/>
          <a:lstStyle/>
          <a:p>
            <a:fld id="{C6EDD116-AE05-49C1-93C8-6F0F0C95EA81}" type="slidenum">
              <a:rPr lang="en-US" smtClean="0"/>
              <a:t>19</a:t>
            </a:fld>
            <a:endParaRPr lang="es-ES" dirty="0"/>
          </a:p>
        </p:txBody>
      </p:sp>
    </p:spTree>
    <p:extLst>
      <p:ext uri="{BB962C8B-B14F-4D97-AF65-F5344CB8AC3E}">
        <p14:creationId xmlns:p14="http://schemas.microsoft.com/office/powerpoint/2010/main" val="1278496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0A83-F7B0-4E60-B153-45F26D0EA7DE}"/>
              </a:ext>
            </a:extLst>
          </p:cNvPr>
          <p:cNvSpPr>
            <a:spLocks noGrp="1"/>
          </p:cNvSpPr>
          <p:nvPr>
            <p:ph type="title"/>
          </p:nvPr>
        </p:nvSpPr>
        <p:spPr>
          <a:xfrm>
            <a:off x="754554" y="964151"/>
            <a:ext cx="10739336" cy="1303867"/>
          </a:xfrm>
        </p:spPr>
        <p:txBody>
          <a:bodyPr vert="horz" lIns="91440" tIns="45720" rIns="91440" bIns="45720" rtlCol="0" anchor="ctr">
            <a:normAutofit fontScale="90000"/>
          </a:bodyPr>
          <a:lstStyle/>
          <a:p>
            <a:r>
              <a:rPr lang="es-ES" dirty="0">
                <a:solidFill>
                  <a:schemeClr val="tx1"/>
                </a:solidFill>
              </a:rPr>
              <a:t>Descripción General del Seminario Web de Hoy </a:t>
            </a:r>
            <a:r>
              <a:rPr lang="es-ES" sz="2700" dirty="0">
                <a:solidFill>
                  <a:schemeClr val="tx1"/>
                </a:solidFill>
              </a:rPr>
              <a:t>(1 </a:t>
            </a:r>
            <a:r>
              <a:rPr lang="es-ES" sz="2700" dirty="0" err="1">
                <a:solidFill>
                  <a:schemeClr val="tx1"/>
                </a:solidFill>
              </a:rPr>
              <a:t>of</a:t>
            </a:r>
            <a:r>
              <a:rPr lang="es-ES" sz="2700" dirty="0">
                <a:solidFill>
                  <a:schemeClr val="tx1"/>
                </a:solidFill>
              </a:rPr>
              <a:t> 2)</a:t>
            </a:r>
          </a:p>
        </p:txBody>
      </p:sp>
      <p:sp>
        <p:nvSpPr>
          <p:cNvPr id="3" name="Content Placeholder 2">
            <a:extLst>
              <a:ext uri="{FF2B5EF4-FFF2-40B4-BE49-F238E27FC236}">
                <a16:creationId xmlns:a16="http://schemas.microsoft.com/office/drawing/2014/main" id="{FE88AE87-82AA-4330-8502-A32BF4584DBF}"/>
              </a:ext>
              <a:ext uri="{C183D7F6-B498-43B3-948B-1728B52AA6E4}">
                <adec:decorative xmlns:adec="http://schemas.microsoft.com/office/drawing/2017/decorative" val="1"/>
              </a:ext>
            </a:extLst>
          </p:cNvPr>
          <p:cNvSpPr>
            <a:spLocks noGrp="1"/>
          </p:cNvSpPr>
          <p:nvPr>
            <p:ph idx="1"/>
          </p:nvPr>
        </p:nvSpPr>
        <p:spPr>
          <a:xfrm>
            <a:off x="720436" y="2370667"/>
            <a:ext cx="10751128" cy="4113260"/>
          </a:xfrm>
        </p:spPr>
        <p:txBody>
          <a:bodyPr vert="horz" lIns="91440" tIns="45720" rIns="91440" bIns="45720" numCol="1" rtlCol="0" anchor="t">
            <a:normAutofit fontScale="92500" lnSpcReduction="20000"/>
          </a:bodyPr>
          <a:lstStyle/>
          <a:p>
            <a:pPr>
              <a:lnSpc>
                <a:spcPct val="120000"/>
              </a:lnSpc>
              <a:buClrTx/>
            </a:pPr>
            <a:r>
              <a:rPr lang="es-ES" sz="2600" dirty="0"/>
              <a:t>Se está grabando este seminario web para que puedan verlo y escucharlo posteriormente.</a:t>
            </a:r>
          </a:p>
          <a:p>
            <a:pPr>
              <a:lnSpc>
                <a:spcPct val="120000"/>
              </a:lnSpc>
              <a:buClrTx/>
            </a:pPr>
            <a:r>
              <a:rPr lang="es-ES" sz="2600" dirty="0"/>
              <a:t>"Trabajo real, con pago real, en el mundo real" es un programa de </a:t>
            </a:r>
            <a:r>
              <a:rPr lang="es-ES" sz="2600" b="1" dirty="0"/>
              <a:t>empleo integrado y competitivo</a:t>
            </a:r>
            <a:r>
              <a:rPr lang="es-ES" sz="2600" dirty="0"/>
              <a:t> que, por sus siglas en ingles, se denominará </a:t>
            </a:r>
            <a:r>
              <a:rPr lang="es-ES" sz="2600" b="1" dirty="0"/>
              <a:t>CIE</a:t>
            </a:r>
            <a:r>
              <a:rPr lang="es-ES" sz="2600" dirty="0"/>
              <a:t> en este seminario web.</a:t>
            </a:r>
          </a:p>
          <a:p>
            <a:pPr>
              <a:lnSpc>
                <a:spcPct val="120000"/>
              </a:lnSpc>
              <a:buClrTx/>
            </a:pPr>
            <a:r>
              <a:rPr lang="es-ES" sz="2600" dirty="0"/>
              <a:t>Debido a hay demasiadas personas que están llamando, se silenciarán todos los teléfonos.</a:t>
            </a:r>
          </a:p>
          <a:p>
            <a:pPr>
              <a:lnSpc>
                <a:spcPct val="120000"/>
              </a:lnSpc>
              <a:buClrTx/>
            </a:pPr>
            <a:r>
              <a:rPr lang="es-ES" sz="2600" dirty="0"/>
              <a:t>Habrá tiempo para que puedan realizar preguntas al final de cada sección al escribir sus preguntas en el cuadro de preguntas del seminario web. </a:t>
            </a:r>
          </a:p>
          <a:p>
            <a:pPr>
              <a:lnSpc>
                <a:spcPct val="90000"/>
              </a:lnSpc>
              <a:buClrTx/>
            </a:pPr>
            <a:endParaRPr lang="es-ES" sz="2800" dirty="0"/>
          </a:p>
          <a:p>
            <a:pPr>
              <a:lnSpc>
                <a:spcPct val="90000"/>
              </a:lnSpc>
            </a:pPr>
            <a:endParaRPr lang="es-ES" sz="1600" dirty="0"/>
          </a:p>
        </p:txBody>
      </p:sp>
    </p:spTree>
    <p:extLst>
      <p:ext uri="{BB962C8B-B14F-4D97-AF65-F5344CB8AC3E}">
        <p14:creationId xmlns:p14="http://schemas.microsoft.com/office/powerpoint/2010/main" val="2528934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97875">
              <a:srgbClr val="322EA9"/>
            </a:gs>
            <a:gs pos="95750">
              <a:srgbClr val="4947A5"/>
            </a:gs>
            <a:gs pos="91500">
              <a:srgbClr val="767A9E"/>
            </a:gs>
            <a:gs pos="100000">
              <a:srgbClr val="1B14AC"/>
            </a:gs>
            <a:gs pos="74000">
              <a:schemeClr val="accent1">
                <a:lumMod val="45000"/>
                <a:lumOff val="55000"/>
              </a:schemeClr>
            </a:gs>
            <a:gs pos="90000">
              <a:schemeClr val="accent2">
                <a:lumMod val="60000"/>
                <a:lumOff val="40000"/>
              </a:schemeClr>
            </a:gs>
            <a:gs pos="95000">
              <a:schemeClr val="accent2">
                <a:lumMod val="60000"/>
                <a:lumOff val="40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D534-BE8B-49D9-9F86-605F5EDC64BC}"/>
              </a:ext>
            </a:extLst>
          </p:cNvPr>
          <p:cNvSpPr>
            <a:spLocks noGrp="1"/>
          </p:cNvSpPr>
          <p:nvPr>
            <p:ph type="title"/>
          </p:nvPr>
        </p:nvSpPr>
        <p:spPr>
          <a:xfrm>
            <a:off x="1017182" y="648588"/>
            <a:ext cx="10185990" cy="2541180"/>
          </a:xfrm>
        </p:spPr>
        <p:txBody>
          <a:bodyPr>
            <a:noAutofit/>
          </a:bodyPr>
          <a:lstStyle/>
          <a:p>
            <a:r>
              <a:rPr lang="es-ES" sz="6600" dirty="0"/>
              <a:t>¿Tienen alguna pregunta por el momento?</a:t>
            </a:r>
          </a:p>
        </p:txBody>
      </p:sp>
      <p:sp>
        <p:nvSpPr>
          <p:cNvPr id="4" name="Text Placeholder 3">
            <a:extLst>
              <a:ext uri="{FF2B5EF4-FFF2-40B4-BE49-F238E27FC236}">
                <a16:creationId xmlns:a16="http://schemas.microsoft.com/office/drawing/2014/main" id="{E6C633D4-6522-4563-ADF3-7A61FD16994D}"/>
              </a:ext>
            </a:extLst>
          </p:cNvPr>
          <p:cNvSpPr>
            <a:spLocks noGrp="1"/>
          </p:cNvSpPr>
          <p:nvPr>
            <p:ph type="body" idx="1"/>
          </p:nvPr>
        </p:nvSpPr>
        <p:spPr>
          <a:xfrm>
            <a:off x="623777" y="3771014"/>
            <a:ext cx="10979888" cy="2622698"/>
          </a:xfrm>
        </p:spPr>
        <p:txBody>
          <a:bodyPr>
            <a:normAutofit fontScale="92500" lnSpcReduction="20000"/>
          </a:bodyPr>
          <a:lstStyle/>
          <a:p>
            <a:r>
              <a:rPr lang="es-ES" sz="3400" dirty="0"/>
              <a:t>Si es así, escriban sus preguntas en el cuadro de preguntas en su pantalla y hagan clic en enviar. Repetiré sus preguntas en voz alta y, luego, las responderemos.</a:t>
            </a:r>
          </a:p>
          <a:p>
            <a:r>
              <a:rPr lang="es-ES" sz="3400" dirty="0"/>
              <a:t> Si no tenemos tiempo suficiente para responder todas las preguntas hoy, pueden enviarnos un correo electrónico a: CaliforniaCIE@dor.ca.gov</a:t>
            </a:r>
          </a:p>
          <a:p>
            <a:endParaRPr lang="es-ES" sz="3500" b="1" dirty="0"/>
          </a:p>
          <a:p>
            <a:endParaRPr lang="es-ES" sz="3500" dirty="0"/>
          </a:p>
          <a:p>
            <a:endParaRPr lang="es-ES" dirty="0"/>
          </a:p>
        </p:txBody>
      </p:sp>
      <p:sp>
        <p:nvSpPr>
          <p:cNvPr id="3" name="Slide Number Placeholder 2">
            <a:extLst>
              <a:ext uri="{FF2B5EF4-FFF2-40B4-BE49-F238E27FC236}">
                <a16:creationId xmlns:a16="http://schemas.microsoft.com/office/drawing/2014/main" id="{7FC263BB-D0E0-4124-847D-6B990E21A61A}"/>
              </a:ext>
            </a:extLst>
          </p:cNvPr>
          <p:cNvSpPr>
            <a:spLocks noGrp="1"/>
          </p:cNvSpPr>
          <p:nvPr>
            <p:ph type="sldNum" sz="quarter" idx="12"/>
          </p:nvPr>
        </p:nvSpPr>
        <p:spPr/>
        <p:txBody>
          <a:bodyPr/>
          <a:lstStyle/>
          <a:p>
            <a:fld id="{C6EDD116-AE05-49C1-93C8-6F0F0C95EA81}" type="slidenum">
              <a:rPr lang="en-US" smtClean="0"/>
              <a:t>20</a:t>
            </a:fld>
            <a:endParaRPr lang="es-ES" dirty="0"/>
          </a:p>
        </p:txBody>
      </p:sp>
    </p:spTree>
    <p:extLst>
      <p:ext uri="{BB962C8B-B14F-4D97-AF65-F5344CB8AC3E}">
        <p14:creationId xmlns:p14="http://schemas.microsoft.com/office/powerpoint/2010/main" val="2474210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2237-C0F1-4399-BACC-5B7FB3FBA651}"/>
              </a:ext>
            </a:extLst>
          </p:cNvPr>
          <p:cNvSpPr>
            <a:spLocks noGrp="1"/>
          </p:cNvSpPr>
          <p:nvPr>
            <p:ph type="title"/>
          </p:nvPr>
        </p:nvSpPr>
        <p:spPr>
          <a:xfrm>
            <a:off x="1107440" y="877529"/>
            <a:ext cx="10027920" cy="1460089"/>
          </a:xfrm>
        </p:spPr>
        <p:txBody>
          <a:bodyPr>
            <a:noAutofit/>
          </a:bodyPr>
          <a:lstStyle/>
          <a:p>
            <a:br>
              <a:rPr dirty="0"/>
            </a:br>
            <a:r>
              <a:rPr lang="es-ES" b="1" dirty="0">
                <a:solidFill>
                  <a:schemeClr val="accent5">
                    <a:lumMod val="50000"/>
                  </a:schemeClr>
                </a:solidFill>
                <a:effectLst>
                  <a:outerShdw blurRad="38100" dist="38100" dir="2700000" algn="tl">
                    <a:srgbClr val="000000">
                      <a:alpha val="43137"/>
                    </a:srgbClr>
                  </a:outerShdw>
                </a:effectLst>
              </a:rPr>
              <a:t>¿CÓMO PUEDEN LAS PERSONAS PREPARARSE PARA EL CIE? </a:t>
            </a:r>
            <a:br>
              <a:rPr dirty="0"/>
            </a:br>
            <a:endParaRPr lang="es-ES" dirty="0">
              <a:solidFill>
                <a:schemeClr val="accent5">
                  <a:lumMod val="50000"/>
                </a:schemeClr>
              </a:solidFill>
            </a:endParaRPr>
          </a:p>
        </p:txBody>
      </p:sp>
      <p:sp>
        <p:nvSpPr>
          <p:cNvPr id="3" name="Content Placeholder 2">
            <a:extLst>
              <a:ext uri="{FF2B5EF4-FFF2-40B4-BE49-F238E27FC236}">
                <a16:creationId xmlns:a16="http://schemas.microsoft.com/office/drawing/2014/main" id="{EE295D1C-4FBE-456B-BE07-198BBDACBA19}"/>
              </a:ext>
            </a:extLst>
          </p:cNvPr>
          <p:cNvSpPr>
            <a:spLocks noGrp="1"/>
          </p:cNvSpPr>
          <p:nvPr>
            <p:ph idx="1"/>
          </p:nvPr>
        </p:nvSpPr>
        <p:spPr>
          <a:xfrm>
            <a:off x="995680" y="2005781"/>
            <a:ext cx="10328241" cy="3030794"/>
          </a:xfrm>
        </p:spPr>
        <p:txBody>
          <a:bodyPr anchor="ctr">
            <a:normAutofit/>
          </a:bodyPr>
          <a:lstStyle/>
          <a:p>
            <a:pPr marL="0" indent="0">
              <a:buNone/>
            </a:pPr>
            <a:endParaRPr lang="es-ES" sz="2400" dirty="0"/>
          </a:p>
          <a:p>
            <a:pPr marL="0" indent="0" algn="ctr">
              <a:buNone/>
            </a:pPr>
            <a:r>
              <a:rPr lang="es-ES" sz="4000" dirty="0"/>
              <a:t>MÁS INFORMACIÓN SOBRE LOS SERVICIOS Y APOYOS PARA PREPARARSE PARA EL CIE</a:t>
            </a:r>
          </a:p>
        </p:txBody>
      </p:sp>
      <p:sp>
        <p:nvSpPr>
          <p:cNvPr id="4" name="Slide Number Placeholder 3">
            <a:extLst>
              <a:ext uri="{FF2B5EF4-FFF2-40B4-BE49-F238E27FC236}">
                <a16:creationId xmlns:a16="http://schemas.microsoft.com/office/drawing/2014/main" id="{112DBBA3-45FD-4BBD-AC8C-26D1D5E2382F}"/>
              </a:ext>
            </a:extLst>
          </p:cNvPr>
          <p:cNvSpPr>
            <a:spLocks noGrp="1"/>
          </p:cNvSpPr>
          <p:nvPr>
            <p:ph type="sldNum" sz="quarter" idx="12"/>
          </p:nvPr>
        </p:nvSpPr>
        <p:spPr/>
        <p:txBody>
          <a:bodyPr/>
          <a:lstStyle/>
          <a:p>
            <a:fld id="{C6EDD116-AE05-49C1-93C8-6F0F0C95EA81}" type="slidenum">
              <a:rPr lang="en-US" smtClean="0"/>
              <a:t>21</a:t>
            </a:fld>
            <a:endParaRPr lang="es-ES" dirty="0"/>
          </a:p>
        </p:txBody>
      </p:sp>
    </p:spTree>
    <p:extLst>
      <p:ext uri="{BB962C8B-B14F-4D97-AF65-F5344CB8AC3E}">
        <p14:creationId xmlns:p14="http://schemas.microsoft.com/office/powerpoint/2010/main" val="1605020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18B57-B9B5-4A24-B556-EF6AD247E32C}"/>
              </a:ext>
            </a:extLst>
          </p:cNvPr>
          <p:cNvSpPr>
            <a:spLocks noGrp="1"/>
          </p:cNvSpPr>
          <p:nvPr>
            <p:ph type="title"/>
          </p:nvPr>
        </p:nvSpPr>
        <p:spPr>
          <a:xfrm>
            <a:off x="855132" y="637310"/>
            <a:ext cx="9711268" cy="877454"/>
          </a:xfrm>
        </p:spPr>
        <p:txBody>
          <a:bodyPr>
            <a:normAutofit fontScale="90000"/>
          </a:bodyPr>
          <a:lstStyle/>
          <a:p>
            <a:pPr>
              <a:lnSpc>
                <a:spcPct val="90000"/>
              </a:lnSpc>
            </a:pPr>
            <a:r>
              <a:rPr lang="es-ES" sz="3200" b="1" dirty="0"/>
              <a:t>¿Qué puede hacer un estudiante mientras está en la escuela preparatoria? </a:t>
            </a:r>
            <a:r>
              <a:rPr lang="es-ES" sz="2400" dirty="0"/>
              <a:t>(1 de 5)</a:t>
            </a:r>
          </a:p>
        </p:txBody>
      </p:sp>
      <p:sp>
        <p:nvSpPr>
          <p:cNvPr id="3" name="Content Placeholder 2">
            <a:extLst>
              <a:ext uri="{FF2B5EF4-FFF2-40B4-BE49-F238E27FC236}">
                <a16:creationId xmlns:a16="http://schemas.microsoft.com/office/drawing/2014/main" id="{9B7325BA-E698-4236-9AEA-EACE0F412BAE}"/>
              </a:ext>
            </a:extLst>
          </p:cNvPr>
          <p:cNvSpPr>
            <a:spLocks noGrp="1"/>
          </p:cNvSpPr>
          <p:nvPr>
            <p:ph type="body" sz="half" idx="2"/>
          </p:nvPr>
        </p:nvSpPr>
        <p:spPr>
          <a:xfrm>
            <a:off x="372534" y="1653309"/>
            <a:ext cx="6987822" cy="4521712"/>
          </a:xfrm>
        </p:spPr>
        <p:txBody>
          <a:bodyPr>
            <a:normAutofit lnSpcReduction="10000"/>
          </a:bodyPr>
          <a:lstStyle/>
          <a:p>
            <a:pPr marL="457200" lvl="1" indent="0">
              <a:lnSpc>
                <a:spcPct val="90000"/>
              </a:lnSpc>
              <a:buClrTx/>
              <a:buNone/>
            </a:pPr>
            <a:r>
              <a:rPr lang="es-ES" sz="2400" dirty="0"/>
              <a:t>Solicite una reunión del Programa de Educación Individualizada (IEP, por sus siglas en inglés) para hablar sobre un plan para terminar la escuela y prepararse para el CIE. </a:t>
            </a:r>
          </a:p>
          <a:p>
            <a:pPr marL="457200" lvl="1" indent="0">
              <a:lnSpc>
                <a:spcPct val="90000"/>
              </a:lnSpc>
              <a:buClrTx/>
              <a:buNone/>
            </a:pPr>
            <a:r>
              <a:rPr lang="es-ES" sz="2400" dirty="0"/>
              <a:t>Pregúntele a la escuela sobre los programas disponibles que pueden ayudar a un estudiante a adquirir experiencia laboral.</a:t>
            </a:r>
          </a:p>
          <a:p>
            <a:pPr marL="457200" lvl="1" indent="0">
              <a:lnSpc>
                <a:spcPct val="90000"/>
              </a:lnSpc>
              <a:buClrTx/>
              <a:buNone/>
            </a:pPr>
            <a:r>
              <a:rPr lang="es-ES" sz="2400" dirty="0"/>
              <a:t>Algunos ejemplos de estos programas son:</a:t>
            </a:r>
          </a:p>
          <a:p>
            <a:pPr marL="1257300" lvl="2" indent="-342900">
              <a:lnSpc>
                <a:spcPct val="90000"/>
              </a:lnSpc>
              <a:buClrTx/>
              <a:buFont typeface="Arial" panose="020B0604020202020204" pitchFamily="34" charset="0"/>
              <a:buChar char="•"/>
            </a:pPr>
            <a:r>
              <a:rPr lang="es-ES" sz="2400" dirty="0"/>
              <a:t>WorkAbility I (WAI)</a:t>
            </a:r>
          </a:p>
          <a:p>
            <a:pPr marL="1257300" lvl="2" indent="-342900">
              <a:lnSpc>
                <a:spcPct val="90000"/>
              </a:lnSpc>
              <a:buClrTx/>
              <a:buFont typeface="Arial" panose="020B0604020202020204" pitchFamily="34" charset="0"/>
              <a:buChar char="•"/>
            </a:pPr>
            <a:r>
              <a:rPr lang="es-ES" sz="2400" dirty="0"/>
              <a:t>Programa de Colaboración para la Transición (TPP)</a:t>
            </a:r>
          </a:p>
          <a:p>
            <a:pPr marL="1257300" lvl="2" indent="-342900">
              <a:lnSpc>
                <a:spcPct val="90000"/>
              </a:lnSpc>
              <a:buClrTx/>
              <a:buFont typeface="Arial" panose="020B0604020202020204" pitchFamily="34" charset="0"/>
              <a:buChar char="•"/>
            </a:pPr>
            <a:r>
              <a:rPr lang="es-ES" sz="2400" dirty="0"/>
              <a:t>Programa de Pasantías Remuneradas</a:t>
            </a:r>
          </a:p>
        </p:txBody>
      </p:sp>
      <p:pic>
        <p:nvPicPr>
          <p:cNvPr id="6" name="Picture Placeholder 5" descr="Image of three people, one standing and two sitting, around a table.">
            <a:extLst>
              <a:ext uri="{FF2B5EF4-FFF2-40B4-BE49-F238E27FC236}">
                <a16:creationId xmlns:a16="http://schemas.microsoft.com/office/drawing/2014/main" id="{1C8F77DD-D576-45C2-9C8E-CF73068E39C2}"/>
              </a:ext>
              <a:ext uri="{C183D7F6-B498-43B3-948B-1728B52AA6E4}">
                <adec:decorative xmlns:adec="http://schemas.microsoft.com/office/drawing/2017/decorative" val="0"/>
              </a:ext>
            </a:extLst>
          </p:cNvPr>
          <p:cNvPicPr>
            <a:picLocks noGrp="1" noChangeAspect="1"/>
          </p:cNvPicPr>
          <p:nvPr>
            <p:ph type="pic" idx="1"/>
          </p:nvPr>
        </p:nvPicPr>
        <p:blipFill>
          <a:blip r:embed="rId3"/>
          <a:srcRect l="1817" r="1817"/>
          <a:stretch>
            <a:fillRect/>
          </a:stretch>
        </p:blipFill>
        <p:spPr>
          <a:xfrm>
            <a:off x="7468870" y="1708727"/>
            <a:ext cx="3656153" cy="3949300"/>
          </a:xfrm>
          <a:prstGeom prst="rect">
            <a:avLst/>
          </a:prstGeom>
        </p:spPr>
      </p:pic>
    </p:spTree>
    <p:extLst>
      <p:ext uri="{BB962C8B-B14F-4D97-AF65-F5344CB8AC3E}">
        <p14:creationId xmlns:p14="http://schemas.microsoft.com/office/powerpoint/2010/main" val="40807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243" y="743655"/>
            <a:ext cx="10572302" cy="937363"/>
          </a:xfrm>
        </p:spPr>
        <p:txBody>
          <a:bodyPr vert="horz" lIns="91440" tIns="45720" rIns="91440" bIns="45720" rtlCol="0" anchor="ctr">
            <a:normAutofit fontScale="90000"/>
          </a:bodyPr>
          <a:lstStyle/>
          <a:p>
            <a:pPr>
              <a:lnSpc>
                <a:spcPct val="90000"/>
              </a:lnSpc>
            </a:pPr>
            <a:r>
              <a:rPr lang="es-ES" sz="3200" b="1" dirty="0"/>
              <a:t>¿Qué puede hacer un estudiante mientras está en la escuela preparatoria? </a:t>
            </a:r>
            <a:r>
              <a:rPr lang="es-ES" sz="2400" dirty="0"/>
              <a:t>(2 de 5)</a:t>
            </a:r>
          </a:p>
        </p:txBody>
      </p:sp>
      <p:sp>
        <p:nvSpPr>
          <p:cNvPr id="9" name="Text Placeholder 8">
            <a:extLst>
              <a:ext uri="{FF2B5EF4-FFF2-40B4-BE49-F238E27FC236}">
                <a16:creationId xmlns:a16="http://schemas.microsoft.com/office/drawing/2014/main" id="{59030775-E3C1-4C5B-86E1-65D336080408}"/>
              </a:ext>
            </a:extLst>
          </p:cNvPr>
          <p:cNvSpPr>
            <a:spLocks noGrp="1"/>
          </p:cNvSpPr>
          <p:nvPr>
            <p:ph type="body" sz="half" idx="2"/>
          </p:nvPr>
        </p:nvSpPr>
        <p:spPr>
          <a:xfrm>
            <a:off x="738909" y="1699491"/>
            <a:ext cx="6687127" cy="4682836"/>
          </a:xfrm>
        </p:spPr>
        <p:txBody>
          <a:bodyPr>
            <a:normAutofit lnSpcReduction="10000"/>
          </a:bodyPr>
          <a:lstStyle/>
          <a:p>
            <a:pPr lvl="0" algn="l">
              <a:buClrTx/>
            </a:pPr>
            <a:r>
              <a:rPr lang="es-ES" sz="2400" dirty="0">
                <a:solidFill>
                  <a:prstClr val="black">
                    <a:lumMod val="85000"/>
                    <a:lumOff val="15000"/>
                  </a:prstClr>
                </a:solidFill>
              </a:rPr>
              <a:t>Invitar al DOR a la reunión del IEP. Preguntar acerca de los servicios estudiantiles del DOR.</a:t>
            </a:r>
          </a:p>
          <a:p>
            <a:pPr lvl="0" algn="l">
              <a:buClrTx/>
            </a:pPr>
            <a:r>
              <a:rPr lang="es-ES" sz="2600" b="1" dirty="0"/>
              <a:t>Los servicios estudiantiles del DOR pueden incluir:</a:t>
            </a:r>
          </a:p>
          <a:p>
            <a:pPr marL="342900" lvl="0" indent="-342900" algn="l">
              <a:buClrTx/>
              <a:buFont typeface="Arial"/>
              <a:buChar char="•"/>
            </a:pPr>
            <a:r>
              <a:rPr lang="es-ES" sz="2400" dirty="0">
                <a:solidFill>
                  <a:prstClr val="black">
                    <a:lumMod val="85000"/>
                    <a:lumOff val="15000"/>
                  </a:prstClr>
                </a:solidFill>
              </a:rPr>
              <a:t>Explorar empleos, carreras y educación.</a:t>
            </a:r>
          </a:p>
          <a:p>
            <a:pPr marL="342900" lvl="0" indent="-342900" algn="l">
              <a:buClrTx/>
              <a:buFont typeface="Arial"/>
              <a:buChar char="•"/>
            </a:pPr>
            <a:r>
              <a:rPr lang="es-ES" sz="2400" dirty="0">
                <a:solidFill>
                  <a:prstClr val="black">
                    <a:lumMod val="85000"/>
                    <a:lumOff val="15000"/>
                  </a:prstClr>
                </a:solidFill>
              </a:rPr>
              <a:t>Explorar la educación superior y la capacitación laboral. </a:t>
            </a:r>
          </a:p>
          <a:p>
            <a:pPr marL="342900" lvl="0" indent="-342900" algn="l">
              <a:buClrTx/>
              <a:buFont typeface="Arial"/>
              <a:buChar char="•"/>
            </a:pPr>
            <a:r>
              <a:rPr lang="es-ES" sz="2400" dirty="0">
                <a:solidFill>
                  <a:prstClr val="black">
                    <a:lumMod val="85000"/>
                    <a:lumOff val="15000"/>
                  </a:prstClr>
                </a:solidFill>
              </a:rPr>
              <a:t>Aprender habilidades laborales.</a:t>
            </a:r>
          </a:p>
          <a:p>
            <a:pPr marL="342900" lvl="0" indent="-342900" algn="l">
              <a:buClrTx/>
              <a:buFont typeface="Arial"/>
              <a:buChar char="•"/>
            </a:pPr>
            <a:r>
              <a:rPr lang="es-ES" sz="2400" dirty="0">
                <a:solidFill>
                  <a:prstClr val="black">
                    <a:lumMod val="85000"/>
                    <a:lumOff val="15000"/>
                  </a:prstClr>
                </a:solidFill>
              </a:rPr>
              <a:t>Aprender a defenderse por sí mismos.</a:t>
            </a:r>
          </a:p>
          <a:p>
            <a:pPr marL="342900" lvl="0" indent="-342900" algn="l">
              <a:buClrTx/>
              <a:buFont typeface="Arial"/>
              <a:buChar char="•"/>
            </a:pPr>
            <a:r>
              <a:rPr lang="es-ES" sz="2400" dirty="0">
                <a:solidFill>
                  <a:prstClr val="black">
                    <a:lumMod val="85000"/>
                    <a:lumOff val="15000"/>
                  </a:prstClr>
                </a:solidFill>
              </a:rPr>
              <a:t>Obtener experiencia laboral y más.</a:t>
            </a:r>
          </a:p>
          <a:p>
            <a:endParaRPr lang="es-ES" dirty="0"/>
          </a:p>
        </p:txBody>
      </p:sp>
      <p:pic>
        <p:nvPicPr>
          <p:cNvPr id="17" name="Picture Placeholder 7" descr="Image of a woman filing papers.">
            <a:extLst>
              <a:ext uri="{FF2B5EF4-FFF2-40B4-BE49-F238E27FC236}">
                <a16:creationId xmlns:a16="http://schemas.microsoft.com/office/drawing/2014/main" id="{FCC6E265-D0C7-4B99-9B04-E6FD15322AC3}"/>
              </a:ext>
              <a:ext uri="{C183D7F6-B498-43B3-948B-1728B52AA6E4}">
                <adec:decorative xmlns:adec="http://schemas.microsoft.com/office/drawing/2017/decorative" val="0"/>
              </a:ext>
            </a:extLst>
          </p:cNvPr>
          <p:cNvPicPr>
            <a:picLocks noGrp="1" noChangeAspect="1"/>
          </p:cNvPicPr>
          <p:nvPr>
            <p:ph type="pic" idx="1"/>
          </p:nvPr>
        </p:nvPicPr>
        <p:blipFill>
          <a:blip r:embed="rId3"/>
          <a:srcRect t="3632" b="3632"/>
          <a:stretch>
            <a:fillRect/>
          </a:stretch>
        </p:blipFill>
        <p:spPr>
          <a:xfrm>
            <a:off x="7473838" y="2355273"/>
            <a:ext cx="3680082" cy="3548495"/>
          </a:xfrm>
          <a:prstGeom prst="rect">
            <a:avLst/>
          </a:prstGeom>
        </p:spPr>
      </p:pic>
    </p:spTree>
    <p:extLst>
      <p:ext uri="{BB962C8B-B14F-4D97-AF65-F5344CB8AC3E}">
        <p14:creationId xmlns:p14="http://schemas.microsoft.com/office/powerpoint/2010/main" val="1461904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pPr>
              <a:lnSpc>
                <a:spcPct val="90000"/>
              </a:lnSpc>
            </a:pPr>
            <a:r>
              <a:rPr lang="es-ES" b="1" dirty="0"/>
              <a:t>¿Qué puede hacer un estudiante mientras está en la escuela preparatoria? </a:t>
            </a:r>
            <a:r>
              <a:rPr lang="es-ES" sz="2400" dirty="0"/>
              <a:t>(3 de 5)</a:t>
            </a:r>
          </a:p>
        </p:txBody>
      </p:sp>
      <p:sp>
        <p:nvSpPr>
          <p:cNvPr id="5" name="Content Placeholder 4">
            <a:extLst>
              <a:ext uri="{FF2B5EF4-FFF2-40B4-BE49-F238E27FC236}">
                <a16:creationId xmlns:a16="http://schemas.microsoft.com/office/drawing/2014/main" id="{08C7A75E-F4BB-4D2B-BF2D-085C9AD78023}"/>
              </a:ext>
            </a:extLst>
          </p:cNvPr>
          <p:cNvSpPr>
            <a:spLocks noGrp="1"/>
          </p:cNvSpPr>
          <p:nvPr>
            <p:ph idx="1"/>
          </p:nvPr>
        </p:nvSpPr>
        <p:spPr/>
        <p:txBody>
          <a:bodyPr/>
          <a:lstStyle/>
          <a:p>
            <a:pPr marL="0" lvl="0" indent="0">
              <a:buClrTx/>
              <a:buSzPct val="100000"/>
              <a:buNone/>
            </a:pPr>
            <a:r>
              <a:rPr lang="es-ES" sz="3000" dirty="0">
                <a:solidFill>
                  <a:prstClr val="black"/>
                </a:solidFill>
              </a:rPr>
              <a:t>Solicite servicios vocacionales del DOR. Los servicios vocacionales pueden incluir, entre otros:</a:t>
            </a:r>
          </a:p>
          <a:p>
            <a:pPr marL="1257300" lvl="2" indent="-342900">
              <a:buClrTx/>
              <a:buFont typeface="Arial" panose="020B0604020202020204" pitchFamily="34" charset="0"/>
              <a:buChar char="•"/>
            </a:pPr>
            <a:r>
              <a:rPr lang="es-ES" sz="3000" dirty="0">
                <a:solidFill>
                  <a:prstClr val="black"/>
                </a:solidFill>
              </a:rPr>
              <a:t>Capacitación en habilidades laborales</a:t>
            </a:r>
          </a:p>
          <a:p>
            <a:pPr marL="1257300" lvl="2" indent="-342900">
              <a:buClrTx/>
              <a:buFont typeface="Arial" panose="020B0604020202020204" pitchFamily="34" charset="0"/>
              <a:buChar char="•"/>
            </a:pPr>
            <a:r>
              <a:rPr lang="es-ES" sz="3000" dirty="0">
                <a:solidFill>
                  <a:prstClr val="black"/>
                </a:solidFill>
              </a:rPr>
              <a:t>Ayuda para encontrar empleo</a:t>
            </a:r>
          </a:p>
          <a:p>
            <a:pPr marL="1257300" lvl="2" indent="-342900">
              <a:buClrTx/>
              <a:buFont typeface="Arial" panose="020B0604020202020204" pitchFamily="34" charset="0"/>
              <a:buChar char="•"/>
            </a:pPr>
            <a:r>
              <a:rPr lang="es-ES" sz="3000" dirty="0">
                <a:solidFill>
                  <a:prstClr val="black"/>
                </a:solidFill>
              </a:rPr>
              <a:t>Preparación laboral</a:t>
            </a:r>
          </a:p>
          <a:p>
            <a:endParaRPr lang="es-ES" dirty="0"/>
          </a:p>
        </p:txBody>
      </p:sp>
    </p:spTree>
    <p:extLst>
      <p:ext uri="{BB962C8B-B14F-4D97-AF65-F5344CB8AC3E}">
        <p14:creationId xmlns:p14="http://schemas.microsoft.com/office/powerpoint/2010/main" val="425666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107225-03C4-4067-9064-144AA68B1D71}"/>
              </a:ext>
            </a:extLst>
          </p:cNvPr>
          <p:cNvSpPr>
            <a:spLocks noGrp="1"/>
          </p:cNvSpPr>
          <p:nvPr>
            <p:ph type="title"/>
          </p:nvPr>
        </p:nvSpPr>
        <p:spPr>
          <a:xfrm>
            <a:off x="609601" y="621155"/>
            <a:ext cx="10575338" cy="1298222"/>
          </a:xfrm>
        </p:spPr>
        <p:txBody>
          <a:bodyPr>
            <a:normAutofit fontScale="90000"/>
          </a:bodyPr>
          <a:lstStyle/>
          <a:p>
            <a:r>
              <a:rPr lang="es-ES" sz="4400" b="1" dirty="0">
                <a:solidFill>
                  <a:srgbClr val="262626"/>
                </a:solidFill>
              </a:rPr>
              <a:t>¿Qué puede hacer un estudiante mientras está en la escuela preparatoria? </a:t>
            </a:r>
            <a:r>
              <a:rPr lang="es-ES" sz="2400" dirty="0">
                <a:solidFill>
                  <a:srgbClr val="262626"/>
                </a:solidFill>
              </a:rPr>
              <a:t>(4 de 5)</a:t>
            </a:r>
            <a:endParaRPr lang="es-ES" dirty="0"/>
          </a:p>
        </p:txBody>
      </p:sp>
      <p:sp>
        <p:nvSpPr>
          <p:cNvPr id="7" name="Text Placeholder 6">
            <a:extLst>
              <a:ext uri="{FF2B5EF4-FFF2-40B4-BE49-F238E27FC236}">
                <a16:creationId xmlns:a16="http://schemas.microsoft.com/office/drawing/2014/main" id="{8D75F445-89BD-4908-BA7C-2F6F766964E3}"/>
              </a:ext>
            </a:extLst>
          </p:cNvPr>
          <p:cNvSpPr>
            <a:spLocks noGrp="1"/>
          </p:cNvSpPr>
          <p:nvPr>
            <p:ph type="body" sz="half" idx="2"/>
          </p:nvPr>
        </p:nvSpPr>
        <p:spPr>
          <a:xfrm>
            <a:off x="796412" y="1874982"/>
            <a:ext cx="7091443" cy="4763989"/>
          </a:xfrm>
        </p:spPr>
        <p:txBody>
          <a:bodyPr>
            <a:normAutofit/>
          </a:bodyPr>
          <a:lstStyle/>
          <a:p>
            <a:pPr lvl="0" algn="l">
              <a:lnSpc>
                <a:spcPct val="110000"/>
              </a:lnSpc>
              <a:spcBef>
                <a:spcPts val="600"/>
              </a:spcBef>
              <a:buClrTx/>
            </a:pPr>
            <a:r>
              <a:rPr lang="es-ES" sz="2400" dirty="0">
                <a:solidFill>
                  <a:srgbClr val="262626"/>
                </a:solidFill>
              </a:rPr>
              <a:t>Invite al coordinador de servicios del centro regional a una reunión del IEP.  Pregunte sobre los servicios que ofrece el centro regional, incluido el Programa de pasantías remuneradas.</a:t>
            </a:r>
          </a:p>
          <a:p>
            <a:pPr lvl="0" algn="l">
              <a:lnSpc>
                <a:spcPct val="110000"/>
              </a:lnSpc>
              <a:spcBef>
                <a:spcPts val="600"/>
              </a:spcBef>
              <a:buClr>
                <a:srgbClr val="83992A"/>
              </a:buClr>
            </a:pPr>
            <a:r>
              <a:rPr lang="es-ES" sz="2400" b="1" dirty="0">
                <a:solidFill>
                  <a:srgbClr val="262626"/>
                </a:solidFill>
              </a:rPr>
              <a:t>Programa de Pasantías Remuneradas</a:t>
            </a:r>
          </a:p>
          <a:p>
            <a:pPr marL="285750" lvl="0" indent="-285750" algn="l">
              <a:lnSpc>
                <a:spcPct val="110000"/>
              </a:lnSpc>
              <a:spcBef>
                <a:spcPts val="600"/>
              </a:spcBef>
              <a:buClrTx/>
              <a:buFont typeface="Arial"/>
              <a:buChar char="•"/>
            </a:pPr>
            <a:r>
              <a:rPr lang="es-ES" sz="2400" dirty="0">
                <a:solidFill>
                  <a:srgbClr val="262626"/>
                </a:solidFill>
              </a:rPr>
              <a:t>A los estudiantes se les paga un salario mínimo o superior cuando trabaja como pasante.</a:t>
            </a:r>
          </a:p>
          <a:p>
            <a:pPr marL="285750" lvl="0" indent="-285750" algn="l">
              <a:lnSpc>
                <a:spcPct val="110000"/>
              </a:lnSpc>
              <a:spcBef>
                <a:spcPts val="600"/>
              </a:spcBef>
              <a:buClrTx/>
              <a:buFont typeface="Arial"/>
              <a:buChar char="•"/>
            </a:pPr>
            <a:r>
              <a:rPr lang="es-ES" sz="2400" dirty="0">
                <a:solidFill>
                  <a:srgbClr val="262626"/>
                </a:solidFill>
              </a:rPr>
              <a:t>Los estudiantes pueden obtener un preparador laboral para ayudarlos con su empleo.</a:t>
            </a:r>
          </a:p>
          <a:p>
            <a:endParaRPr lang="es-ES" dirty="0"/>
          </a:p>
        </p:txBody>
      </p:sp>
      <p:pic>
        <p:nvPicPr>
          <p:cNvPr id="9" name="Picture Placeholder 8" descr="Graphic of a light bulb with the word learn, goals, skills, mentor, experience and development all around it and the word internship below it.">
            <a:extLst>
              <a:ext uri="{FF2B5EF4-FFF2-40B4-BE49-F238E27FC236}">
                <a16:creationId xmlns:a16="http://schemas.microsoft.com/office/drawing/2014/main" id="{D30C558B-EB27-4F96-875B-B7D882CE9B02}"/>
              </a:ext>
              <a:ext uri="{C183D7F6-B498-43B3-948B-1728B52AA6E4}">
                <adec:decorative xmlns:adec="http://schemas.microsoft.com/office/drawing/2017/decorative" val="0"/>
              </a:ext>
            </a:extLst>
          </p:cNvPr>
          <p:cNvPicPr>
            <a:picLocks noGrp="1" noChangeAspect="1"/>
          </p:cNvPicPr>
          <p:nvPr>
            <p:ph type="pic" idx="1"/>
          </p:nvPr>
        </p:nvPicPr>
        <p:blipFill>
          <a:blip r:embed="rId3"/>
          <a:srcRect t="1272" b="1272"/>
          <a:stretch>
            <a:fillRect/>
          </a:stretch>
        </p:blipFill>
        <p:spPr>
          <a:xfrm>
            <a:off x="7986277" y="2198255"/>
            <a:ext cx="3323616" cy="2279566"/>
          </a:xfrm>
          <a:prstGeom prst="rect">
            <a:avLst/>
          </a:prstGeom>
        </p:spPr>
      </p:pic>
    </p:spTree>
    <p:extLst>
      <p:ext uri="{BB962C8B-B14F-4D97-AF65-F5344CB8AC3E}">
        <p14:creationId xmlns:p14="http://schemas.microsoft.com/office/powerpoint/2010/main" val="3247902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C6FB-B796-46D3-A993-C87EEFD81555}"/>
              </a:ext>
            </a:extLst>
          </p:cNvPr>
          <p:cNvSpPr>
            <a:spLocks noGrp="1"/>
          </p:cNvSpPr>
          <p:nvPr>
            <p:ph type="title"/>
          </p:nvPr>
        </p:nvSpPr>
        <p:spPr>
          <a:xfrm>
            <a:off x="785091" y="787579"/>
            <a:ext cx="10649527" cy="1303867"/>
          </a:xfrm>
        </p:spPr>
        <p:txBody>
          <a:bodyPr>
            <a:normAutofit fontScale="90000"/>
          </a:bodyPr>
          <a:lstStyle/>
          <a:p>
            <a:r>
              <a:rPr lang="es-ES" b="1" dirty="0">
                <a:solidFill>
                  <a:srgbClr val="262626"/>
                </a:solidFill>
              </a:rPr>
              <a:t>¿Qué puede hacer un estudiante mientras está en la escuela preparatoria? </a:t>
            </a:r>
            <a:r>
              <a:rPr lang="es-ES" sz="2700" dirty="0">
                <a:solidFill>
                  <a:srgbClr val="262626"/>
                </a:solidFill>
              </a:rPr>
              <a:t>(5 de 5)</a:t>
            </a:r>
            <a:endParaRPr lang="es-ES" sz="2700" dirty="0"/>
          </a:p>
        </p:txBody>
      </p:sp>
      <p:sp>
        <p:nvSpPr>
          <p:cNvPr id="3" name="Content Placeholder 2">
            <a:extLst>
              <a:ext uri="{FF2B5EF4-FFF2-40B4-BE49-F238E27FC236}">
                <a16:creationId xmlns:a16="http://schemas.microsoft.com/office/drawing/2014/main" id="{E656088B-FB20-4356-8E2C-9AE046F67DCD}"/>
              </a:ext>
            </a:extLst>
          </p:cNvPr>
          <p:cNvSpPr>
            <a:spLocks noGrp="1"/>
          </p:cNvSpPr>
          <p:nvPr>
            <p:ph idx="1"/>
          </p:nvPr>
        </p:nvSpPr>
        <p:spPr>
          <a:xfrm>
            <a:off x="936702" y="2556932"/>
            <a:ext cx="10404088" cy="3665448"/>
          </a:xfrm>
        </p:spPr>
        <p:txBody>
          <a:bodyPr>
            <a:normAutofit lnSpcReduction="10000"/>
          </a:bodyPr>
          <a:lstStyle/>
          <a:p>
            <a:pPr>
              <a:buClrTx/>
            </a:pPr>
            <a:r>
              <a:rPr lang="es-ES" dirty="0">
                <a:solidFill>
                  <a:srgbClr val="262626"/>
                </a:solidFill>
              </a:rPr>
              <a:t>Una vez que un estudiante, su familia y el equipo del IEP deciden qué funcionará mejor para el estudiante, el plan debe agregarse al plan de transición centrado en la persona de la escuela preparatoria del estudiante. </a:t>
            </a:r>
          </a:p>
          <a:p>
            <a:pPr>
              <a:buClrTx/>
            </a:pPr>
            <a:r>
              <a:rPr lang="es-ES" dirty="0">
                <a:solidFill>
                  <a:srgbClr val="262626"/>
                </a:solidFill>
              </a:rPr>
              <a:t>Si el estudiante desea recibir los servicios estudiantiles del DOR, este plan se agregará a su Plan Individualizado de Empleo (IPE) centrado en la persona del DOR. </a:t>
            </a:r>
          </a:p>
          <a:p>
            <a:pPr>
              <a:buClrTx/>
            </a:pPr>
            <a:r>
              <a:rPr lang="es-ES" dirty="0">
                <a:solidFill>
                  <a:srgbClr val="262626"/>
                </a:solidFill>
              </a:rPr>
              <a:t>Si el estudiante quiere probar el PIP del centro regional, este plan se agregará a su Plan de Programa Individual (IPP) centrado en la persona.</a:t>
            </a:r>
            <a:endParaRPr lang="es-ES" dirty="0"/>
          </a:p>
        </p:txBody>
      </p:sp>
      <p:sp>
        <p:nvSpPr>
          <p:cNvPr id="4" name="Slide Number Placeholder 3">
            <a:extLst>
              <a:ext uri="{FF2B5EF4-FFF2-40B4-BE49-F238E27FC236}">
                <a16:creationId xmlns:a16="http://schemas.microsoft.com/office/drawing/2014/main" id="{CCF08720-7C43-40E3-9E9D-B339FFC10509}"/>
              </a:ext>
            </a:extLst>
          </p:cNvPr>
          <p:cNvSpPr>
            <a:spLocks noGrp="1"/>
          </p:cNvSpPr>
          <p:nvPr>
            <p:ph type="sldNum" sz="quarter" idx="12"/>
          </p:nvPr>
        </p:nvSpPr>
        <p:spPr/>
        <p:txBody>
          <a:bodyPr/>
          <a:lstStyle/>
          <a:p>
            <a:fld id="{C6EDD116-AE05-49C1-93C8-6F0F0C95EA81}" type="slidenum">
              <a:rPr lang="en-US" smtClean="0"/>
              <a:t>26</a:t>
            </a:fld>
            <a:endParaRPr lang="es-ES" dirty="0"/>
          </a:p>
        </p:txBody>
      </p:sp>
    </p:spTree>
    <p:extLst>
      <p:ext uri="{BB962C8B-B14F-4D97-AF65-F5344CB8AC3E}">
        <p14:creationId xmlns:p14="http://schemas.microsoft.com/office/powerpoint/2010/main" val="1657148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9C95F-DCA1-483D-910E-6309A856BE7A}"/>
              </a:ext>
            </a:extLst>
          </p:cNvPr>
          <p:cNvSpPr>
            <a:spLocks noGrp="1"/>
          </p:cNvSpPr>
          <p:nvPr>
            <p:ph type="title"/>
          </p:nvPr>
        </p:nvSpPr>
        <p:spPr/>
        <p:txBody>
          <a:bodyPr>
            <a:normAutofit/>
          </a:bodyPr>
          <a:lstStyle/>
          <a:p>
            <a:r>
              <a:rPr lang="es-ES" b="1" dirty="0">
                <a:solidFill>
                  <a:srgbClr val="262626"/>
                </a:solidFill>
              </a:rPr>
              <a:t>Caso de WorkAbility I – Jack</a:t>
            </a:r>
            <a:br>
              <a:rPr dirty="0"/>
            </a:br>
            <a:r>
              <a:rPr lang="es-ES" sz="2400" dirty="0">
                <a:solidFill>
                  <a:srgbClr val="262626"/>
                </a:solidFill>
              </a:rPr>
              <a:t>(1 de 2)</a:t>
            </a:r>
          </a:p>
        </p:txBody>
      </p:sp>
      <p:sp>
        <p:nvSpPr>
          <p:cNvPr id="4" name="Content Placeholder 3">
            <a:extLst>
              <a:ext uri="{FF2B5EF4-FFF2-40B4-BE49-F238E27FC236}">
                <a16:creationId xmlns:a16="http://schemas.microsoft.com/office/drawing/2014/main" id="{D142718B-7346-4D7C-98BF-A70DDAA0B520}"/>
              </a:ext>
            </a:extLst>
          </p:cNvPr>
          <p:cNvSpPr>
            <a:spLocks noGrp="1"/>
          </p:cNvSpPr>
          <p:nvPr>
            <p:ph idx="1"/>
          </p:nvPr>
        </p:nvSpPr>
        <p:spPr/>
        <p:txBody>
          <a:bodyPr/>
          <a:lstStyle/>
          <a:p>
            <a:pPr marL="342900" lvl="0" indent="-342900">
              <a:buClrTx/>
              <a:buFont typeface="Arial" panose="020B0604020202020204" pitchFamily="34" charset="0"/>
              <a:buChar char="•"/>
            </a:pPr>
            <a:r>
              <a:rPr lang="es-ES" dirty="0"/>
              <a:t>Jack, a través de un plan de transición de la escuela preparatoria centrado en la persona, eligió obtener servicios del WAI.</a:t>
            </a:r>
          </a:p>
          <a:p>
            <a:pPr marL="342900" lvl="0" indent="-342900">
              <a:buClrTx/>
              <a:buFont typeface="Arial" panose="020B0604020202020204" pitchFamily="34" charset="0"/>
              <a:buChar char="•"/>
            </a:pPr>
            <a:r>
              <a:rPr lang="es-ES" dirty="0"/>
              <a:t>Antes de que Jack ingresara al programa de WAI, era muy tímido, pero sabía que quería trabajar algún día por cuenta propia.  Quería que su propio negocio de fabricar y vender camisetas.</a:t>
            </a:r>
          </a:p>
          <a:p>
            <a:pPr marL="342900" lvl="0" indent="-342900">
              <a:buClrTx/>
              <a:buFont typeface="Arial" panose="020B0604020202020204" pitchFamily="34" charset="0"/>
              <a:buChar char="•"/>
            </a:pPr>
            <a:r>
              <a:rPr lang="es-ES" dirty="0"/>
              <a:t>Jack participó en el programa de WAI de su escuela donde pudo crear un objetivo para trabajar por cuenta propia.</a:t>
            </a:r>
          </a:p>
          <a:p>
            <a:endParaRPr lang="es-ES" dirty="0"/>
          </a:p>
        </p:txBody>
      </p:sp>
      <p:sp>
        <p:nvSpPr>
          <p:cNvPr id="3" name="Slide Number Placeholder 2">
            <a:extLst>
              <a:ext uri="{FF2B5EF4-FFF2-40B4-BE49-F238E27FC236}">
                <a16:creationId xmlns:a16="http://schemas.microsoft.com/office/drawing/2014/main" id="{912AA81E-614F-4A37-95DB-7101E3D28A64}"/>
              </a:ext>
            </a:extLst>
          </p:cNvPr>
          <p:cNvSpPr>
            <a:spLocks noGrp="1"/>
          </p:cNvSpPr>
          <p:nvPr>
            <p:ph type="sldNum" sz="quarter" idx="12"/>
          </p:nvPr>
        </p:nvSpPr>
        <p:spPr/>
        <p:txBody>
          <a:bodyPr/>
          <a:lstStyle/>
          <a:p>
            <a:fld id="{C6EDD116-AE05-49C1-93C8-6F0F0C95EA81}" type="slidenum">
              <a:rPr lang="en-US" smtClean="0"/>
              <a:t>27</a:t>
            </a:fld>
            <a:endParaRPr lang="es-ES" dirty="0"/>
          </a:p>
        </p:txBody>
      </p:sp>
    </p:spTree>
    <p:extLst>
      <p:ext uri="{BB962C8B-B14F-4D97-AF65-F5344CB8AC3E}">
        <p14:creationId xmlns:p14="http://schemas.microsoft.com/office/powerpoint/2010/main" val="2307860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FB0A-CAB6-4C02-9D5D-5130B5E4F38C}"/>
              </a:ext>
            </a:extLst>
          </p:cNvPr>
          <p:cNvSpPr>
            <a:spLocks noGrp="1"/>
          </p:cNvSpPr>
          <p:nvPr>
            <p:ph type="title"/>
          </p:nvPr>
        </p:nvSpPr>
        <p:spPr>
          <a:xfrm>
            <a:off x="1295402" y="982132"/>
            <a:ext cx="9601196" cy="1303867"/>
          </a:xfrm>
        </p:spPr>
        <p:txBody>
          <a:bodyPr>
            <a:normAutofit fontScale="90000"/>
          </a:bodyPr>
          <a:lstStyle/>
          <a:p>
            <a:r>
              <a:rPr lang="es-ES" b="1" dirty="0"/>
              <a:t>Caso de WorkAbility I – Jack</a:t>
            </a:r>
            <a:br>
              <a:rPr dirty="0"/>
            </a:br>
            <a:r>
              <a:rPr lang="es-ES" dirty="0"/>
              <a:t>(2 de 2)</a:t>
            </a:r>
          </a:p>
        </p:txBody>
      </p:sp>
      <p:sp>
        <p:nvSpPr>
          <p:cNvPr id="3" name="Content Placeholder 2">
            <a:extLst>
              <a:ext uri="{FF2B5EF4-FFF2-40B4-BE49-F238E27FC236}">
                <a16:creationId xmlns:a16="http://schemas.microsoft.com/office/drawing/2014/main" id="{C3FBCC59-BDF8-4AC7-A2CE-AEC0171AEED2}"/>
              </a:ext>
            </a:extLst>
          </p:cNvPr>
          <p:cNvSpPr>
            <a:spLocks noGrp="1"/>
          </p:cNvSpPr>
          <p:nvPr>
            <p:ph idx="1"/>
          </p:nvPr>
        </p:nvSpPr>
        <p:spPr>
          <a:xfrm>
            <a:off x="1173480" y="2556931"/>
            <a:ext cx="9723117" cy="3622195"/>
          </a:xfrm>
        </p:spPr>
        <p:txBody>
          <a:bodyPr>
            <a:normAutofit lnSpcReduction="10000"/>
          </a:bodyPr>
          <a:lstStyle/>
          <a:p>
            <a:pPr lvl="0">
              <a:buClrTx/>
            </a:pPr>
            <a:r>
              <a:rPr lang="es-ES" dirty="0"/>
              <a:t>El programa de WAI lo ayudó a explorar carreras, a elaborar un plan de negocios, con la ética de trabajo, las ventas y otras habilidades laborales, entre ellas, habilidades sociales y habilidades para hablar en público.</a:t>
            </a:r>
          </a:p>
          <a:p>
            <a:pPr lvl="0">
              <a:buClrTx/>
            </a:pPr>
            <a:r>
              <a:rPr lang="es-ES" dirty="0"/>
              <a:t>Hoy en día, Jack tiene su propio negocio, en el que vende un enorme inventario de camisetas en muchos lugares, incluidas ferias estatales y ferias en espacios abiertos.</a:t>
            </a:r>
          </a:p>
          <a:p>
            <a:pPr lvl="0">
              <a:buClrTx/>
            </a:pPr>
            <a:r>
              <a:rPr lang="es-ES" dirty="0"/>
              <a:t>Jack gana suficiente dinero para vivir solo y pagar sus facturas y gastos diarios.</a:t>
            </a:r>
          </a:p>
        </p:txBody>
      </p:sp>
      <p:sp>
        <p:nvSpPr>
          <p:cNvPr id="4" name="Slide Number Placeholder 3">
            <a:extLst>
              <a:ext uri="{FF2B5EF4-FFF2-40B4-BE49-F238E27FC236}">
                <a16:creationId xmlns:a16="http://schemas.microsoft.com/office/drawing/2014/main" id="{F1EE4A73-3408-4E7E-A7DC-8371B8F504DA}"/>
              </a:ext>
            </a:extLst>
          </p:cNvPr>
          <p:cNvSpPr>
            <a:spLocks noGrp="1"/>
          </p:cNvSpPr>
          <p:nvPr>
            <p:ph type="sldNum" sz="quarter" idx="12"/>
          </p:nvPr>
        </p:nvSpPr>
        <p:spPr/>
        <p:txBody>
          <a:bodyPr/>
          <a:lstStyle/>
          <a:p>
            <a:fld id="{C6EDD116-AE05-49C1-93C8-6F0F0C95EA81}" type="slidenum">
              <a:rPr lang="en-US" smtClean="0"/>
              <a:t>28</a:t>
            </a:fld>
            <a:endParaRPr lang="es-ES" dirty="0"/>
          </a:p>
        </p:txBody>
      </p:sp>
    </p:spTree>
    <p:extLst>
      <p:ext uri="{BB962C8B-B14F-4D97-AF65-F5344CB8AC3E}">
        <p14:creationId xmlns:p14="http://schemas.microsoft.com/office/powerpoint/2010/main" val="29814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4307" y="729772"/>
            <a:ext cx="10476347" cy="1122218"/>
          </a:xfrm>
        </p:spPr>
        <p:txBody>
          <a:bodyPr>
            <a:noAutofit/>
          </a:bodyPr>
          <a:lstStyle/>
          <a:p>
            <a:pPr>
              <a:lnSpc>
                <a:spcPct val="90000"/>
              </a:lnSpc>
            </a:pPr>
            <a:r>
              <a:rPr lang="es-ES" sz="3200" b="1" dirty="0"/>
              <a:t>¿Qué pueden hacer las personas tras finalizar la escuela preparatoria? </a:t>
            </a:r>
            <a:r>
              <a:rPr lang="es-ES" sz="2400" dirty="0"/>
              <a:t>(1 de 3)</a:t>
            </a:r>
          </a:p>
        </p:txBody>
      </p:sp>
      <p:sp>
        <p:nvSpPr>
          <p:cNvPr id="3" name="Content Placeholder 2"/>
          <p:cNvSpPr>
            <a:spLocks noGrp="1"/>
          </p:cNvSpPr>
          <p:nvPr>
            <p:ph type="body" sz="half" idx="2"/>
          </p:nvPr>
        </p:nvSpPr>
        <p:spPr>
          <a:xfrm>
            <a:off x="831273" y="2050472"/>
            <a:ext cx="6705942" cy="4142509"/>
          </a:xfrm>
        </p:spPr>
        <p:txBody>
          <a:bodyPr>
            <a:normAutofit lnSpcReduction="10000"/>
          </a:bodyPr>
          <a:lstStyle/>
          <a:p>
            <a:pPr marL="0" indent="0" algn="l">
              <a:buClrTx/>
              <a:buNone/>
            </a:pPr>
            <a:r>
              <a:rPr lang="es-ES" sz="2400" dirty="0"/>
              <a:t>Pueden ponerse en contacto con el DOR y solicitar una reunión para hablar sobre cómo el DOR puede ayudarlos a prepararse para un empleo, encontrar un empleo y obtener el apoyo que necesitan. </a:t>
            </a:r>
          </a:p>
          <a:p>
            <a:pPr marL="0" indent="0" algn="l">
              <a:buClrTx/>
              <a:buNone/>
            </a:pPr>
            <a:r>
              <a:rPr lang="es-ES" sz="2400" dirty="0"/>
              <a:t>Esto puede incluir Servicios de Empleo con Apoyo (SE, por sus siglas en inglés).</a:t>
            </a:r>
          </a:p>
          <a:p>
            <a:pPr algn="l">
              <a:buClrTx/>
            </a:pPr>
            <a:r>
              <a:rPr lang="es-ES" sz="2400" dirty="0"/>
              <a:t>Los servicios de SE incluyen capacitación laboral y otros servicios de apoyo para ayudar a las personas a conseguir y conservar un empleo.</a:t>
            </a:r>
          </a:p>
        </p:txBody>
      </p:sp>
      <p:pic>
        <p:nvPicPr>
          <p:cNvPr id="7" name="Picture Placeholder 6" descr="Image of a group of people sitting on chairs in a circle.">
            <a:extLst>
              <a:ext uri="{FF2B5EF4-FFF2-40B4-BE49-F238E27FC236}">
                <a16:creationId xmlns:a16="http://schemas.microsoft.com/office/drawing/2014/main" id="{2A7E4B9D-A421-4C85-9EFD-51F57FC474B6}"/>
              </a:ext>
              <a:ext uri="{C183D7F6-B498-43B3-948B-1728B52AA6E4}">
                <adec:decorative xmlns:adec="http://schemas.microsoft.com/office/drawing/2017/decorative" val="0"/>
              </a:ext>
            </a:extLst>
          </p:cNvPr>
          <p:cNvPicPr>
            <a:picLocks noGrp="1" noChangeAspect="1"/>
          </p:cNvPicPr>
          <p:nvPr>
            <p:ph type="pic" idx="1"/>
          </p:nvPr>
        </p:nvPicPr>
        <p:blipFill>
          <a:blip r:embed="rId3"/>
          <a:srcRect t="781" b="781"/>
          <a:stretch>
            <a:fillRect/>
          </a:stretch>
        </p:blipFill>
        <p:spPr>
          <a:xfrm>
            <a:off x="7550150" y="2119313"/>
            <a:ext cx="3608388" cy="3697287"/>
          </a:xfrm>
          <a:prstGeom prst="rect">
            <a:avLst/>
          </a:prstGeom>
        </p:spPr>
      </p:pic>
    </p:spTree>
    <p:extLst>
      <p:ext uri="{BB962C8B-B14F-4D97-AF65-F5344CB8AC3E}">
        <p14:creationId xmlns:p14="http://schemas.microsoft.com/office/powerpoint/2010/main" val="1625975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9637-1381-4E8C-AEC4-ABEE6C72B384}"/>
              </a:ext>
            </a:extLst>
          </p:cNvPr>
          <p:cNvSpPr>
            <a:spLocks noGrp="1"/>
          </p:cNvSpPr>
          <p:nvPr>
            <p:ph type="title"/>
          </p:nvPr>
        </p:nvSpPr>
        <p:spPr>
          <a:xfrm>
            <a:off x="959427" y="972404"/>
            <a:ext cx="10079180" cy="1303867"/>
          </a:xfrm>
        </p:spPr>
        <p:txBody>
          <a:bodyPr>
            <a:normAutofit/>
          </a:bodyPr>
          <a:lstStyle/>
          <a:p>
            <a:r>
              <a:rPr lang="es-ES" dirty="0"/>
              <a:t>Descripción General (cont.)</a:t>
            </a:r>
            <a:br>
              <a:rPr lang="es-ES" dirty="0"/>
            </a:br>
            <a:r>
              <a:rPr lang="es-ES" sz="2700" dirty="0"/>
              <a:t>(2 </a:t>
            </a:r>
            <a:r>
              <a:rPr lang="es-ES" sz="2700" dirty="0" err="1"/>
              <a:t>of</a:t>
            </a:r>
            <a:r>
              <a:rPr lang="es-ES" sz="2700" dirty="0"/>
              <a:t> 2)</a:t>
            </a:r>
          </a:p>
        </p:txBody>
      </p:sp>
      <p:sp>
        <p:nvSpPr>
          <p:cNvPr id="3" name="Content Placeholder 2">
            <a:extLst>
              <a:ext uri="{FF2B5EF4-FFF2-40B4-BE49-F238E27FC236}">
                <a16:creationId xmlns:a16="http://schemas.microsoft.com/office/drawing/2014/main" id="{76F0B48F-68CF-44ED-BF85-2BE5B0D75D9E}"/>
              </a:ext>
            </a:extLst>
          </p:cNvPr>
          <p:cNvSpPr>
            <a:spLocks noGrp="1"/>
          </p:cNvSpPr>
          <p:nvPr>
            <p:ph idx="1"/>
          </p:nvPr>
        </p:nvSpPr>
        <p:spPr>
          <a:xfrm>
            <a:off x="817418" y="2556931"/>
            <a:ext cx="10363199" cy="3663759"/>
          </a:xfrm>
        </p:spPr>
        <p:txBody>
          <a:bodyPr/>
          <a:lstStyle/>
          <a:p>
            <a:pPr>
              <a:lnSpc>
                <a:spcPct val="120000"/>
              </a:lnSpc>
              <a:buClrTx/>
            </a:pPr>
            <a:r>
              <a:rPr lang="es-ES" dirty="0"/>
              <a:t>Los presentadores repetirán la pregunta en voz alta y, luego, responderán la pregunta.</a:t>
            </a:r>
          </a:p>
          <a:p>
            <a:pPr>
              <a:lnSpc>
                <a:spcPct val="120000"/>
              </a:lnSpc>
              <a:buClrTx/>
            </a:pPr>
            <a:r>
              <a:rPr lang="es-ES" dirty="0"/>
              <a:t>Para obtener más información y como recurso, se les enviaron dos documentos antes de este seminario web.  </a:t>
            </a:r>
          </a:p>
          <a:p>
            <a:pPr lvl="1">
              <a:lnSpc>
                <a:spcPct val="120000"/>
              </a:lnSpc>
              <a:buClrTx/>
            </a:pPr>
            <a:r>
              <a:rPr lang="es-ES" sz="2400" b="1" i="1" dirty="0"/>
              <a:t>Hoja Informativa sobre el Seminario Web de CIE</a:t>
            </a:r>
            <a:r>
              <a:rPr lang="es-ES" sz="2400" b="1" dirty="0"/>
              <a:t>   </a:t>
            </a:r>
          </a:p>
          <a:p>
            <a:pPr lvl="1">
              <a:lnSpc>
                <a:spcPct val="120000"/>
              </a:lnSpc>
              <a:buClrTx/>
            </a:pPr>
            <a:r>
              <a:rPr lang="es-ES" sz="2400" b="1" i="1" dirty="0"/>
              <a:t>Glosario de Términos para el Seminario Web de CIE</a:t>
            </a:r>
          </a:p>
          <a:p>
            <a:endParaRPr lang="es-ES" dirty="0"/>
          </a:p>
        </p:txBody>
      </p:sp>
    </p:spTree>
    <p:extLst>
      <p:ext uri="{BB962C8B-B14F-4D97-AF65-F5344CB8AC3E}">
        <p14:creationId xmlns:p14="http://schemas.microsoft.com/office/powerpoint/2010/main" val="522075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7404-4565-4961-A64F-A9A5F3CC2993}"/>
              </a:ext>
            </a:extLst>
          </p:cNvPr>
          <p:cNvSpPr>
            <a:spLocks noGrp="1"/>
          </p:cNvSpPr>
          <p:nvPr>
            <p:ph type="title"/>
          </p:nvPr>
        </p:nvSpPr>
        <p:spPr>
          <a:xfrm>
            <a:off x="699653" y="609600"/>
            <a:ext cx="10855038" cy="1150314"/>
          </a:xfrm>
        </p:spPr>
        <p:txBody>
          <a:bodyPr anchor="b">
            <a:normAutofit fontScale="90000"/>
          </a:bodyPr>
          <a:lstStyle/>
          <a:p>
            <a:r>
              <a:rPr lang="es-ES" sz="3600" b="1" dirty="0">
                <a:solidFill>
                  <a:prstClr val="black">
                    <a:lumMod val="85000"/>
                    <a:lumOff val="15000"/>
                  </a:prstClr>
                </a:solidFill>
              </a:rPr>
              <a:t>¿Qué pueden hacer las personas tras finalizar la escuela preparatoria? </a:t>
            </a:r>
            <a:r>
              <a:rPr lang="es-ES" sz="2400" dirty="0">
                <a:solidFill>
                  <a:prstClr val="black">
                    <a:lumMod val="85000"/>
                    <a:lumOff val="15000"/>
                  </a:prstClr>
                </a:solidFill>
              </a:rPr>
              <a:t>(2 de 3)</a:t>
            </a:r>
            <a:endParaRPr lang="es-ES" sz="2400" dirty="0"/>
          </a:p>
        </p:txBody>
      </p:sp>
      <p:sp>
        <p:nvSpPr>
          <p:cNvPr id="3" name="Content Placeholder 2">
            <a:extLst>
              <a:ext uri="{FF2B5EF4-FFF2-40B4-BE49-F238E27FC236}">
                <a16:creationId xmlns:a16="http://schemas.microsoft.com/office/drawing/2014/main" id="{7E3DB162-8C4B-4403-A2BC-F91BEE3A1DD3}"/>
              </a:ext>
            </a:extLst>
          </p:cNvPr>
          <p:cNvSpPr>
            <a:spLocks noGrp="1"/>
          </p:cNvSpPr>
          <p:nvPr>
            <p:ph type="body" sz="half" idx="2"/>
          </p:nvPr>
        </p:nvSpPr>
        <p:spPr>
          <a:xfrm>
            <a:off x="817418" y="2078182"/>
            <a:ext cx="6054437" cy="4073236"/>
          </a:xfrm>
        </p:spPr>
        <p:txBody>
          <a:bodyPr>
            <a:noAutofit/>
          </a:bodyPr>
          <a:lstStyle/>
          <a:p>
            <a:pPr marL="0" lvl="0" indent="0" algn="l">
              <a:spcBef>
                <a:spcPts val="600"/>
              </a:spcBef>
              <a:buClr>
                <a:srgbClr val="83992A"/>
              </a:buClr>
              <a:buNone/>
            </a:pPr>
            <a:r>
              <a:rPr lang="es-ES" sz="2400" dirty="0">
                <a:solidFill>
                  <a:prstClr val="black">
                    <a:lumMod val="85000"/>
                    <a:lumOff val="15000"/>
                  </a:prstClr>
                </a:solidFill>
              </a:rPr>
              <a:t>El DOR ayuda a las personas a:</a:t>
            </a:r>
          </a:p>
          <a:p>
            <a:pPr lvl="0" algn="l">
              <a:spcBef>
                <a:spcPts val="600"/>
              </a:spcBef>
              <a:buClrTx/>
            </a:pPr>
            <a:r>
              <a:rPr lang="es-ES" sz="2400" dirty="0">
                <a:solidFill>
                  <a:prstClr val="black">
                    <a:lumMod val="85000"/>
                    <a:lumOff val="15000"/>
                  </a:prstClr>
                </a:solidFill>
              </a:rPr>
              <a:t>Aprender sobre diferentes empleos y los empleos que a una persona le gustaría hacer. </a:t>
            </a:r>
          </a:p>
          <a:p>
            <a:pPr lvl="0" algn="l">
              <a:spcBef>
                <a:spcPts val="600"/>
              </a:spcBef>
              <a:buClrTx/>
            </a:pPr>
            <a:r>
              <a:rPr lang="es-ES" sz="2400" dirty="0">
                <a:solidFill>
                  <a:prstClr val="black">
                    <a:lumMod val="85000"/>
                    <a:lumOff val="15000"/>
                  </a:prstClr>
                </a:solidFill>
              </a:rPr>
              <a:t>Prepárese para el empleo al aprender habilidades laborales.</a:t>
            </a:r>
          </a:p>
          <a:p>
            <a:pPr lvl="0" algn="l">
              <a:spcBef>
                <a:spcPts val="600"/>
              </a:spcBef>
              <a:buClrTx/>
            </a:pPr>
            <a:r>
              <a:rPr lang="es-ES" sz="2400" dirty="0">
                <a:solidFill>
                  <a:prstClr val="black">
                    <a:lumMod val="85000"/>
                    <a:lumOff val="15000"/>
                  </a:prstClr>
                </a:solidFill>
              </a:rPr>
              <a:t>Crear currículos de trabajo.</a:t>
            </a:r>
          </a:p>
          <a:p>
            <a:pPr lvl="0" algn="l">
              <a:spcBef>
                <a:spcPts val="600"/>
              </a:spcBef>
              <a:buClrTx/>
            </a:pPr>
            <a:r>
              <a:rPr lang="es-ES" sz="2400" dirty="0">
                <a:solidFill>
                  <a:prstClr val="black">
                    <a:lumMod val="85000"/>
                    <a:lumOff val="15000"/>
                  </a:prstClr>
                </a:solidFill>
              </a:rPr>
              <a:t>Encontrar un empleo en la comunidad y más.</a:t>
            </a:r>
          </a:p>
          <a:p>
            <a:pPr marL="514350" indent="-514350" algn="l">
              <a:buClrTx/>
              <a:buFont typeface="+mj-lt"/>
              <a:buAutoNum type="arabicPeriod"/>
            </a:pPr>
            <a:endParaRPr lang="es-ES" sz="2400" dirty="0"/>
          </a:p>
        </p:txBody>
      </p:sp>
      <p:pic>
        <p:nvPicPr>
          <p:cNvPr id="8" name="Picture Placeholder 7" descr="Image of a girl sitting at a desk.">
            <a:extLst>
              <a:ext uri="{FF2B5EF4-FFF2-40B4-BE49-F238E27FC236}">
                <a16:creationId xmlns:a16="http://schemas.microsoft.com/office/drawing/2014/main" id="{992FD169-780C-4596-8331-600698A57C02}"/>
              </a:ext>
              <a:ext uri="{C183D7F6-B498-43B3-948B-1728B52AA6E4}">
                <adec:decorative xmlns:adec="http://schemas.microsoft.com/office/drawing/2017/decorative" val="0"/>
              </a:ext>
            </a:extLst>
          </p:cNvPr>
          <p:cNvPicPr>
            <a:picLocks noGrp="1" noChangeAspect="1"/>
          </p:cNvPicPr>
          <p:nvPr>
            <p:ph type="pic" idx="1"/>
          </p:nvPr>
        </p:nvPicPr>
        <p:blipFill>
          <a:blip r:embed="rId3"/>
          <a:srcRect l="3520" r="3520"/>
          <a:stretch>
            <a:fillRect/>
          </a:stretch>
        </p:blipFill>
        <p:spPr>
          <a:xfrm>
            <a:off x="7010400" y="1939925"/>
            <a:ext cx="4148138" cy="4003675"/>
          </a:xfrm>
          <a:prstGeom prst="rect">
            <a:avLst/>
          </a:prstGeom>
        </p:spPr>
      </p:pic>
    </p:spTree>
    <p:extLst>
      <p:ext uri="{BB962C8B-B14F-4D97-AF65-F5344CB8AC3E}">
        <p14:creationId xmlns:p14="http://schemas.microsoft.com/office/powerpoint/2010/main" val="824128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70EF-F889-4A14-8C4E-1DBE5DFFFE78}"/>
              </a:ext>
            </a:extLst>
          </p:cNvPr>
          <p:cNvSpPr>
            <a:spLocks noGrp="1"/>
          </p:cNvSpPr>
          <p:nvPr>
            <p:ph type="title"/>
          </p:nvPr>
        </p:nvSpPr>
        <p:spPr/>
        <p:txBody>
          <a:bodyPr>
            <a:normAutofit fontScale="90000"/>
          </a:bodyPr>
          <a:lstStyle/>
          <a:p>
            <a:r>
              <a:rPr lang="es-ES" b="1" dirty="0">
                <a:solidFill>
                  <a:prstClr val="black">
                    <a:lumMod val="85000"/>
                    <a:lumOff val="15000"/>
                  </a:prstClr>
                </a:solidFill>
              </a:rPr>
              <a:t>¿Qué pueden hacer las personas tras finalizar la escuela preparatoria? </a:t>
            </a:r>
            <a:r>
              <a:rPr lang="es-ES" sz="2400" dirty="0">
                <a:solidFill>
                  <a:prstClr val="black">
                    <a:lumMod val="85000"/>
                    <a:lumOff val="15000"/>
                  </a:prstClr>
                </a:solidFill>
              </a:rPr>
              <a:t>(3 de 3)</a:t>
            </a:r>
            <a:endParaRPr lang="es-ES" dirty="0"/>
          </a:p>
        </p:txBody>
      </p:sp>
      <p:sp>
        <p:nvSpPr>
          <p:cNvPr id="3" name="Content Placeholder 2">
            <a:extLst>
              <a:ext uri="{FF2B5EF4-FFF2-40B4-BE49-F238E27FC236}">
                <a16:creationId xmlns:a16="http://schemas.microsoft.com/office/drawing/2014/main" id="{CE28AEB6-DAAD-43BC-AFDD-F67336F6B7D6}"/>
              </a:ext>
            </a:extLst>
          </p:cNvPr>
          <p:cNvSpPr>
            <a:spLocks noGrp="1"/>
          </p:cNvSpPr>
          <p:nvPr>
            <p:ph idx="1"/>
          </p:nvPr>
        </p:nvSpPr>
        <p:spPr>
          <a:xfrm>
            <a:off x="1295401" y="2556932"/>
            <a:ext cx="9601196" cy="3675702"/>
          </a:xfrm>
        </p:spPr>
        <p:txBody>
          <a:bodyPr>
            <a:normAutofit fontScale="92500" lnSpcReduction="20000"/>
          </a:bodyPr>
          <a:lstStyle/>
          <a:p>
            <a:pPr marL="514350" lvl="0" indent="-514350">
              <a:buClrTx/>
              <a:buFont typeface="+mj-lt"/>
              <a:buAutoNum type="arabicPeriod"/>
            </a:pPr>
            <a:r>
              <a:rPr lang="es-ES" sz="2800" dirty="0">
                <a:solidFill>
                  <a:prstClr val="black">
                    <a:lumMod val="85000"/>
                    <a:lumOff val="15000"/>
                  </a:prstClr>
                </a:solidFill>
              </a:rPr>
              <a:t>Las personas pueden solicitar una reunión de IPP con su centro regional y pedirles que inviten al DOR a la reunión de IPP para analizar los servicios de Empleo con Apoyo (SE). </a:t>
            </a:r>
          </a:p>
          <a:p>
            <a:pPr marL="514350" lvl="0" indent="-514350">
              <a:buClrTx/>
              <a:buFont typeface="+mj-lt"/>
              <a:buAutoNum type="arabicPeriod"/>
            </a:pPr>
            <a:r>
              <a:rPr lang="es-ES" sz="2800" dirty="0">
                <a:solidFill>
                  <a:prstClr val="black">
                    <a:lumMod val="85000"/>
                    <a:lumOff val="15000"/>
                  </a:prstClr>
                </a:solidFill>
              </a:rPr>
              <a:t>Los centros regionales también pueden ofrecer servicios de empleo con apoyo, el Programa de pasantías pagas (PIP) o Servicios diurnos adaptados (TDS).</a:t>
            </a:r>
          </a:p>
          <a:p>
            <a:pPr lvl="1">
              <a:buClrTx/>
              <a:buFont typeface="Arial" panose="020B0604020202020204" pitchFamily="34" charset="0"/>
              <a:buChar char="•"/>
            </a:pPr>
            <a:r>
              <a:rPr lang="es-ES" sz="2800" dirty="0">
                <a:solidFill>
                  <a:prstClr val="black">
                    <a:lumMod val="85000"/>
                    <a:lumOff val="15000"/>
                  </a:prstClr>
                </a:solidFill>
              </a:rPr>
              <a:t>Los servicios TDS incluyen apoyos como ayuda con la universidad u otra educación para adultos para ayudar a preparar a las persona para el CIE. </a:t>
            </a:r>
          </a:p>
          <a:p>
            <a:endParaRPr lang="es-ES" dirty="0"/>
          </a:p>
        </p:txBody>
      </p:sp>
      <p:sp>
        <p:nvSpPr>
          <p:cNvPr id="4" name="Slide Number Placeholder 3">
            <a:extLst>
              <a:ext uri="{FF2B5EF4-FFF2-40B4-BE49-F238E27FC236}">
                <a16:creationId xmlns:a16="http://schemas.microsoft.com/office/drawing/2014/main" id="{7DA53EC4-4742-4DA2-984D-FD485E15A5B9}"/>
              </a:ext>
            </a:extLst>
          </p:cNvPr>
          <p:cNvSpPr>
            <a:spLocks noGrp="1"/>
          </p:cNvSpPr>
          <p:nvPr>
            <p:ph type="sldNum" sz="quarter" idx="12"/>
          </p:nvPr>
        </p:nvSpPr>
        <p:spPr/>
        <p:txBody>
          <a:bodyPr/>
          <a:lstStyle/>
          <a:p>
            <a:fld id="{C6EDD116-AE05-49C1-93C8-6F0F0C95EA81}" type="slidenum">
              <a:rPr lang="en-US" smtClean="0"/>
              <a:t>31</a:t>
            </a:fld>
            <a:endParaRPr lang="es-ES" dirty="0"/>
          </a:p>
        </p:txBody>
      </p:sp>
    </p:spTree>
    <p:extLst>
      <p:ext uri="{BB962C8B-B14F-4D97-AF65-F5344CB8AC3E}">
        <p14:creationId xmlns:p14="http://schemas.microsoft.com/office/powerpoint/2010/main" val="1945962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3F3F-8C36-43B3-A5E6-5E1B2CB2181B}"/>
              </a:ext>
            </a:extLst>
          </p:cNvPr>
          <p:cNvSpPr>
            <a:spLocks noGrp="1"/>
          </p:cNvSpPr>
          <p:nvPr>
            <p:ph type="title"/>
          </p:nvPr>
        </p:nvSpPr>
        <p:spPr/>
        <p:txBody>
          <a:bodyPr>
            <a:normAutofit fontScale="90000"/>
          </a:bodyPr>
          <a:lstStyle/>
          <a:p>
            <a:r>
              <a:rPr lang="es-ES" b="1" dirty="0"/>
              <a:t>Caso del Programa de Pasantías Remuneradas  </a:t>
            </a:r>
            <a:r>
              <a:rPr lang="es-ES" sz="2400" dirty="0"/>
              <a:t>(1 de 3)</a:t>
            </a:r>
          </a:p>
        </p:txBody>
      </p:sp>
      <p:sp>
        <p:nvSpPr>
          <p:cNvPr id="3" name="Content Placeholder 2">
            <a:extLst>
              <a:ext uri="{FF2B5EF4-FFF2-40B4-BE49-F238E27FC236}">
                <a16:creationId xmlns:a16="http://schemas.microsoft.com/office/drawing/2014/main" id="{7BD8A8D8-B444-4385-8A66-5FC01546E412}"/>
              </a:ext>
            </a:extLst>
          </p:cNvPr>
          <p:cNvSpPr>
            <a:spLocks noGrp="1"/>
          </p:cNvSpPr>
          <p:nvPr>
            <p:ph idx="1"/>
          </p:nvPr>
        </p:nvSpPr>
        <p:spPr/>
        <p:txBody>
          <a:bodyPr>
            <a:normAutofit fontScale="85000" lnSpcReduction="10000"/>
          </a:bodyPr>
          <a:lstStyle/>
          <a:p>
            <a:pPr lvl="0">
              <a:buClrTx/>
            </a:pPr>
            <a:r>
              <a:rPr lang="es-ES" sz="3200" dirty="0"/>
              <a:t>Jill contaba con muchas buenas habilidades laborales. </a:t>
            </a:r>
          </a:p>
          <a:p>
            <a:pPr lvl="0">
              <a:buClrTx/>
            </a:pPr>
            <a:r>
              <a:rPr lang="es-ES" sz="3200" dirty="0"/>
              <a:t>Jill quería trabajar con niños como asistente de maestro, pero muchos empleadores no confiaban en que ella pudiera llevar a cabo el trabajo.</a:t>
            </a:r>
          </a:p>
          <a:p>
            <a:pPr lvl="0">
              <a:buClrTx/>
            </a:pPr>
            <a:r>
              <a:rPr lang="es-ES" sz="3200" dirty="0"/>
              <a:t>Muchas de las personas con discapacidad se enfrentan ante el problema de que un empleador entienda que ellas pueden llevar a cabo el trabajo.</a:t>
            </a:r>
          </a:p>
          <a:p>
            <a:pPr marL="0" indent="0">
              <a:buNone/>
            </a:pPr>
            <a:endParaRPr lang="es-ES" dirty="0"/>
          </a:p>
        </p:txBody>
      </p:sp>
      <p:sp>
        <p:nvSpPr>
          <p:cNvPr id="4" name="Slide Number Placeholder 3">
            <a:extLst>
              <a:ext uri="{FF2B5EF4-FFF2-40B4-BE49-F238E27FC236}">
                <a16:creationId xmlns:a16="http://schemas.microsoft.com/office/drawing/2014/main" id="{F95D11F5-16A2-45A2-90F2-886740897B24}"/>
              </a:ext>
            </a:extLst>
          </p:cNvPr>
          <p:cNvSpPr>
            <a:spLocks noGrp="1"/>
          </p:cNvSpPr>
          <p:nvPr>
            <p:ph type="sldNum" sz="quarter" idx="12"/>
          </p:nvPr>
        </p:nvSpPr>
        <p:spPr/>
        <p:txBody>
          <a:bodyPr/>
          <a:lstStyle/>
          <a:p>
            <a:fld id="{C6EDD116-AE05-49C1-93C8-6F0F0C95EA81}" type="slidenum">
              <a:rPr lang="en-US" smtClean="0"/>
              <a:t>32</a:t>
            </a:fld>
            <a:endParaRPr lang="es-ES" dirty="0"/>
          </a:p>
        </p:txBody>
      </p:sp>
    </p:spTree>
    <p:extLst>
      <p:ext uri="{BB962C8B-B14F-4D97-AF65-F5344CB8AC3E}">
        <p14:creationId xmlns:p14="http://schemas.microsoft.com/office/powerpoint/2010/main" val="479634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3F3F-8C36-43B3-A5E6-5E1B2CB2181B}"/>
              </a:ext>
            </a:extLst>
          </p:cNvPr>
          <p:cNvSpPr>
            <a:spLocks noGrp="1"/>
          </p:cNvSpPr>
          <p:nvPr>
            <p:ph type="title"/>
          </p:nvPr>
        </p:nvSpPr>
        <p:spPr/>
        <p:txBody>
          <a:bodyPr>
            <a:normAutofit fontScale="90000"/>
          </a:bodyPr>
          <a:lstStyle/>
          <a:p>
            <a:r>
              <a:rPr lang="es-ES" b="1" dirty="0"/>
              <a:t>Caso del Programa de Pasantías Remuneradas  </a:t>
            </a:r>
            <a:r>
              <a:rPr lang="es-ES" sz="2400" dirty="0"/>
              <a:t>(2 de 3)</a:t>
            </a:r>
          </a:p>
        </p:txBody>
      </p:sp>
      <p:sp>
        <p:nvSpPr>
          <p:cNvPr id="3" name="Content Placeholder 2">
            <a:extLst>
              <a:ext uri="{FF2B5EF4-FFF2-40B4-BE49-F238E27FC236}">
                <a16:creationId xmlns:a16="http://schemas.microsoft.com/office/drawing/2014/main" id="{7BD8A8D8-B444-4385-8A66-5FC01546E412}"/>
              </a:ext>
            </a:extLst>
          </p:cNvPr>
          <p:cNvSpPr>
            <a:spLocks noGrp="1"/>
          </p:cNvSpPr>
          <p:nvPr>
            <p:ph idx="1"/>
          </p:nvPr>
        </p:nvSpPr>
        <p:spPr>
          <a:xfrm>
            <a:off x="1295401" y="2556931"/>
            <a:ext cx="9601196" cy="3705323"/>
          </a:xfrm>
        </p:spPr>
        <p:txBody>
          <a:bodyPr>
            <a:normAutofit fontScale="77500" lnSpcReduction="20000"/>
          </a:bodyPr>
          <a:lstStyle/>
          <a:p>
            <a:pPr lvl="0">
              <a:buClrTx/>
            </a:pPr>
            <a:r>
              <a:rPr lang="es-ES" sz="3200" dirty="0"/>
              <a:t>El coordinador de servicios del centro regional de Jill le contó sobre el Programa de pasantías remuneradas (PIP, por sus siglas en inglés) y le preguntó a Jill si quería agregar el PIP a sus objetivos de IPP. Jill aceptó agregar el PIP a sus objetivos y aceptó un programa de servicios de empleo para ayudarla a encontrar una pasantía como asistente de maestro. </a:t>
            </a:r>
          </a:p>
          <a:p>
            <a:pPr lvl="0">
              <a:buClrTx/>
            </a:pPr>
            <a:r>
              <a:rPr lang="es-ES" sz="3200" dirty="0"/>
              <a:t>Su programa de servicios de empleo encontró a un empleador que aceptó  darle a Jill una oportunidad después de que el empleador supo que el PIP le pagaría los salarios de Jill y que ella tendría un preparador laboral.</a:t>
            </a:r>
          </a:p>
          <a:p>
            <a:pPr marL="0" indent="0">
              <a:buNone/>
            </a:pPr>
            <a:endParaRPr lang="es-ES" dirty="0"/>
          </a:p>
        </p:txBody>
      </p:sp>
      <p:sp>
        <p:nvSpPr>
          <p:cNvPr id="4" name="Slide Number Placeholder 3">
            <a:extLst>
              <a:ext uri="{FF2B5EF4-FFF2-40B4-BE49-F238E27FC236}">
                <a16:creationId xmlns:a16="http://schemas.microsoft.com/office/drawing/2014/main" id="{FBB4D2E0-D2DC-4762-8BEC-5B1FE8BAFB55}"/>
              </a:ext>
            </a:extLst>
          </p:cNvPr>
          <p:cNvSpPr>
            <a:spLocks noGrp="1"/>
          </p:cNvSpPr>
          <p:nvPr>
            <p:ph type="sldNum" sz="quarter" idx="12"/>
          </p:nvPr>
        </p:nvSpPr>
        <p:spPr/>
        <p:txBody>
          <a:bodyPr/>
          <a:lstStyle/>
          <a:p>
            <a:fld id="{C6EDD116-AE05-49C1-93C8-6F0F0C95EA81}" type="slidenum">
              <a:rPr lang="en-US" smtClean="0"/>
              <a:t>33</a:t>
            </a:fld>
            <a:endParaRPr lang="es-ES" dirty="0"/>
          </a:p>
        </p:txBody>
      </p:sp>
    </p:spTree>
    <p:extLst>
      <p:ext uri="{BB962C8B-B14F-4D97-AF65-F5344CB8AC3E}">
        <p14:creationId xmlns:p14="http://schemas.microsoft.com/office/powerpoint/2010/main" val="3087175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4A430-46BA-40D7-A516-7DDAAE6A34A1}"/>
              </a:ext>
            </a:extLst>
          </p:cNvPr>
          <p:cNvSpPr>
            <a:spLocks noGrp="1"/>
          </p:cNvSpPr>
          <p:nvPr>
            <p:ph type="title"/>
          </p:nvPr>
        </p:nvSpPr>
        <p:spPr>
          <a:xfrm>
            <a:off x="997225" y="711015"/>
            <a:ext cx="6241816" cy="1228621"/>
          </a:xfrm>
        </p:spPr>
        <p:txBody>
          <a:bodyPr>
            <a:normAutofit/>
          </a:bodyPr>
          <a:lstStyle/>
          <a:p>
            <a:pPr>
              <a:lnSpc>
                <a:spcPct val="90000"/>
              </a:lnSpc>
            </a:pPr>
            <a:r>
              <a:rPr lang="es-ES" sz="3200" b="1" dirty="0"/>
              <a:t>Caso del Programa de Pasantías Remuneradas  </a:t>
            </a:r>
            <a:r>
              <a:rPr lang="es-ES" sz="2400" dirty="0"/>
              <a:t>(3 de 3)</a:t>
            </a:r>
          </a:p>
        </p:txBody>
      </p:sp>
      <p:sp>
        <p:nvSpPr>
          <p:cNvPr id="3" name="Content Placeholder 2">
            <a:extLst>
              <a:ext uri="{FF2B5EF4-FFF2-40B4-BE49-F238E27FC236}">
                <a16:creationId xmlns:a16="http://schemas.microsoft.com/office/drawing/2014/main" id="{BB21B9ED-A296-46E8-B4B3-BC47786026BC}"/>
              </a:ext>
            </a:extLst>
          </p:cNvPr>
          <p:cNvSpPr>
            <a:spLocks noGrp="1"/>
          </p:cNvSpPr>
          <p:nvPr>
            <p:ph type="body" sz="half" idx="2"/>
          </p:nvPr>
        </p:nvSpPr>
        <p:spPr>
          <a:xfrm>
            <a:off x="997225" y="2182005"/>
            <a:ext cx="6241816" cy="3860986"/>
          </a:xfrm>
        </p:spPr>
        <p:txBody>
          <a:bodyPr>
            <a:normAutofit lnSpcReduction="10000"/>
          </a:bodyPr>
          <a:lstStyle/>
          <a:p>
            <a:pPr algn="l">
              <a:buClrTx/>
            </a:pPr>
            <a:r>
              <a:rPr lang="es-ES" sz="2800" dirty="0"/>
              <a:t>El PIP le dio al empleador la oportunidad de ver que Jill podía ser una buena asistente de maestro, por lo que el empleador la contrató. Ahora, ella gana más que el salario mínimo y obtiene los mismos beneficios que otras personas que hacen el mismo trabajo que ella. Este es el objetivo de CIE.</a:t>
            </a:r>
          </a:p>
          <a:p>
            <a:pPr algn="l"/>
            <a:endParaRPr lang="es-ES" dirty="0"/>
          </a:p>
        </p:txBody>
      </p:sp>
      <p:pic>
        <p:nvPicPr>
          <p:cNvPr id="7" name="Picture Placeholder 6" descr="Image of a woman sitting at a desk smiling.">
            <a:extLst>
              <a:ext uri="{FF2B5EF4-FFF2-40B4-BE49-F238E27FC236}">
                <a16:creationId xmlns:a16="http://schemas.microsoft.com/office/drawing/2014/main" id="{50F860A7-4F55-4D03-91FB-4835E703A4F2}"/>
              </a:ext>
              <a:ext uri="{C183D7F6-B498-43B3-948B-1728B52AA6E4}">
                <adec:decorative xmlns:adec="http://schemas.microsoft.com/office/drawing/2017/decorative" val="0"/>
              </a:ext>
            </a:extLst>
          </p:cNvPr>
          <p:cNvPicPr>
            <a:picLocks noGrp="1" noChangeAspect="1"/>
          </p:cNvPicPr>
          <p:nvPr>
            <p:ph type="pic" idx="1"/>
          </p:nvPr>
        </p:nvPicPr>
        <p:blipFill>
          <a:blip r:embed="rId3"/>
          <a:srcRect t="1247" b="1247"/>
          <a:stretch>
            <a:fillRect/>
          </a:stretch>
        </p:blipFill>
        <p:spPr>
          <a:xfrm>
            <a:off x="7329055" y="1861997"/>
            <a:ext cx="3857193" cy="3913040"/>
          </a:xfrm>
          <a:prstGeom prst="rect">
            <a:avLst/>
          </a:prstGeom>
        </p:spPr>
      </p:pic>
    </p:spTree>
    <p:extLst>
      <p:ext uri="{BB962C8B-B14F-4D97-AF65-F5344CB8AC3E}">
        <p14:creationId xmlns:p14="http://schemas.microsoft.com/office/powerpoint/2010/main" val="663810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97875">
              <a:srgbClr val="322EA9"/>
            </a:gs>
            <a:gs pos="95750">
              <a:srgbClr val="4947A5"/>
            </a:gs>
            <a:gs pos="91500">
              <a:srgbClr val="767A9E"/>
            </a:gs>
            <a:gs pos="100000">
              <a:srgbClr val="1B14AC"/>
            </a:gs>
            <a:gs pos="74000">
              <a:schemeClr val="accent1">
                <a:lumMod val="45000"/>
                <a:lumOff val="55000"/>
              </a:schemeClr>
            </a:gs>
            <a:gs pos="90000">
              <a:schemeClr val="accent2">
                <a:lumMod val="60000"/>
                <a:lumOff val="40000"/>
              </a:schemeClr>
            </a:gs>
            <a:gs pos="95000">
              <a:schemeClr val="accent2">
                <a:lumMod val="60000"/>
                <a:lumOff val="40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D534-BE8B-49D9-9F86-605F5EDC64BC}"/>
              </a:ext>
            </a:extLst>
          </p:cNvPr>
          <p:cNvSpPr>
            <a:spLocks noGrp="1"/>
          </p:cNvSpPr>
          <p:nvPr>
            <p:ph type="title"/>
          </p:nvPr>
        </p:nvSpPr>
        <p:spPr>
          <a:xfrm>
            <a:off x="942754" y="857693"/>
            <a:ext cx="10185990" cy="2410047"/>
          </a:xfrm>
        </p:spPr>
        <p:txBody>
          <a:bodyPr>
            <a:noAutofit/>
          </a:bodyPr>
          <a:lstStyle/>
          <a:p>
            <a:pPr algn="ctr"/>
            <a:r>
              <a:rPr lang="es-ES" sz="8000" dirty="0"/>
              <a:t>¿Tienen alguna pregunta?</a:t>
            </a:r>
          </a:p>
        </p:txBody>
      </p:sp>
      <p:sp>
        <p:nvSpPr>
          <p:cNvPr id="4" name="Text Placeholder 3">
            <a:extLst>
              <a:ext uri="{FF2B5EF4-FFF2-40B4-BE49-F238E27FC236}">
                <a16:creationId xmlns:a16="http://schemas.microsoft.com/office/drawing/2014/main" id="{E6C633D4-6522-4563-ADF3-7A61FD16994D}"/>
              </a:ext>
            </a:extLst>
          </p:cNvPr>
          <p:cNvSpPr>
            <a:spLocks noGrp="1"/>
          </p:cNvSpPr>
          <p:nvPr>
            <p:ph type="body" idx="1"/>
          </p:nvPr>
        </p:nvSpPr>
        <p:spPr>
          <a:xfrm>
            <a:off x="623777" y="3771014"/>
            <a:ext cx="10979888" cy="2622698"/>
          </a:xfrm>
        </p:spPr>
        <p:txBody>
          <a:bodyPr>
            <a:normAutofit fontScale="77500" lnSpcReduction="20000"/>
          </a:bodyPr>
          <a:lstStyle/>
          <a:p>
            <a:r>
              <a:rPr lang="es-ES" sz="3500" dirty="0"/>
              <a:t>Si es así, escriban sus preguntas en el cuadro de preguntas en su pantalla y hagan clic en enviar. Repetiré sus preguntas en voz alta y, luego, haremos todo lo posible para responderlas.</a:t>
            </a:r>
          </a:p>
          <a:p>
            <a:r>
              <a:rPr lang="es-ES" sz="3400" dirty="0"/>
              <a:t> Si no tenemos tiempo suficiente para responder todas las preguntas hoy, pueden enviarnos un correo electrónico a:</a:t>
            </a:r>
          </a:p>
          <a:p>
            <a:r>
              <a:rPr lang="es-ES" sz="3500" b="1" dirty="0">
                <a:hlinkClick r:id="rId3">
                  <a:extLst>
                    <a:ext uri="{A12FA001-AC4F-418D-AE19-62706E023703}">
                      <ahyp:hlinkClr xmlns:ahyp="http://schemas.microsoft.com/office/drawing/2018/hyperlinkcolor" val="tx"/>
                    </a:ext>
                  </a:extLst>
                </a:hlinkClick>
              </a:rPr>
              <a:t>CaliforniaCIE@dor.ca.gov</a:t>
            </a:r>
            <a:endParaRPr lang="es-ES" sz="3500" b="1" dirty="0"/>
          </a:p>
          <a:p>
            <a:endParaRPr lang="es-ES" sz="3500" dirty="0"/>
          </a:p>
          <a:p>
            <a:endParaRPr lang="es-ES" dirty="0"/>
          </a:p>
        </p:txBody>
      </p:sp>
      <p:sp>
        <p:nvSpPr>
          <p:cNvPr id="3" name="Slide Number Placeholder 2">
            <a:extLst>
              <a:ext uri="{FF2B5EF4-FFF2-40B4-BE49-F238E27FC236}">
                <a16:creationId xmlns:a16="http://schemas.microsoft.com/office/drawing/2014/main" id="{F18DBD42-B9A3-48B1-AC27-B555925C7F93}"/>
              </a:ext>
            </a:extLst>
          </p:cNvPr>
          <p:cNvSpPr>
            <a:spLocks noGrp="1"/>
          </p:cNvSpPr>
          <p:nvPr>
            <p:ph type="sldNum" sz="quarter" idx="12"/>
          </p:nvPr>
        </p:nvSpPr>
        <p:spPr/>
        <p:txBody>
          <a:bodyPr/>
          <a:lstStyle/>
          <a:p>
            <a:fld id="{C6EDD116-AE05-49C1-93C8-6F0F0C95EA81}" type="slidenum">
              <a:rPr lang="en-US" smtClean="0"/>
              <a:t>35</a:t>
            </a:fld>
            <a:endParaRPr lang="es-ES" dirty="0"/>
          </a:p>
        </p:txBody>
      </p:sp>
    </p:spTree>
    <p:extLst>
      <p:ext uri="{BB962C8B-B14F-4D97-AF65-F5344CB8AC3E}">
        <p14:creationId xmlns:p14="http://schemas.microsoft.com/office/powerpoint/2010/main" val="2419999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02E8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effectLst>
            <a:outerShdw blurRad="50800" dist="38100" dir="2700000" algn="tl" rotWithShape="0">
              <a:prstClr val="black">
                <a:alpha val="40000"/>
              </a:prstClr>
            </a:outerShdw>
          </a:effectLst>
        </p:spPr>
        <p:txBody>
          <a:bodyPr>
            <a:normAutofit fontScale="90000"/>
          </a:bodyPr>
          <a:lstStyle/>
          <a:p>
            <a:br>
              <a:rPr dirty="0"/>
            </a:br>
            <a:r>
              <a:rPr lang="es-ES" b="1" dirty="0">
                <a:solidFill>
                  <a:srgbClr val="57246E"/>
                </a:solidFill>
              </a:rPr>
              <a:t>BENEFICIOS DE SSI Y MEDI-CAL</a:t>
            </a:r>
          </a:p>
        </p:txBody>
      </p:sp>
      <p:sp>
        <p:nvSpPr>
          <p:cNvPr id="4" name="Content Placeholder 3"/>
          <p:cNvSpPr>
            <a:spLocks noGrp="1"/>
          </p:cNvSpPr>
          <p:nvPr>
            <p:ph idx="1"/>
          </p:nvPr>
        </p:nvSpPr>
        <p:spPr>
          <a:xfrm>
            <a:off x="1106129" y="2204720"/>
            <a:ext cx="9790468" cy="3464560"/>
          </a:xfrm>
        </p:spPr>
        <p:txBody>
          <a:bodyPr>
            <a:normAutofit/>
          </a:bodyPr>
          <a:lstStyle/>
          <a:p>
            <a:endParaRPr lang="es-ES" sz="4000" dirty="0"/>
          </a:p>
          <a:p>
            <a:pPr marL="0" indent="0" algn="ctr">
              <a:buNone/>
            </a:pPr>
            <a:r>
              <a:rPr lang="es-ES" sz="4000" dirty="0">
                <a:latin typeface="Arial" panose="020B0604020202020204" pitchFamily="34" charset="0"/>
              </a:rPr>
              <a:t>CONOZCAN SOBRE CÓMO EL CIE CAMBIA LOS INGRESOS DE SSI DE UNA PERSONA Y SU BENEFICIOS DE MEDI-CAL </a:t>
            </a:r>
          </a:p>
        </p:txBody>
      </p:sp>
      <p:sp>
        <p:nvSpPr>
          <p:cNvPr id="3" name="Slide Number Placeholder 2">
            <a:extLst>
              <a:ext uri="{FF2B5EF4-FFF2-40B4-BE49-F238E27FC236}">
                <a16:creationId xmlns:a16="http://schemas.microsoft.com/office/drawing/2014/main" id="{3E68725E-0F85-49BA-AB81-AE5752D0B70C}"/>
              </a:ext>
            </a:extLst>
          </p:cNvPr>
          <p:cNvSpPr>
            <a:spLocks noGrp="1"/>
          </p:cNvSpPr>
          <p:nvPr>
            <p:ph type="sldNum" sz="quarter" idx="12"/>
          </p:nvPr>
        </p:nvSpPr>
        <p:spPr/>
        <p:txBody>
          <a:bodyPr/>
          <a:lstStyle/>
          <a:p>
            <a:fld id="{C6EDD116-AE05-49C1-93C8-6F0F0C95EA81}" type="slidenum">
              <a:rPr lang="en-US" smtClean="0"/>
              <a:t>36</a:t>
            </a:fld>
            <a:endParaRPr lang="es-ES" dirty="0"/>
          </a:p>
        </p:txBody>
      </p:sp>
    </p:spTree>
    <p:extLst>
      <p:ext uri="{BB962C8B-B14F-4D97-AF65-F5344CB8AC3E}">
        <p14:creationId xmlns:p14="http://schemas.microsoft.com/office/powerpoint/2010/main" val="3645655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02E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E5EFA-B696-4BD1-B834-F34797936FEF}"/>
              </a:ext>
            </a:extLst>
          </p:cNvPr>
          <p:cNvSpPr>
            <a:spLocks noGrp="1"/>
          </p:cNvSpPr>
          <p:nvPr>
            <p:ph type="title"/>
          </p:nvPr>
        </p:nvSpPr>
        <p:spPr>
          <a:xfrm>
            <a:off x="635620" y="982132"/>
            <a:ext cx="10883590" cy="1303867"/>
          </a:xfrm>
        </p:spPr>
        <p:txBody>
          <a:bodyPr>
            <a:normAutofit fontScale="90000"/>
          </a:bodyPr>
          <a:lstStyle/>
          <a:p>
            <a:r>
              <a:rPr lang="es-ES" sz="3600" b="1" dirty="0">
                <a:solidFill>
                  <a:prstClr val="black">
                    <a:lumMod val="85000"/>
                    <a:lumOff val="15000"/>
                  </a:prstClr>
                </a:solidFill>
              </a:rPr>
              <a:t>¿Qué sucede con los beneficios de SSI y Medi-Cal de las personas cuando consiguen un empleo?</a:t>
            </a:r>
            <a:r>
              <a:rPr lang="es-ES" dirty="0"/>
              <a:t> </a:t>
            </a:r>
            <a:r>
              <a:rPr lang="es-ES" sz="2400" dirty="0">
                <a:solidFill>
                  <a:prstClr val="black">
                    <a:lumMod val="85000"/>
                    <a:lumOff val="15000"/>
                  </a:prstClr>
                </a:solidFill>
              </a:rPr>
              <a:t>(1 de 6)</a:t>
            </a:r>
            <a:endParaRPr lang="es-ES" sz="2400" dirty="0"/>
          </a:p>
        </p:txBody>
      </p:sp>
      <p:sp>
        <p:nvSpPr>
          <p:cNvPr id="3" name="Content Placeholder 2">
            <a:extLst>
              <a:ext uri="{FF2B5EF4-FFF2-40B4-BE49-F238E27FC236}">
                <a16:creationId xmlns:a16="http://schemas.microsoft.com/office/drawing/2014/main" id="{72BD2424-1DEB-408A-B72F-00FD8C3D8C32}"/>
              </a:ext>
            </a:extLst>
          </p:cNvPr>
          <p:cNvSpPr>
            <a:spLocks noGrp="1"/>
          </p:cNvSpPr>
          <p:nvPr>
            <p:ph idx="1"/>
          </p:nvPr>
        </p:nvSpPr>
        <p:spPr>
          <a:xfrm>
            <a:off x="808508" y="2437875"/>
            <a:ext cx="10591800" cy="3916680"/>
          </a:xfrm>
        </p:spPr>
        <p:txBody>
          <a:bodyPr>
            <a:normAutofit fontScale="92500" lnSpcReduction="10000"/>
          </a:bodyPr>
          <a:lstStyle/>
          <a:p>
            <a:pPr marL="0" indent="0">
              <a:buNone/>
            </a:pPr>
            <a:r>
              <a:rPr lang="es-ES" sz="2600" dirty="0"/>
              <a:t>El DOR ofrece </a:t>
            </a:r>
            <a:r>
              <a:rPr lang="es-ES" sz="2600" b="1" dirty="0"/>
              <a:t>Planificadores de Incentivos Laborales (WIP)</a:t>
            </a:r>
            <a:r>
              <a:rPr lang="es-ES" sz="2600" dirty="0"/>
              <a:t> en todo el estado, que se reúnen con una persona que reciba los servicios del DOR. </a:t>
            </a:r>
          </a:p>
          <a:p>
            <a:pPr marL="0" indent="0">
              <a:buNone/>
            </a:pPr>
            <a:r>
              <a:rPr lang="es-ES" sz="2600" b="1" dirty="0"/>
              <a:t>Un planificador de incentivos laborales (WIP):</a:t>
            </a:r>
          </a:p>
          <a:p>
            <a:pPr>
              <a:buClrTx/>
            </a:pPr>
            <a:r>
              <a:rPr lang="es-ES" sz="2600" dirty="0"/>
              <a:t>Ayuda a las persona a comprender cómo el dinero que obtienen de su empleo cambiará sus beneficios de SSI y Medi-Cal.</a:t>
            </a:r>
          </a:p>
          <a:p>
            <a:pPr>
              <a:buClrTx/>
            </a:pPr>
            <a:r>
              <a:rPr lang="es-ES" sz="2600" dirty="0"/>
              <a:t>Ayuda a las persona a comprender y elegir programas de incentivos laborales que sean más convenientes para ellas. </a:t>
            </a:r>
          </a:p>
          <a:p>
            <a:pPr>
              <a:buClrTx/>
            </a:pPr>
            <a:r>
              <a:rPr lang="es-ES" sz="2600" dirty="0"/>
              <a:t>Ayuda a las persona a reportar sus salarios a la SSA, administrar sus beneficios y más.</a:t>
            </a:r>
          </a:p>
          <a:p>
            <a:pPr marL="0" indent="0">
              <a:buNone/>
            </a:pPr>
            <a:endParaRPr lang="es-ES" dirty="0"/>
          </a:p>
        </p:txBody>
      </p:sp>
      <p:sp>
        <p:nvSpPr>
          <p:cNvPr id="4" name="Slide Number Placeholder 3">
            <a:extLst>
              <a:ext uri="{FF2B5EF4-FFF2-40B4-BE49-F238E27FC236}">
                <a16:creationId xmlns:a16="http://schemas.microsoft.com/office/drawing/2014/main" id="{86375CF7-8DCB-4EF4-BD29-F8FEE0B0A0A3}"/>
              </a:ext>
            </a:extLst>
          </p:cNvPr>
          <p:cNvSpPr>
            <a:spLocks noGrp="1"/>
          </p:cNvSpPr>
          <p:nvPr>
            <p:ph type="sldNum" sz="quarter" idx="12"/>
          </p:nvPr>
        </p:nvSpPr>
        <p:spPr/>
        <p:txBody>
          <a:bodyPr/>
          <a:lstStyle/>
          <a:p>
            <a:fld id="{C6EDD116-AE05-49C1-93C8-6F0F0C95EA81}" type="slidenum">
              <a:rPr lang="en-US" smtClean="0"/>
              <a:t>37</a:t>
            </a:fld>
            <a:endParaRPr lang="es-ES" dirty="0"/>
          </a:p>
        </p:txBody>
      </p:sp>
    </p:spTree>
    <p:extLst>
      <p:ext uri="{BB962C8B-B14F-4D97-AF65-F5344CB8AC3E}">
        <p14:creationId xmlns:p14="http://schemas.microsoft.com/office/powerpoint/2010/main" val="303622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02E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4F90-EF97-4454-8332-DD450463D4A8}"/>
              </a:ext>
            </a:extLst>
          </p:cNvPr>
          <p:cNvSpPr>
            <a:spLocks noGrp="1"/>
          </p:cNvSpPr>
          <p:nvPr>
            <p:ph type="title"/>
          </p:nvPr>
        </p:nvSpPr>
        <p:spPr>
          <a:xfrm>
            <a:off x="880946" y="755374"/>
            <a:ext cx="10604810" cy="1530625"/>
          </a:xfrm>
        </p:spPr>
        <p:txBody>
          <a:bodyPr>
            <a:noAutofit/>
          </a:bodyPr>
          <a:lstStyle/>
          <a:p>
            <a:pPr>
              <a:lnSpc>
                <a:spcPct val="90000"/>
              </a:lnSpc>
            </a:pPr>
            <a:r>
              <a:rPr lang="es-ES" sz="3200" b="1" dirty="0"/>
              <a:t>¿Qué sucede con los beneficios de SSI y Medi-Cal de las personas cuando consiguen un empleo?</a:t>
            </a:r>
            <a:r>
              <a:rPr lang="es-ES" sz="3200" dirty="0"/>
              <a:t> </a:t>
            </a:r>
            <a:r>
              <a:rPr lang="es-ES" sz="2400" dirty="0"/>
              <a:t>(2 de 6)</a:t>
            </a:r>
          </a:p>
        </p:txBody>
      </p:sp>
      <p:sp>
        <p:nvSpPr>
          <p:cNvPr id="3" name="Content Placeholder 2">
            <a:extLst>
              <a:ext uri="{FF2B5EF4-FFF2-40B4-BE49-F238E27FC236}">
                <a16:creationId xmlns:a16="http://schemas.microsoft.com/office/drawing/2014/main" id="{C65110F4-236D-4A3A-8B01-45F3F2C84B7D}"/>
              </a:ext>
            </a:extLst>
          </p:cNvPr>
          <p:cNvSpPr>
            <a:spLocks noGrp="1"/>
          </p:cNvSpPr>
          <p:nvPr>
            <p:ph idx="1"/>
          </p:nvPr>
        </p:nvSpPr>
        <p:spPr>
          <a:xfrm>
            <a:off x="1003610" y="2522482"/>
            <a:ext cx="10036097" cy="3789827"/>
          </a:xfrm>
        </p:spPr>
        <p:txBody>
          <a:bodyPr>
            <a:normAutofit/>
          </a:bodyPr>
          <a:lstStyle/>
          <a:p>
            <a:pPr marL="0" indent="0">
              <a:buClrTx/>
              <a:buNone/>
            </a:pPr>
            <a:r>
              <a:rPr lang="es-ES" dirty="0"/>
              <a:t>Solicite a la oficina de la Administración del Seguro Social (SSA) una copia de su Consulta de planificación de beneficios (BPQY). La BPQY es un buen punto de partida y ofrece información importante sobre la Seguridad de Ingreso Suplementario (SSI) y los beneficios de Medi-Cal de las personas. </a:t>
            </a:r>
          </a:p>
          <a:p>
            <a:pPr lvl="1">
              <a:buClrTx/>
            </a:pPr>
            <a:r>
              <a:rPr lang="es-ES" sz="2400" dirty="0"/>
              <a:t>Puede solicitar un BPQY comunicándose con su oficina de SSA. El </a:t>
            </a:r>
            <a:r>
              <a:rPr lang="es-ES" sz="2400" i="1" dirty="0"/>
              <a:t>Glosario de Términos para el Seminario Web de CIE</a:t>
            </a:r>
            <a:r>
              <a:rPr lang="es-ES" sz="2400" dirty="0"/>
              <a:t> contiene información de contacto de la SSA para obtener su BPQY. </a:t>
            </a:r>
          </a:p>
        </p:txBody>
      </p:sp>
      <p:sp>
        <p:nvSpPr>
          <p:cNvPr id="4" name="Slide Number Placeholder 3">
            <a:extLst>
              <a:ext uri="{FF2B5EF4-FFF2-40B4-BE49-F238E27FC236}">
                <a16:creationId xmlns:a16="http://schemas.microsoft.com/office/drawing/2014/main" id="{D81014E8-8E4D-4090-89CE-A44C5445F2E5}"/>
              </a:ext>
            </a:extLst>
          </p:cNvPr>
          <p:cNvSpPr>
            <a:spLocks noGrp="1"/>
          </p:cNvSpPr>
          <p:nvPr>
            <p:ph type="sldNum" sz="quarter" idx="12"/>
          </p:nvPr>
        </p:nvSpPr>
        <p:spPr/>
        <p:txBody>
          <a:bodyPr/>
          <a:lstStyle/>
          <a:p>
            <a:fld id="{C6EDD116-AE05-49C1-93C8-6F0F0C95EA81}" type="slidenum">
              <a:rPr lang="en-US" smtClean="0"/>
              <a:t>38</a:t>
            </a:fld>
            <a:endParaRPr lang="es-ES" dirty="0"/>
          </a:p>
        </p:txBody>
      </p:sp>
    </p:spTree>
    <p:extLst>
      <p:ext uri="{BB962C8B-B14F-4D97-AF65-F5344CB8AC3E}">
        <p14:creationId xmlns:p14="http://schemas.microsoft.com/office/powerpoint/2010/main" val="1762514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6A243-EF75-450A-BEC4-F8EA26888363}"/>
              </a:ext>
            </a:extLst>
          </p:cNvPr>
          <p:cNvSpPr>
            <a:spLocks noGrp="1"/>
          </p:cNvSpPr>
          <p:nvPr>
            <p:ph type="title"/>
          </p:nvPr>
        </p:nvSpPr>
        <p:spPr>
          <a:xfrm>
            <a:off x="609600" y="825189"/>
            <a:ext cx="10945091" cy="925551"/>
          </a:xfrm>
        </p:spPr>
        <p:txBody>
          <a:bodyPr>
            <a:normAutofit fontScale="90000"/>
          </a:bodyPr>
          <a:lstStyle/>
          <a:p>
            <a:pPr>
              <a:lnSpc>
                <a:spcPct val="90000"/>
              </a:lnSpc>
            </a:pPr>
            <a:r>
              <a:rPr lang="es-ES" sz="3200" b="1" dirty="0"/>
              <a:t>¿Qué sucede con los beneficios de SSI y Medi-Cal de las personas cuando consiguen un empleo? </a:t>
            </a:r>
            <a:r>
              <a:rPr lang="es-ES" sz="2400" dirty="0"/>
              <a:t> (3 de 6)</a:t>
            </a:r>
          </a:p>
        </p:txBody>
      </p:sp>
      <p:sp>
        <p:nvSpPr>
          <p:cNvPr id="3" name="Content Placeholder 2">
            <a:extLst>
              <a:ext uri="{FF2B5EF4-FFF2-40B4-BE49-F238E27FC236}">
                <a16:creationId xmlns:a16="http://schemas.microsoft.com/office/drawing/2014/main" id="{7E1C35E1-E018-4B39-B73B-25B03E45EFBE}"/>
              </a:ext>
            </a:extLst>
          </p:cNvPr>
          <p:cNvSpPr>
            <a:spLocks noGrp="1"/>
          </p:cNvSpPr>
          <p:nvPr>
            <p:ph type="body" sz="half" idx="2"/>
          </p:nvPr>
        </p:nvSpPr>
        <p:spPr>
          <a:xfrm>
            <a:off x="845127" y="1906858"/>
            <a:ext cx="7051964" cy="4258415"/>
          </a:xfrm>
        </p:spPr>
        <p:txBody>
          <a:bodyPr>
            <a:normAutofit lnSpcReduction="10000"/>
          </a:bodyPr>
          <a:lstStyle/>
          <a:p>
            <a:pPr marL="0" indent="0" algn="l">
              <a:buClrTx/>
              <a:buSzPct val="104000"/>
              <a:buNone/>
            </a:pPr>
            <a:r>
              <a:rPr lang="es-ES" sz="2400" b="1" dirty="0"/>
              <a:t>Disability Benefits 101</a:t>
            </a:r>
            <a:r>
              <a:rPr lang="es-ES" sz="2400" dirty="0"/>
              <a:t> es un sitio web que puede ayudar a una persona a comprender cómo un empleo puede cambiar los beneficios de SSI y Medi-Cal.</a:t>
            </a:r>
          </a:p>
          <a:p>
            <a:pPr lvl="1">
              <a:buClrTx/>
            </a:pPr>
            <a:r>
              <a:rPr lang="es-ES" sz="2400" dirty="0"/>
              <a:t>Les recomendamos que visiten el sitio web </a:t>
            </a:r>
            <a:r>
              <a:rPr lang="es-ES" sz="2400" b="1" dirty="0"/>
              <a:t>ca.db101.org</a:t>
            </a:r>
            <a:r>
              <a:rPr lang="es-ES" sz="2400" dirty="0"/>
              <a:t> para obtener más información. Este enlace también se incluye en el </a:t>
            </a:r>
            <a:r>
              <a:rPr lang="es-ES" sz="2400" i="1" dirty="0"/>
              <a:t>Glosario de Términos para el Seminario Web de CIE</a:t>
            </a:r>
            <a:r>
              <a:rPr lang="es-ES" sz="2400" dirty="0"/>
              <a:t>.</a:t>
            </a:r>
          </a:p>
          <a:p>
            <a:pPr lvl="1">
              <a:buClrTx/>
            </a:pPr>
            <a:r>
              <a:rPr lang="es-ES" sz="2400" dirty="0"/>
              <a:t>Ofrece una calculadora para estudiantes y adultos que muestra cómo un empleo cambia los beneficios de SSI y Medi-Cal.</a:t>
            </a:r>
          </a:p>
          <a:p>
            <a:pPr lvl="1">
              <a:buClrTx/>
            </a:pPr>
            <a:endParaRPr lang="es-ES" sz="2400" dirty="0"/>
          </a:p>
          <a:p>
            <a:pPr marL="0" indent="0">
              <a:buNone/>
            </a:pPr>
            <a:endParaRPr lang="es-ES" dirty="0"/>
          </a:p>
        </p:txBody>
      </p:sp>
      <p:pic>
        <p:nvPicPr>
          <p:cNvPr id="6" name="Picture Placeholder 5" descr="Graphic of a piece of paper with the words Supplemental Security Income at the top and a stethoscope with a heart at the bottom. ">
            <a:extLst>
              <a:ext uri="{FF2B5EF4-FFF2-40B4-BE49-F238E27FC236}">
                <a16:creationId xmlns:a16="http://schemas.microsoft.com/office/drawing/2014/main" id="{6DF172BA-67A4-4F1F-963C-4AAD0431D827}"/>
              </a:ext>
              <a:ext uri="{C183D7F6-B498-43B3-948B-1728B52AA6E4}">
                <adec:decorative xmlns:adec="http://schemas.microsoft.com/office/drawing/2017/decorative" val="0"/>
              </a:ext>
            </a:extLst>
          </p:cNvPr>
          <p:cNvPicPr>
            <a:picLocks noGrp="1" noChangeAspect="1"/>
          </p:cNvPicPr>
          <p:nvPr>
            <p:ph type="pic" idx="1"/>
          </p:nvPr>
        </p:nvPicPr>
        <p:blipFill>
          <a:blip r:embed="rId3"/>
          <a:srcRect t="4092" b="4092"/>
          <a:stretch>
            <a:fillRect/>
          </a:stretch>
        </p:blipFill>
        <p:spPr>
          <a:xfrm>
            <a:off x="8549020" y="2118732"/>
            <a:ext cx="2609518" cy="3824868"/>
          </a:xfrm>
          <a:prstGeom prst="rect">
            <a:avLst/>
          </a:prstGeom>
        </p:spPr>
      </p:pic>
    </p:spTree>
    <p:extLst>
      <p:ext uri="{BB962C8B-B14F-4D97-AF65-F5344CB8AC3E}">
        <p14:creationId xmlns:p14="http://schemas.microsoft.com/office/powerpoint/2010/main" val="179968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1B74-440A-4112-9B3D-AF762847350E}"/>
              </a:ext>
            </a:extLst>
          </p:cNvPr>
          <p:cNvSpPr>
            <a:spLocks noGrp="1"/>
          </p:cNvSpPr>
          <p:nvPr>
            <p:ph type="title"/>
          </p:nvPr>
        </p:nvSpPr>
        <p:spPr>
          <a:xfrm>
            <a:off x="692727" y="199993"/>
            <a:ext cx="4918363" cy="3130610"/>
          </a:xfrm>
        </p:spPr>
        <p:txBody>
          <a:bodyPr>
            <a:noAutofit/>
          </a:bodyPr>
          <a:lstStyle/>
          <a:p>
            <a:r>
              <a:rPr lang="es-ES" sz="2400" b="1" dirty="0"/>
              <a:t>Presentado por:</a:t>
            </a:r>
            <a:br>
              <a:rPr dirty="0"/>
            </a:br>
            <a:r>
              <a:rPr lang="es-ES" sz="2400" dirty="0"/>
              <a:t>Departamento de Educación de California</a:t>
            </a:r>
            <a:br>
              <a:rPr dirty="0"/>
            </a:br>
            <a:r>
              <a:rPr lang="es-ES" sz="2400" dirty="0"/>
              <a:t>Departamento de Rehabilitación de California</a:t>
            </a:r>
            <a:br>
              <a:rPr dirty="0"/>
            </a:br>
            <a:r>
              <a:rPr lang="es-ES" sz="2400" dirty="0"/>
              <a:t>Departamento de Servicios del Desarrollo de California</a:t>
            </a:r>
          </a:p>
        </p:txBody>
      </p:sp>
      <p:sp>
        <p:nvSpPr>
          <p:cNvPr id="4" name="Text Placeholder 3">
            <a:extLst>
              <a:ext uri="{FF2B5EF4-FFF2-40B4-BE49-F238E27FC236}">
                <a16:creationId xmlns:a16="http://schemas.microsoft.com/office/drawing/2014/main" id="{AB683B55-60AA-4301-9D14-EE062A7B0A7F}"/>
              </a:ext>
            </a:extLst>
          </p:cNvPr>
          <p:cNvSpPr>
            <a:spLocks noGrp="1"/>
          </p:cNvSpPr>
          <p:nvPr>
            <p:ph type="body" sz="half" idx="2"/>
          </p:nvPr>
        </p:nvSpPr>
        <p:spPr>
          <a:xfrm>
            <a:off x="692727" y="3330603"/>
            <a:ext cx="4807528" cy="3291870"/>
          </a:xfrm>
        </p:spPr>
        <p:txBody>
          <a:bodyPr>
            <a:normAutofit fontScale="85000" lnSpcReduction="20000"/>
          </a:bodyPr>
          <a:lstStyle/>
          <a:p>
            <a:pPr lvl="0">
              <a:spcBef>
                <a:spcPts val="0"/>
              </a:spcBef>
              <a:spcAft>
                <a:spcPts val="0"/>
              </a:spcAft>
              <a:buClr>
                <a:srgbClr val="83992A"/>
              </a:buClr>
            </a:pPr>
            <a:endParaRPr lang="es-ES" sz="2400" b="1" dirty="0">
              <a:solidFill>
                <a:prstClr val="black">
                  <a:lumMod val="85000"/>
                  <a:lumOff val="15000"/>
                </a:prstClr>
              </a:solidFill>
            </a:endParaRPr>
          </a:p>
          <a:p>
            <a:pPr lvl="0">
              <a:spcBef>
                <a:spcPts val="0"/>
              </a:spcBef>
              <a:spcAft>
                <a:spcPts val="0"/>
              </a:spcAft>
              <a:buClr>
                <a:srgbClr val="83992A"/>
              </a:buClr>
            </a:pPr>
            <a:r>
              <a:rPr lang="es-ES" sz="2800" b="1" dirty="0">
                <a:solidFill>
                  <a:prstClr val="black">
                    <a:lumMod val="85000"/>
                    <a:lumOff val="15000"/>
                  </a:prstClr>
                </a:solidFill>
              </a:rPr>
              <a:t>Los presentadores del seminario web de hoy son:</a:t>
            </a:r>
          </a:p>
          <a:p>
            <a:pPr lvl="0">
              <a:lnSpc>
                <a:spcPct val="120000"/>
              </a:lnSpc>
              <a:spcBef>
                <a:spcPts val="1200"/>
              </a:spcBef>
              <a:spcAft>
                <a:spcPts val="1200"/>
              </a:spcAft>
              <a:buClr>
                <a:srgbClr val="83992A"/>
              </a:buClr>
            </a:pPr>
            <a:r>
              <a:rPr lang="es-ES" sz="2800" dirty="0">
                <a:solidFill>
                  <a:prstClr val="black">
                    <a:lumMod val="85000"/>
                    <a:lumOff val="15000"/>
                  </a:prstClr>
                </a:solidFill>
              </a:rPr>
              <a:t>Michael Luna, Michael Clay, Elizabeth Mård, Nina Presmont, Jessica Popjevalo, Maureen McIntyre, Barbara Boyd, Nick Wavrin</a:t>
            </a:r>
          </a:p>
          <a:p>
            <a:endParaRPr lang="es-ES" dirty="0"/>
          </a:p>
        </p:txBody>
      </p:sp>
      <p:pic>
        <p:nvPicPr>
          <p:cNvPr id="6" name="Picture Placeholder 5" descr="Image of a man wearing glasses typing on a computer.">
            <a:extLst>
              <a:ext uri="{FF2B5EF4-FFF2-40B4-BE49-F238E27FC236}">
                <a16:creationId xmlns:a16="http://schemas.microsoft.com/office/drawing/2014/main" id="{7E4666DF-FCAD-43D6-BE4E-EBC3E22CE4FD}"/>
              </a:ext>
              <a:ext uri="{C183D7F6-B498-43B3-948B-1728B52AA6E4}">
                <adec:decorative xmlns:adec="http://schemas.microsoft.com/office/drawing/2017/decorative" val="0"/>
              </a:ext>
            </a:extLst>
          </p:cNvPr>
          <p:cNvPicPr>
            <a:picLocks noGrp="1" noChangeAspect="1"/>
          </p:cNvPicPr>
          <p:nvPr>
            <p:ph type="pic" idx="1"/>
          </p:nvPr>
        </p:nvPicPr>
        <p:blipFill>
          <a:blip r:embed="rId3"/>
          <a:srcRect l="1845" r="1845"/>
          <a:stretch>
            <a:fillRect/>
          </a:stretch>
        </p:blipFill>
        <p:spPr>
          <a:xfrm>
            <a:off x="5597236" y="735013"/>
            <a:ext cx="5721639" cy="5375275"/>
          </a:xfrm>
          <a:prstGeom prst="rect">
            <a:avLst/>
          </a:prstGeom>
        </p:spPr>
      </p:pic>
    </p:spTree>
    <p:extLst>
      <p:ext uri="{BB962C8B-B14F-4D97-AF65-F5344CB8AC3E}">
        <p14:creationId xmlns:p14="http://schemas.microsoft.com/office/powerpoint/2010/main" val="1222163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1164" y="623455"/>
            <a:ext cx="10756534" cy="1194194"/>
          </a:xfrm>
        </p:spPr>
        <p:txBody>
          <a:bodyPr>
            <a:normAutofit/>
          </a:bodyPr>
          <a:lstStyle/>
          <a:p>
            <a:pPr>
              <a:lnSpc>
                <a:spcPct val="90000"/>
              </a:lnSpc>
            </a:pPr>
            <a:r>
              <a:rPr lang="es-ES" sz="3200" b="1" dirty="0">
                <a:solidFill>
                  <a:srgbClr val="262626"/>
                </a:solidFill>
              </a:rPr>
              <a:t>¿Qué sucede con los beneficios de SSI y Medi-Cal de las personas cuando consiguen un empleo? </a:t>
            </a:r>
            <a:r>
              <a:rPr lang="es-ES" sz="2400" dirty="0">
                <a:solidFill>
                  <a:srgbClr val="262626"/>
                </a:solidFill>
              </a:rPr>
              <a:t>(4 de 6)</a:t>
            </a:r>
          </a:p>
        </p:txBody>
      </p:sp>
      <p:sp>
        <p:nvSpPr>
          <p:cNvPr id="3" name="Content Placeholder 2"/>
          <p:cNvSpPr>
            <a:spLocks noGrp="1"/>
          </p:cNvSpPr>
          <p:nvPr>
            <p:ph type="body" sz="half" idx="2"/>
          </p:nvPr>
        </p:nvSpPr>
        <p:spPr>
          <a:xfrm>
            <a:off x="813926" y="2096429"/>
            <a:ext cx="6913419" cy="4016129"/>
          </a:xfrm>
        </p:spPr>
        <p:txBody>
          <a:bodyPr>
            <a:normAutofit lnSpcReduction="10000"/>
          </a:bodyPr>
          <a:lstStyle/>
          <a:p>
            <a:pPr marL="0" indent="0" algn="l">
              <a:lnSpc>
                <a:spcPct val="90000"/>
              </a:lnSpc>
              <a:spcBef>
                <a:spcPts val="0"/>
              </a:spcBef>
              <a:spcAft>
                <a:spcPts val="0"/>
              </a:spcAft>
              <a:buClrTx/>
              <a:buNone/>
            </a:pPr>
            <a:r>
              <a:rPr lang="es-ES" sz="2400" dirty="0">
                <a:solidFill>
                  <a:srgbClr val="262626"/>
                </a:solidFill>
              </a:rPr>
              <a:t>El </a:t>
            </a:r>
            <a:r>
              <a:rPr lang="es-ES" sz="2400" b="1" dirty="0">
                <a:solidFill>
                  <a:srgbClr val="262626"/>
                </a:solidFill>
              </a:rPr>
              <a:t>Libro Rojo de la Administración del Seguro Social (SSA)</a:t>
            </a:r>
            <a:r>
              <a:rPr lang="es-ES" sz="2400" dirty="0">
                <a:solidFill>
                  <a:srgbClr val="262626"/>
                </a:solidFill>
              </a:rPr>
              <a:t> explica cómo un empleo y cualquier otro ingreso cambia los beneficios de SSI y Medi-Cal. Lo pueden encontrar en ssa.gov/</a:t>
            </a:r>
            <a:r>
              <a:rPr lang="es-ES" sz="2400" dirty="0" err="1">
                <a:solidFill>
                  <a:srgbClr val="262626"/>
                </a:solidFill>
              </a:rPr>
              <a:t>redbook</a:t>
            </a:r>
            <a:r>
              <a:rPr lang="es-ES" sz="2400" dirty="0">
                <a:solidFill>
                  <a:srgbClr val="262626"/>
                </a:solidFill>
              </a:rPr>
              <a:t>/.</a:t>
            </a:r>
          </a:p>
          <a:p>
            <a:pPr marL="0" indent="0" algn="l">
              <a:lnSpc>
                <a:spcPct val="90000"/>
              </a:lnSpc>
              <a:spcBef>
                <a:spcPts val="0"/>
              </a:spcBef>
              <a:spcAft>
                <a:spcPts val="0"/>
              </a:spcAft>
              <a:buClrTx/>
              <a:buNone/>
            </a:pPr>
            <a:endParaRPr lang="es-ES" sz="2400" dirty="0">
              <a:solidFill>
                <a:srgbClr val="262626"/>
              </a:solidFill>
            </a:endParaRPr>
          </a:p>
          <a:p>
            <a:pPr marL="0" indent="0" algn="l">
              <a:lnSpc>
                <a:spcPct val="90000"/>
              </a:lnSpc>
              <a:buClrTx/>
              <a:buNone/>
            </a:pPr>
            <a:r>
              <a:rPr lang="es-ES" sz="2400" dirty="0">
                <a:solidFill>
                  <a:srgbClr val="262626"/>
                </a:solidFill>
              </a:rPr>
              <a:t>La SSA ofrece programas de incentivos laborales. Por ejemplo:</a:t>
            </a:r>
          </a:p>
          <a:p>
            <a:pPr marL="342900" indent="-342900" algn="l">
              <a:lnSpc>
                <a:spcPct val="90000"/>
              </a:lnSpc>
              <a:buClrTx/>
              <a:buFont typeface="Arial" panose="020B0604020202020204" pitchFamily="34" charset="0"/>
              <a:buChar char="•"/>
            </a:pPr>
            <a:r>
              <a:rPr lang="es-ES" sz="2400" dirty="0">
                <a:solidFill>
                  <a:srgbClr val="262626"/>
                </a:solidFill>
              </a:rPr>
              <a:t>Exclusión de los Ingresos de Estudiantes (SEIE)</a:t>
            </a:r>
          </a:p>
          <a:p>
            <a:pPr marL="342900" indent="-342900" algn="l">
              <a:lnSpc>
                <a:spcPct val="90000"/>
              </a:lnSpc>
              <a:buClrTx/>
              <a:buFont typeface="Arial" panose="020B0604020202020204" pitchFamily="34" charset="0"/>
              <a:buChar char="•"/>
            </a:pPr>
            <a:r>
              <a:rPr lang="es-ES" sz="2400" dirty="0">
                <a:solidFill>
                  <a:srgbClr val="262626"/>
                </a:solidFill>
              </a:rPr>
              <a:t>Gastos de Empleo Relacionados con la Discapacidad (IRWE)</a:t>
            </a:r>
          </a:p>
        </p:txBody>
      </p:sp>
      <p:pic>
        <p:nvPicPr>
          <p:cNvPr id="7" name="Picture Placeholder 6" descr="Image of a red book.">
            <a:extLst>
              <a:ext uri="{FF2B5EF4-FFF2-40B4-BE49-F238E27FC236}">
                <a16:creationId xmlns:a16="http://schemas.microsoft.com/office/drawing/2014/main" id="{2E96BD62-09C2-4E49-AA88-991D579AD1FD}"/>
              </a:ext>
              <a:ext uri="{C183D7F6-B498-43B3-948B-1728B52AA6E4}">
                <adec:decorative xmlns:adec="http://schemas.microsoft.com/office/drawing/2017/decorative" val="0"/>
              </a:ext>
            </a:extLst>
          </p:cNvPr>
          <p:cNvPicPr>
            <a:picLocks noGrp="1" noChangeAspect="1"/>
          </p:cNvPicPr>
          <p:nvPr>
            <p:ph type="pic" idx="1"/>
          </p:nvPr>
        </p:nvPicPr>
        <p:blipFill>
          <a:blip r:embed="rId3"/>
          <a:srcRect l="3923" r="3923"/>
          <a:stretch>
            <a:fillRect/>
          </a:stretch>
        </p:blipFill>
        <p:spPr>
          <a:xfrm>
            <a:off x="7894676" y="2643520"/>
            <a:ext cx="3063875" cy="2936875"/>
          </a:xfrm>
          <a:prstGeom prst="rect">
            <a:avLst/>
          </a:prstGeom>
        </p:spPr>
      </p:pic>
    </p:spTree>
    <p:extLst>
      <p:ext uri="{BB962C8B-B14F-4D97-AF65-F5344CB8AC3E}">
        <p14:creationId xmlns:p14="http://schemas.microsoft.com/office/powerpoint/2010/main" val="149518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9FC3-B860-442E-B7C3-BB2E83B2AEFF}"/>
              </a:ext>
            </a:extLst>
          </p:cNvPr>
          <p:cNvSpPr>
            <a:spLocks noGrp="1"/>
          </p:cNvSpPr>
          <p:nvPr>
            <p:ph type="title"/>
          </p:nvPr>
        </p:nvSpPr>
        <p:spPr>
          <a:xfrm>
            <a:off x="720435" y="982132"/>
            <a:ext cx="10788073" cy="1303867"/>
          </a:xfrm>
        </p:spPr>
        <p:txBody>
          <a:bodyPr>
            <a:normAutofit fontScale="90000"/>
          </a:bodyPr>
          <a:lstStyle/>
          <a:p>
            <a:r>
              <a:rPr lang="es-ES" sz="3600" b="1" dirty="0">
                <a:solidFill>
                  <a:srgbClr val="262626"/>
                </a:solidFill>
              </a:rPr>
              <a:t>¿Qué sucede con los beneficios de SSI y Medi-Cal de las personas cuando consiguen un empleo? </a:t>
            </a:r>
            <a:r>
              <a:rPr lang="es-ES" sz="2400" dirty="0">
                <a:solidFill>
                  <a:srgbClr val="262626"/>
                </a:solidFill>
              </a:rPr>
              <a:t>(5 de 6)</a:t>
            </a:r>
            <a:endParaRPr lang="es-ES" sz="2400" dirty="0"/>
          </a:p>
        </p:txBody>
      </p:sp>
      <p:sp>
        <p:nvSpPr>
          <p:cNvPr id="3" name="Content Placeholder 2">
            <a:extLst>
              <a:ext uri="{FF2B5EF4-FFF2-40B4-BE49-F238E27FC236}">
                <a16:creationId xmlns:a16="http://schemas.microsoft.com/office/drawing/2014/main" id="{99BDDF5C-8152-407D-B82B-6D3E8B6037B2}"/>
              </a:ext>
            </a:extLst>
          </p:cNvPr>
          <p:cNvSpPr>
            <a:spLocks noGrp="1"/>
          </p:cNvSpPr>
          <p:nvPr>
            <p:ph idx="1"/>
          </p:nvPr>
        </p:nvSpPr>
        <p:spPr>
          <a:xfrm>
            <a:off x="769819" y="3044283"/>
            <a:ext cx="10690931" cy="3544735"/>
          </a:xfrm>
        </p:spPr>
        <p:txBody>
          <a:bodyPr>
            <a:normAutofit/>
          </a:bodyPr>
          <a:lstStyle/>
          <a:p>
            <a:pPr>
              <a:buClr>
                <a:schemeClr val="tx1"/>
              </a:buClr>
              <a:buFont typeface="Arial" panose="020B0604020202020204" pitchFamily="34" charset="0"/>
              <a:buChar char="•"/>
            </a:pPr>
            <a:r>
              <a:rPr lang="es-ES" dirty="0"/>
              <a:t>El programa de </a:t>
            </a:r>
            <a:r>
              <a:rPr lang="es-ES" b="1" dirty="0"/>
              <a:t>IRWE</a:t>
            </a:r>
            <a:r>
              <a:rPr lang="es-ES" dirty="0"/>
              <a:t> permite que la SSA reduzca los gastos de los servicios o artículos que una persona necesita para trabajar de los ingresos reportados por la persona. Por ejemplo: Sillas de ruedas, medicamentos, transporte especializado y más. </a:t>
            </a:r>
          </a:p>
        </p:txBody>
      </p:sp>
      <p:sp>
        <p:nvSpPr>
          <p:cNvPr id="4" name="Slide Number Placeholder 3">
            <a:extLst>
              <a:ext uri="{FF2B5EF4-FFF2-40B4-BE49-F238E27FC236}">
                <a16:creationId xmlns:a16="http://schemas.microsoft.com/office/drawing/2014/main" id="{550B73C7-F290-4878-B50B-0B73B10DAE18}"/>
              </a:ext>
            </a:extLst>
          </p:cNvPr>
          <p:cNvSpPr>
            <a:spLocks noGrp="1"/>
          </p:cNvSpPr>
          <p:nvPr>
            <p:ph type="sldNum" sz="quarter" idx="12"/>
          </p:nvPr>
        </p:nvSpPr>
        <p:spPr/>
        <p:txBody>
          <a:bodyPr/>
          <a:lstStyle/>
          <a:p>
            <a:fld id="{C6EDD116-AE05-49C1-93C8-6F0F0C95EA81}" type="slidenum">
              <a:rPr lang="en-US" smtClean="0"/>
              <a:t>41</a:t>
            </a:fld>
            <a:endParaRPr lang="es-ES" dirty="0"/>
          </a:p>
        </p:txBody>
      </p:sp>
    </p:spTree>
    <p:extLst>
      <p:ext uri="{BB962C8B-B14F-4D97-AF65-F5344CB8AC3E}">
        <p14:creationId xmlns:p14="http://schemas.microsoft.com/office/powerpoint/2010/main" val="2241999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E37CF-AD54-42C7-A399-227B79C79587}"/>
              </a:ext>
            </a:extLst>
          </p:cNvPr>
          <p:cNvSpPr>
            <a:spLocks noGrp="1"/>
          </p:cNvSpPr>
          <p:nvPr>
            <p:ph type="title"/>
          </p:nvPr>
        </p:nvSpPr>
        <p:spPr>
          <a:xfrm>
            <a:off x="802887" y="982132"/>
            <a:ext cx="10638263" cy="1303867"/>
          </a:xfrm>
        </p:spPr>
        <p:txBody>
          <a:bodyPr>
            <a:noAutofit/>
          </a:bodyPr>
          <a:lstStyle/>
          <a:p>
            <a:r>
              <a:rPr lang="es-ES" sz="3200" b="1" dirty="0">
                <a:solidFill>
                  <a:srgbClr val="262626"/>
                </a:solidFill>
              </a:rPr>
              <a:t>¿Qué sucede con los beneficios de SSI y </a:t>
            </a:r>
            <a:r>
              <a:rPr lang="es-ES" sz="3200" b="1" dirty="0" err="1">
                <a:solidFill>
                  <a:srgbClr val="262626"/>
                </a:solidFill>
              </a:rPr>
              <a:t>Medi</a:t>
            </a:r>
            <a:r>
              <a:rPr lang="es-ES" sz="3200" b="1" dirty="0">
                <a:solidFill>
                  <a:srgbClr val="262626"/>
                </a:solidFill>
              </a:rPr>
              <a:t>-Cal de las personas cuando consiguen un empleo? </a:t>
            </a:r>
            <a:r>
              <a:rPr lang="es-ES" sz="2400" dirty="0">
                <a:solidFill>
                  <a:srgbClr val="262626"/>
                </a:solidFill>
              </a:rPr>
              <a:t>(6 de 6)</a:t>
            </a:r>
            <a:endParaRPr lang="en-US" sz="2400" dirty="0"/>
          </a:p>
        </p:txBody>
      </p:sp>
      <p:sp>
        <p:nvSpPr>
          <p:cNvPr id="3" name="Content Placeholder 2">
            <a:extLst>
              <a:ext uri="{FF2B5EF4-FFF2-40B4-BE49-F238E27FC236}">
                <a16:creationId xmlns:a16="http://schemas.microsoft.com/office/drawing/2014/main" id="{9BBDC833-1338-4FED-AAC3-1CD80C45FDED}"/>
              </a:ext>
            </a:extLst>
          </p:cNvPr>
          <p:cNvSpPr>
            <a:spLocks noGrp="1"/>
          </p:cNvSpPr>
          <p:nvPr>
            <p:ph idx="1"/>
          </p:nvPr>
        </p:nvSpPr>
        <p:spPr/>
        <p:txBody>
          <a:bodyPr/>
          <a:lstStyle/>
          <a:p>
            <a:pPr>
              <a:buClr>
                <a:schemeClr val="tx1"/>
              </a:buClr>
              <a:buFont typeface="Arial" panose="020B0604020202020204" pitchFamily="34" charset="0"/>
              <a:buChar char="•"/>
            </a:pPr>
            <a:r>
              <a:rPr lang="es-ES" dirty="0"/>
              <a:t>El programa de </a:t>
            </a:r>
            <a:r>
              <a:rPr lang="es-ES" b="1" dirty="0"/>
              <a:t>SEIE</a:t>
            </a:r>
            <a:r>
              <a:rPr lang="es-ES" dirty="0"/>
              <a:t> es para cualquier estudiante que reciba SSI, es menor de 22 años y todavía asiste en la escuela secundaria, universidad o recibe capacitación laboral para prepararse para el trabajo. Permite que un estudiante gane hasta $1,820 al mes sin que cambien los beneficios de SSI del estudiante. </a:t>
            </a:r>
          </a:p>
          <a:p>
            <a:pPr marL="0" indent="0">
              <a:buClr>
                <a:schemeClr val="tx1"/>
              </a:buClr>
              <a:buNone/>
            </a:pPr>
            <a:r>
              <a:rPr lang="es-ES" dirty="0"/>
              <a:t>Puede encontrar más información sobre los programas de IRWE y SEIE en el </a:t>
            </a:r>
            <a:r>
              <a:rPr lang="es-ES" i="1" dirty="0"/>
              <a:t>Glosario de Términos para el Seminario Web de CIE</a:t>
            </a:r>
            <a:r>
              <a:rPr lang="es-ES" dirty="0"/>
              <a:t>.</a:t>
            </a:r>
          </a:p>
          <a:p>
            <a:endParaRPr lang="en-US" dirty="0"/>
          </a:p>
        </p:txBody>
      </p:sp>
      <p:sp>
        <p:nvSpPr>
          <p:cNvPr id="4" name="Slide Number Placeholder 3">
            <a:extLst>
              <a:ext uri="{FF2B5EF4-FFF2-40B4-BE49-F238E27FC236}">
                <a16:creationId xmlns:a16="http://schemas.microsoft.com/office/drawing/2014/main" id="{74499E27-8BA2-4FF7-870D-D90D6860BD18}"/>
              </a:ext>
            </a:extLst>
          </p:cNvPr>
          <p:cNvSpPr>
            <a:spLocks noGrp="1"/>
          </p:cNvSpPr>
          <p:nvPr>
            <p:ph type="sldNum" sz="quarter" idx="12"/>
          </p:nvPr>
        </p:nvSpPr>
        <p:spPr/>
        <p:txBody>
          <a:bodyPr/>
          <a:lstStyle/>
          <a:p>
            <a:fld id="{C6EDD116-AE05-49C1-93C8-6F0F0C95EA81}" type="slidenum">
              <a:rPr lang="en-US" smtClean="0"/>
              <a:t>42</a:t>
            </a:fld>
            <a:endParaRPr lang="en-US" dirty="0"/>
          </a:p>
        </p:txBody>
      </p:sp>
    </p:spTree>
    <p:extLst>
      <p:ext uri="{BB962C8B-B14F-4D97-AF65-F5344CB8AC3E}">
        <p14:creationId xmlns:p14="http://schemas.microsoft.com/office/powerpoint/2010/main" val="1853376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00C3-FC9F-4369-A67A-E745E52C6077}"/>
              </a:ext>
            </a:extLst>
          </p:cNvPr>
          <p:cNvSpPr>
            <a:spLocks noGrp="1"/>
          </p:cNvSpPr>
          <p:nvPr>
            <p:ph type="title"/>
          </p:nvPr>
        </p:nvSpPr>
        <p:spPr>
          <a:xfrm>
            <a:off x="646545" y="628073"/>
            <a:ext cx="10889673" cy="1754909"/>
          </a:xfrm>
        </p:spPr>
        <p:txBody>
          <a:bodyPr>
            <a:noAutofit/>
          </a:bodyPr>
          <a:lstStyle/>
          <a:p>
            <a:br>
              <a:rPr dirty="0"/>
            </a:br>
            <a:r>
              <a:rPr lang="es-ES" sz="3200" b="1" dirty="0"/>
              <a:t>Aquí presentamos un ejemplo de cómo el programa de IRWE reduce la cantidad que la SSA deducirá de los beneficios de SSI </a:t>
            </a:r>
            <a:r>
              <a:rPr lang="es-ES" sz="2400" dirty="0"/>
              <a:t>(1 de 3)</a:t>
            </a:r>
            <a:br>
              <a:rPr sz="3600" b="1" dirty="0"/>
            </a:br>
            <a:endParaRPr lang="es-ES" sz="3200" b="1" dirty="0"/>
          </a:p>
        </p:txBody>
      </p:sp>
      <p:sp>
        <p:nvSpPr>
          <p:cNvPr id="3" name="Content Placeholder 2">
            <a:extLst>
              <a:ext uri="{FF2B5EF4-FFF2-40B4-BE49-F238E27FC236}">
                <a16:creationId xmlns:a16="http://schemas.microsoft.com/office/drawing/2014/main" id="{8AD1FFCD-F578-4DAD-9797-095B6621CD81}"/>
              </a:ext>
            </a:extLst>
          </p:cNvPr>
          <p:cNvSpPr>
            <a:spLocks noGrp="1"/>
          </p:cNvSpPr>
          <p:nvPr>
            <p:ph idx="1"/>
          </p:nvPr>
        </p:nvSpPr>
        <p:spPr>
          <a:xfrm>
            <a:off x="1295401" y="2556932"/>
            <a:ext cx="9601196" cy="3539068"/>
          </a:xfrm>
        </p:spPr>
        <p:txBody>
          <a:bodyPr>
            <a:normAutofit lnSpcReduction="10000"/>
          </a:bodyPr>
          <a:lstStyle/>
          <a:p>
            <a:pPr marL="457200" indent="-457200">
              <a:buClrTx/>
              <a:buFont typeface="+mj-lt"/>
              <a:buAutoNum type="arabicPeriod"/>
            </a:pPr>
            <a:r>
              <a:rPr lang="es-ES" dirty="0"/>
              <a:t>Joe recibe $1,000 por mes de su empleo.</a:t>
            </a:r>
          </a:p>
          <a:p>
            <a:pPr marL="457200" indent="-457200">
              <a:buClrTx/>
              <a:buFont typeface="+mj-lt"/>
              <a:buAutoNum type="arabicPeriod"/>
            </a:pPr>
            <a:r>
              <a:rPr lang="es-ES" dirty="0"/>
              <a:t>Los gastos de Joe para transportarse al trabajo son de $100 por mes. La SSA deducirá esta cantidad de los $1,000 que recibe de su empleo.</a:t>
            </a:r>
          </a:p>
          <a:p>
            <a:pPr marL="457200" indent="-457200">
              <a:buClrTx/>
              <a:buFont typeface="+mj-lt"/>
              <a:buAutoNum type="arabicPeriod"/>
            </a:pPr>
            <a:r>
              <a:rPr lang="es-ES" dirty="0"/>
              <a:t>Además, la SSA no cuenta los primeros $85 ganados, por lo que los resta de los $1,000 que Joe recibe del empleo.</a:t>
            </a:r>
          </a:p>
          <a:p>
            <a:pPr marL="457200" indent="-457200">
              <a:buClrTx/>
              <a:buFont typeface="+mj-lt"/>
              <a:buAutoNum type="arabicPeriod"/>
            </a:pPr>
            <a:r>
              <a:rPr lang="es-ES" dirty="0"/>
              <a:t>Por lo tanto, la SSA contará solo $815 como ingreso ganado de Joe en lugar de $1,000.</a:t>
            </a:r>
          </a:p>
          <a:p>
            <a:endParaRPr lang="es-ES" dirty="0"/>
          </a:p>
          <a:p>
            <a:endParaRPr lang="es-ES" dirty="0"/>
          </a:p>
          <a:p>
            <a:endParaRPr lang="es-ES" dirty="0"/>
          </a:p>
        </p:txBody>
      </p:sp>
    </p:spTree>
    <p:extLst>
      <p:ext uri="{BB962C8B-B14F-4D97-AF65-F5344CB8AC3E}">
        <p14:creationId xmlns:p14="http://schemas.microsoft.com/office/powerpoint/2010/main" val="1077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41B0B-66FB-457E-9B79-15AFF5A90D39}"/>
              </a:ext>
            </a:extLst>
          </p:cNvPr>
          <p:cNvSpPr>
            <a:spLocks noGrp="1"/>
          </p:cNvSpPr>
          <p:nvPr>
            <p:ph type="title"/>
          </p:nvPr>
        </p:nvSpPr>
        <p:spPr/>
        <p:txBody>
          <a:bodyPr>
            <a:normAutofit fontScale="90000"/>
          </a:bodyPr>
          <a:lstStyle/>
          <a:p>
            <a:br>
              <a:rPr dirty="0"/>
            </a:br>
            <a:r>
              <a:rPr lang="es-ES" b="1" dirty="0"/>
              <a:t>Un ejemplo del programa de IRWE </a:t>
            </a:r>
            <a:r>
              <a:rPr lang="es-ES" sz="2400" dirty="0"/>
              <a:t>(2 de 3)</a:t>
            </a:r>
            <a:br>
              <a:rPr dirty="0"/>
            </a:br>
            <a:endParaRPr lang="es-ES" dirty="0"/>
          </a:p>
        </p:txBody>
      </p:sp>
      <p:sp>
        <p:nvSpPr>
          <p:cNvPr id="4" name="Content Placeholder 3">
            <a:extLst>
              <a:ext uri="{FF2B5EF4-FFF2-40B4-BE49-F238E27FC236}">
                <a16:creationId xmlns:a16="http://schemas.microsoft.com/office/drawing/2014/main" id="{B884F4AB-3D29-4522-997A-F894EE8371A0}"/>
              </a:ext>
            </a:extLst>
          </p:cNvPr>
          <p:cNvSpPr>
            <a:spLocks noGrp="1"/>
          </p:cNvSpPr>
          <p:nvPr>
            <p:ph idx="1"/>
          </p:nvPr>
        </p:nvSpPr>
        <p:spPr>
          <a:xfrm>
            <a:off x="1034473" y="2556931"/>
            <a:ext cx="9862124" cy="3566777"/>
          </a:xfrm>
        </p:spPr>
        <p:txBody>
          <a:bodyPr>
            <a:normAutofit fontScale="92500" lnSpcReduction="20000"/>
          </a:bodyPr>
          <a:lstStyle/>
          <a:p>
            <a:pPr marL="457200" indent="-457200" fontAlgn="t">
              <a:buClrTx/>
              <a:buFont typeface="+mj-lt"/>
              <a:buAutoNum type="arabicPeriod" startAt="5"/>
            </a:pPr>
            <a:r>
              <a:rPr lang="es-ES" sz="2600" dirty="0"/>
              <a:t>Por cada $2 que gane Joe, la SSA deducirá $1 de su cheque por beneficios de SSI. La SSA ve que Joe está ganando $815, por lo que deducirá la mitad de los $815 que gana de su cheque de SSI. </a:t>
            </a:r>
          </a:p>
          <a:p>
            <a:pPr marL="457200" indent="-457200" fontAlgn="t">
              <a:buClrTx/>
              <a:buFont typeface="+mj-lt"/>
              <a:buAutoNum type="arabicPeriod" startAt="5"/>
            </a:pPr>
            <a:r>
              <a:rPr lang="es-ES" sz="2600" dirty="0"/>
              <a:t>Por lo tanto, la SSA deducirá $407.50 del cheque de SSI que Joe recibe.</a:t>
            </a:r>
          </a:p>
          <a:p>
            <a:pPr marL="457200" indent="-457200" fontAlgn="t">
              <a:buClrTx/>
              <a:buFont typeface="+mj-lt"/>
              <a:buAutoNum type="arabicPeriod" startAt="5"/>
            </a:pPr>
            <a:r>
              <a:rPr lang="es-ES" sz="2600" dirty="0"/>
              <a:t>Antes de que Joe comenzara a trabajar, recibía $850 en beneficios de SSI.</a:t>
            </a:r>
          </a:p>
          <a:p>
            <a:pPr marL="457200" indent="-457200" fontAlgn="t">
              <a:buClrTx/>
              <a:buFont typeface="+mj-lt"/>
              <a:buAutoNum type="arabicPeriod" startAt="5"/>
            </a:pPr>
            <a:r>
              <a:rPr lang="es-ES" sz="2600" dirty="0"/>
              <a:t>La SSA deducirá $407.50 del cheque de SSI que Joe recibía de $850.</a:t>
            </a:r>
          </a:p>
          <a:p>
            <a:endParaRPr lang="es-ES" dirty="0"/>
          </a:p>
        </p:txBody>
      </p:sp>
      <p:sp>
        <p:nvSpPr>
          <p:cNvPr id="2" name="Slide Number Placeholder 1">
            <a:extLst>
              <a:ext uri="{FF2B5EF4-FFF2-40B4-BE49-F238E27FC236}">
                <a16:creationId xmlns:a16="http://schemas.microsoft.com/office/drawing/2014/main" id="{63A91CDB-F6D7-4494-9E7F-F50FD0D6D9ED}"/>
              </a:ext>
            </a:extLst>
          </p:cNvPr>
          <p:cNvSpPr>
            <a:spLocks noGrp="1"/>
          </p:cNvSpPr>
          <p:nvPr>
            <p:ph type="sldNum" sz="quarter" idx="12"/>
          </p:nvPr>
        </p:nvSpPr>
        <p:spPr/>
        <p:txBody>
          <a:bodyPr/>
          <a:lstStyle/>
          <a:p>
            <a:fld id="{C6EDD116-AE05-49C1-93C8-6F0F0C95EA81}" type="slidenum">
              <a:rPr lang="en-US" smtClean="0"/>
              <a:t>44</a:t>
            </a:fld>
            <a:endParaRPr lang="es-ES" dirty="0"/>
          </a:p>
        </p:txBody>
      </p:sp>
    </p:spTree>
    <p:extLst>
      <p:ext uri="{BB962C8B-B14F-4D97-AF65-F5344CB8AC3E}">
        <p14:creationId xmlns:p14="http://schemas.microsoft.com/office/powerpoint/2010/main" val="1354668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C33DE-DB89-48C1-8F1F-178A988FA101}"/>
              </a:ext>
            </a:extLst>
          </p:cNvPr>
          <p:cNvSpPr>
            <a:spLocks noGrp="1"/>
          </p:cNvSpPr>
          <p:nvPr>
            <p:ph type="title"/>
          </p:nvPr>
        </p:nvSpPr>
        <p:spPr/>
        <p:txBody>
          <a:bodyPr>
            <a:normAutofit fontScale="90000"/>
          </a:bodyPr>
          <a:lstStyle/>
          <a:p>
            <a:br>
              <a:rPr dirty="0"/>
            </a:br>
            <a:r>
              <a:rPr lang="es-ES" b="1" dirty="0"/>
              <a:t>Un ejemplo del programa de IRWE</a:t>
            </a:r>
            <a:r>
              <a:rPr lang="es-ES" dirty="0"/>
              <a:t> </a:t>
            </a:r>
            <a:r>
              <a:rPr lang="es-ES" sz="2400" dirty="0"/>
              <a:t>(3 de 3)</a:t>
            </a:r>
            <a:br>
              <a:rPr dirty="0"/>
            </a:br>
            <a:endParaRPr lang="es-ES" sz="2700" dirty="0"/>
          </a:p>
        </p:txBody>
      </p:sp>
      <p:sp>
        <p:nvSpPr>
          <p:cNvPr id="5" name="Content Placeholder 4">
            <a:extLst>
              <a:ext uri="{FF2B5EF4-FFF2-40B4-BE49-F238E27FC236}">
                <a16:creationId xmlns:a16="http://schemas.microsoft.com/office/drawing/2014/main" id="{B46B9411-447D-44E2-A706-8B4BA4B624E3}"/>
              </a:ext>
            </a:extLst>
          </p:cNvPr>
          <p:cNvSpPr>
            <a:spLocks noGrp="1"/>
          </p:cNvSpPr>
          <p:nvPr>
            <p:ph idx="1"/>
          </p:nvPr>
        </p:nvSpPr>
        <p:spPr/>
        <p:txBody>
          <a:bodyPr>
            <a:normAutofit lnSpcReduction="10000"/>
          </a:bodyPr>
          <a:lstStyle/>
          <a:p>
            <a:pPr marL="457200" indent="-457200" fontAlgn="t">
              <a:buClrTx/>
              <a:buFont typeface="+mj-lt"/>
              <a:buAutoNum type="arabicPeriod" startAt="9"/>
            </a:pPr>
            <a:r>
              <a:rPr lang="es-ES" dirty="0"/>
              <a:t>Por lo tanto, el nuevo cheque mensual de SSI que Joe recibirá es de $442.50.</a:t>
            </a:r>
          </a:p>
          <a:p>
            <a:pPr marL="457200" indent="-457200" fontAlgn="t">
              <a:buClrTx/>
              <a:buFont typeface="+mj-lt"/>
              <a:buAutoNum type="arabicPeriod" startAt="9"/>
            </a:pPr>
            <a:r>
              <a:rPr lang="es-ES" dirty="0"/>
              <a:t>El salario de Joe, menos sus $100 en IRWE por los gastos de transporte, es de $900.</a:t>
            </a:r>
          </a:p>
          <a:p>
            <a:pPr marL="457200" indent="-457200" fontAlgn="t">
              <a:buClrTx/>
              <a:buFont typeface="+mj-lt"/>
              <a:buAutoNum type="arabicPeriod" startAt="9"/>
            </a:pPr>
            <a:r>
              <a:rPr lang="es-ES" dirty="0"/>
              <a:t> El nuevo cheque mensual de SSI que Joe recibirá es de $442.50.</a:t>
            </a:r>
          </a:p>
          <a:p>
            <a:pPr marL="457200" indent="-457200" fontAlgn="t">
              <a:buClrTx/>
              <a:buFont typeface="+mj-lt"/>
              <a:buAutoNum type="arabicPeriod" startAt="9"/>
            </a:pPr>
            <a:r>
              <a:rPr lang="es-ES" dirty="0"/>
              <a:t> Por lo tanto, ahora Joe gana $1,342.50 al mes en lugar de $850.00 y puede conservar su Medi-Cal.</a:t>
            </a:r>
          </a:p>
          <a:p>
            <a:endParaRPr lang="es-ES" dirty="0"/>
          </a:p>
        </p:txBody>
      </p:sp>
      <p:sp>
        <p:nvSpPr>
          <p:cNvPr id="3" name="Slide Number Placeholder 2">
            <a:extLst>
              <a:ext uri="{FF2B5EF4-FFF2-40B4-BE49-F238E27FC236}">
                <a16:creationId xmlns:a16="http://schemas.microsoft.com/office/drawing/2014/main" id="{BC749C15-EBD5-469E-BF75-D7D9E38132EF}"/>
              </a:ext>
            </a:extLst>
          </p:cNvPr>
          <p:cNvSpPr>
            <a:spLocks noGrp="1"/>
          </p:cNvSpPr>
          <p:nvPr>
            <p:ph type="sldNum" sz="quarter" idx="12"/>
          </p:nvPr>
        </p:nvSpPr>
        <p:spPr/>
        <p:txBody>
          <a:bodyPr/>
          <a:lstStyle/>
          <a:p>
            <a:fld id="{C6EDD116-AE05-49C1-93C8-6F0F0C95EA81}" type="slidenum">
              <a:rPr lang="en-US" smtClean="0"/>
              <a:t>45</a:t>
            </a:fld>
            <a:endParaRPr lang="es-ES" dirty="0"/>
          </a:p>
        </p:txBody>
      </p:sp>
    </p:spTree>
    <p:extLst>
      <p:ext uri="{BB962C8B-B14F-4D97-AF65-F5344CB8AC3E}">
        <p14:creationId xmlns:p14="http://schemas.microsoft.com/office/powerpoint/2010/main" val="2381588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2B1A7-F4BF-411B-96D6-EF63F08D00B4}"/>
              </a:ext>
            </a:extLst>
          </p:cNvPr>
          <p:cNvSpPr>
            <a:spLocks noGrp="1"/>
          </p:cNvSpPr>
          <p:nvPr>
            <p:ph type="title"/>
          </p:nvPr>
        </p:nvSpPr>
        <p:spPr>
          <a:xfrm>
            <a:off x="775856" y="803177"/>
            <a:ext cx="10460180" cy="928641"/>
          </a:xfrm>
        </p:spPr>
        <p:txBody>
          <a:bodyPr>
            <a:normAutofit fontScale="90000"/>
          </a:bodyPr>
          <a:lstStyle/>
          <a:p>
            <a:pPr>
              <a:lnSpc>
                <a:spcPct val="90000"/>
              </a:lnSpc>
            </a:pPr>
            <a:r>
              <a:rPr lang="es-ES" sz="3200" b="1" dirty="0"/>
              <a:t>¿Cómo pueden las personas que reciben beneficios de SSI ahorrar dinero?</a:t>
            </a:r>
            <a:r>
              <a:rPr lang="es-ES" dirty="0"/>
              <a:t> </a:t>
            </a:r>
            <a:r>
              <a:rPr lang="es-ES" sz="2400" dirty="0"/>
              <a:t>(1 de 3)</a:t>
            </a:r>
          </a:p>
        </p:txBody>
      </p:sp>
      <p:sp>
        <p:nvSpPr>
          <p:cNvPr id="3" name="Content Placeholder 2">
            <a:extLst>
              <a:ext uri="{FF2B5EF4-FFF2-40B4-BE49-F238E27FC236}">
                <a16:creationId xmlns:a16="http://schemas.microsoft.com/office/drawing/2014/main" id="{E1607387-1B6A-4C3E-9391-FEA7DA947107}"/>
              </a:ext>
            </a:extLst>
          </p:cNvPr>
          <p:cNvSpPr>
            <a:spLocks noGrp="1"/>
          </p:cNvSpPr>
          <p:nvPr>
            <p:ph type="body" sz="half" idx="2"/>
          </p:nvPr>
        </p:nvSpPr>
        <p:spPr>
          <a:xfrm>
            <a:off x="885491" y="1885539"/>
            <a:ext cx="6636670" cy="4322618"/>
          </a:xfrm>
        </p:spPr>
        <p:txBody>
          <a:bodyPr>
            <a:normAutofit lnSpcReduction="10000"/>
          </a:bodyPr>
          <a:lstStyle/>
          <a:p>
            <a:pPr marL="0" indent="0" algn="l">
              <a:lnSpc>
                <a:spcPct val="90000"/>
              </a:lnSpc>
              <a:buNone/>
            </a:pPr>
            <a:r>
              <a:rPr lang="es-ES" sz="2400" dirty="0"/>
              <a:t>El </a:t>
            </a:r>
            <a:r>
              <a:rPr lang="es-ES" sz="2400" b="1" dirty="0"/>
              <a:t>Plan para Lograr la Autosuficiencia (PASS)</a:t>
            </a:r>
            <a:r>
              <a:rPr lang="es-ES" sz="2400" dirty="0"/>
              <a:t> es un plan aprobado por la SSA para ahorrar dinero que supera el límite de $2,000 que una persona puede ahorrar al recibir beneficios de SSI.  </a:t>
            </a:r>
          </a:p>
          <a:p>
            <a:pPr marL="0" indent="0" algn="l">
              <a:lnSpc>
                <a:spcPct val="90000"/>
              </a:lnSpc>
              <a:buClrTx/>
              <a:buNone/>
            </a:pPr>
            <a:r>
              <a:rPr lang="es-ES" sz="2400" dirty="0"/>
              <a:t>Por ejemplo, una persona podría ahorrar dinero para:</a:t>
            </a:r>
          </a:p>
          <a:p>
            <a:pPr marL="342900" indent="-342900" algn="l">
              <a:spcBef>
                <a:spcPts val="0"/>
              </a:spcBef>
              <a:spcAft>
                <a:spcPts val="0"/>
              </a:spcAft>
              <a:buClrTx/>
              <a:buFont typeface="Arial" panose="020B0604020202020204" pitchFamily="34" charset="0"/>
              <a:buChar char="•"/>
            </a:pPr>
            <a:r>
              <a:rPr lang="es-ES" sz="2400" dirty="0"/>
              <a:t> Tecnología de asistencia</a:t>
            </a:r>
          </a:p>
          <a:p>
            <a:pPr marL="342900" indent="-342900" algn="l">
              <a:spcBef>
                <a:spcPts val="0"/>
              </a:spcBef>
              <a:spcAft>
                <a:spcPts val="0"/>
              </a:spcAft>
              <a:buClrTx/>
              <a:buFont typeface="Arial" panose="020B0604020202020204" pitchFamily="34" charset="0"/>
              <a:buChar char="•"/>
            </a:pPr>
            <a:r>
              <a:rPr lang="es-ES" sz="2400" dirty="0"/>
              <a:t> Abrir un negocio</a:t>
            </a:r>
          </a:p>
          <a:p>
            <a:pPr marL="342900" indent="-342900" algn="l">
              <a:spcBef>
                <a:spcPts val="0"/>
              </a:spcBef>
              <a:spcAft>
                <a:spcPts val="0"/>
              </a:spcAft>
              <a:buClrTx/>
              <a:buFont typeface="Arial" panose="020B0604020202020204" pitchFamily="34" charset="0"/>
              <a:buChar char="•"/>
            </a:pPr>
            <a:r>
              <a:rPr lang="es-ES" sz="2400" dirty="0"/>
              <a:t> Comprar un automóvil</a:t>
            </a:r>
          </a:p>
          <a:p>
            <a:pPr marL="365760" indent="-342900" algn="l">
              <a:lnSpc>
                <a:spcPct val="90000"/>
              </a:lnSpc>
              <a:buClrTx/>
              <a:buFont typeface="Arial" panose="020B0604020202020204" pitchFamily="34" charset="0"/>
              <a:buChar char="•"/>
            </a:pPr>
            <a:r>
              <a:rPr lang="es-ES" sz="2400" dirty="0"/>
              <a:t>Siempre y cuando el dinero se gaste para alcanzar el objetivo laboral de la persona. </a:t>
            </a:r>
          </a:p>
          <a:p>
            <a:pPr>
              <a:lnSpc>
                <a:spcPct val="90000"/>
              </a:lnSpc>
            </a:pPr>
            <a:endParaRPr lang="es-ES" dirty="0"/>
          </a:p>
        </p:txBody>
      </p:sp>
      <p:pic>
        <p:nvPicPr>
          <p:cNvPr id="7" name="Picture Placeholder 6" descr="Image of a hand putting money into a jar labeled future.">
            <a:extLst>
              <a:ext uri="{FF2B5EF4-FFF2-40B4-BE49-F238E27FC236}">
                <a16:creationId xmlns:a16="http://schemas.microsoft.com/office/drawing/2014/main" id="{42B58250-3829-482A-B075-4BD4896E195E}"/>
              </a:ext>
              <a:ext uri="{C183D7F6-B498-43B3-948B-1728B52AA6E4}">
                <adec:decorative xmlns:adec="http://schemas.microsoft.com/office/drawing/2017/decorative" val="0"/>
              </a:ext>
            </a:extLst>
          </p:cNvPr>
          <p:cNvPicPr>
            <a:picLocks noGrp="1" noChangeAspect="1"/>
          </p:cNvPicPr>
          <p:nvPr>
            <p:ph type="pic" idx="1"/>
          </p:nvPr>
        </p:nvPicPr>
        <p:blipFill>
          <a:blip r:embed="rId3"/>
          <a:srcRect t="3584" b="3584"/>
          <a:stretch>
            <a:fillRect/>
          </a:stretch>
        </p:blipFill>
        <p:spPr>
          <a:xfrm>
            <a:off x="7688841" y="2646506"/>
            <a:ext cx="3262312" cy="3171825"/>
          </a:xfrm>
          <a:prstGeom prst="rect">
            <a:avLst/>
          </a:prstGeom>
        </p:spPr>
      </p:pic>
    </p:spTree>
    <p:extLst>
      <p:ext uri="{BB962C8B-B14F-4D97-AF65-F5344CB8AC3E}">
        <p14:creationId xmlns:p14="http://schemas.microsoft.com/office/powerpoint/2010/main" val="2223356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76143-13E2-4D71-985B-8545BA7012C5}"/>
              </a:ext>
            </a:extLst>
          </p:cNvPr>
          <p:cNvSpPr>
            <a:spLocks noGrp="1"/>
          </p:cNvSpPr>
          <p:nvPr>
            <p:ph type="title"/>
          </p:nvPr>
        </p:nvSpPr>
        <p:spPr>
          <a:xfrm>
            <a:off x="949035" y="581504"/>
            <a:ext cx="10508674" cy="942496"/>
          </a:xfrm>
        </p:spPr>
        <p:txBody>
          <a:bodyPr>
            <a:normAutofit fontScale="90000"/>
          </a:bodyPr>
          <a:lstStyle/>
          <a:p>
            <a:pPr>
              <a:lnSpc>
                <a:spcPct val="90000"/>
              </a:lnSpc>
            </a:pPr>
            <a:r>
              <a:rPr lang="es-ES" sz="3200" b="1" dirty="0"/>
              <a:t>¿Cómo pueden las personas que reciben beneficios de SSI ahorrar dinero?</a:t>
            </a:r>
            <a:r>
              <a:rPr lang="es-ES" dirty="0"/>
              <a:t> </a:t>
            </a:r>
            <a:r>
              <a:rPr lang="es-ES" sz="2400" dirty="0"/>
              <a:t>(2 de 3)</a:t>
            </a:r>
          </a:p>
        </p:txBody>
      </p:sp>
      <p:sp>
        <p:nvSpPr>
          <p:cNvPr id="3" name="Content Placeholder 2">
            <a:extLst>
              <a:ext uri="{FF2B5EF4-FFF2-40B4-BE49-F238E27FC236}">
                <a16:creationId xmlns:a16="http://schemas.microsoft.com/office/drawing/2014/main" id="{7F51E563-5A1E-4F85-BDBC-35B6510AE5D0}"/>
              </a:ext>
            </a:extLst>
          </p:cNvPr>
          <p:cNvSpPr>
            <a:spLocks noGrp="1"/>
          </p:cNvSpPr>
          <p:nvPr>
            <p:ph type="body" sz="half" idx="2"/>
          </p:nvPr>
        </p:nvSpPr>
        <p:spPr>
          <a:xfrm>
            <a:off x="921326" y="1690255"/>
            <a:ext cx="6587838" cy="4502727"/>
          </a:xfrm>
        </p:spPr>
        <p:txBody>
          <a:bodyPr>
            <a:normAutofit/>
          </a:bodyPr>
          <a:lstStyle/>
          <a:p>
            <a:pPr marL="0" indent="0" algn="l">
              <a:lnSpc>
                <a:spcPct val="110000"/>
              </a:lnSpc>
              <a:buNone/>
            </a:pPr>
            <a:r>
              <a:rPr lang="es-ES" sz="2800" dirty="0"/>
              <a:t>La cuenta del </a:t>
            </a:r>
            <a:r>
              <a:rPr lang="es-ES" sz="2800" b="1" dirty="0"/>
              <a:t>Programa para una Mejor Experiencia de Vida de California (Cal-ABLE)</a:t>
            </a:r>
            <a:r>
              <a:rPr lang="es-ES" sz="2800" dirty="0"/>
              <a:t> es una cuenta de ahorros que le permite a una persona que recibe beneficios de SSI ahorrar hasta $15,000 al año y hasta $100,000 en total.</a:t>
            </a:r>
          </a:p>
          <a:p>
            <a:pPr algn="l">
              <a:lnSpc>
                <a:spcPct val="90000"/>
              </a:lnSpc>
            </a:pPr>
            <a:endParaRPr lang="es-ES" sz="2400" dirty="0"/>
          </a:p>
          <a:p>
            <a:pPr>
              <a:lnSpc>
                <a:spcPct val="90000"/>
              </a:lnSpc>
            </a:pPr>
            <a:endParaRPr lang="es-ES" dirty="0"/>
          </a:p>
          <a:p>
            <a:pPr>
              <a:lnSpc>
                <a:spcPct val="90000"/>
              </a:lnSpc>
            </a:pPr>
            <a:endParaRPr lang="es-ES" dirty="0"/>
          </a:p>
          <a:p>
            <a:pPr>
              <a:lnSpc>
                <a:spcPct val="90000"/>
              </a:lnSpc>
            </a:pPr>
            <a:endParaRPr lang="es-ES" dirty="0"/>
          </a:p>
        </p:txBody>
      </p:sp>
      <p:pic>
        <p:nvPicPr>
          <p:cNvPr id="7" name="Picture Placeholder 6" descr="Image of a piggy bank wearing pink sunglasses.">
            <a:extLst>
              <a:ext uri="{FF2B5EF4-FFF2-40B4-BE49-F238E27FC236}">
                <a16:creationId xmlns:a16="http://schemas.microsoft.com/office/drawing/2014/main" id="{44E65C69-1FEE-4C38-9DB7-19D5E1C68675}"/>
              </a:ext>
              <a:ext uri="{C183D7F6-B498-43B3-948B-1728B52AA6E4}">
                <adec:decorative xmlns:adec="http://schemas.microsoft.com/office/drawing/2017/decorative" val="0"/>
              </a:ext>
            </a:extLst>
          </p:cNvPr>
          <p:cNvPicPr>
            <a:picLocks noGrp="1" noChangeAspect="1"/>
          </p:cNvPicPr>
          <p:nvPr>
            <p:ph type="pic" idx="1"/>
          </p:nvPr>
        </p:nvPicPr>
        <p:blipFill>
          <a:blip r:embed="rId3"/>
          <a:srcRect t="2604" b="2604"/>
          <a:stretch>
            <a:fillRect/>
          </a:stretch>
        </p:blipFill>
        <p:spPr>
          <a:xfrm>
            <a:off x="7541498" y="2008909"/>
            <a:ext cx="3740548" cy="3682423"/>
          </a:xfrm>
          <a:prstGeom prst="rect">
            <a:avLst/>
          </a:prstGeom>
        </p:spPr>
      </p:pic>
    </p:spTree>
    <p:extLst>
      <p:ext uri="{BB962C8B-B14F-4D97-AF65-F5344CB8AC3E}">
        <p14:creationId xmlns:p14="http://schemas.microsoft.com/office/powerpoint/2010/main" val="796220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3404BD-02B2-4BA8-982F-0E20844B5F1C}"/>
              </a:ext>
            </a:extLst>
          </p:cNvPr>
          <p:cNvSpPr>
            <a:spLocks noGrp="1"/>
          </p:cNvSpPr>
          <p:nvPr>
            <p:ph type="title"/>
          </p:nvPr>
        </p:nvSpPr>
        <p:spPr>
          <a:xfrm>
            <a:off x="712381" y="982132"/>
            <a:ext cx="10728252" cy="1303867"/>
          </a:xfrm>
        </p:spPr>
        <p:txBody>
          <a:bodyPr>
            <a:normAutofit fontScale="90000"/>
          </a:bodyPr>
          <a:lstStyle/>
          <a:p>
            <a:r>
              <a:rPr lang="es-ES" b="1" dirty="0"/>
              <a:t>¿Cómo pueden las personas que reciben beneficios de SSI ahorrar dinero?</a:t>
            </a:r>
            <a:r>
              <a:rPr lang="es-ES" dirty="0"/>
              <a:t> </a:t>
            </a:r>
            <a:r>
              <a:rPr lang="es-ES" sz="3600" dirty="0"/>
              <a:t>(3 de 3)</a:t>
            </a:r>
            <a:endParaRPr lang="en-US" dirty="0"/>
          </a:p>
        </p:txBody>
      </p:sp>
      <p:sp>
        <p:nvSpPr>
          <p:cNvPr id="7" name="Content Placeholder 6">
            <a:extLst>
              <a:ext uri="{FF2B5EF4-FFF2-40B4-BE49-F238E27FC236}">
                <a16:creationId xmlns:a16="http://schemas.microsoft.com/office/drawing/2014/main" id="{F9EAB088-C54C-477A-9A96-4F256565E4C5}"/>
              </a:ext>
            </a:extLst>
          </p:cNvPr>
          <p:cNvSpPr>
            <a:spLocks noGrp="1"/>
          </p:cNvSpPr>
          <p:nvPr>
            <p:ph idx="1"/>
          </p:nvPr>
        </p:nvSpPr>
        <p:spPr/>
        <p:txBody>
          <a:bodyPr/>
          <a:lstStyle/>
          <a:p>
            <a:pPr marL="0" indent="0">
              <a:lnSpc>
                <a:spcPct val="110000"/>
              </a:lnSpc>
              <a:buClrTx/>
              <a:buNone/>
            </a:pPr>
            <a:r>
              <a:rPr lang="es-ES" sz="2800" dirty="0"/>
              <a:t>La cuenta Cal-ABLE debe usarse para gastos de la vida diaria, educación, vivienda, transporte, atención médica y otros gastos aprobados.</a:t>
            </a:r>
          </a:p>
          <a:p>
            <a:pPr marL="0" indent="0">
              <a:lnSpc>
                <a:spcPct val="110000"/>
              </a:lnSpc>
              <a:buNone/>
            </a:pPr>
            <a:r>
              <a:rPr lang="es-ES" sz="2800" dirty="0"/>
              <a:t>Puede encontrar más información sobre el programa de Cal-ABLE en el </a:t>
            </a:r>
            <a:r>
              <a:rPr lang="es-ES" sz="2800" i="1" dirty="0"/>
              <a:t>Glosario de Términos para el Seminario Web de CIE</a:t>
            </a:r>
            <a:r>
              <a:rPr lang="es-ES" sz="2800" dirty="0"/>
              <a:t>.</a:t>
            </a:r>
          </a:p>
          <a:p>
            <a:endParaRPr lang="en-US" dirty="0"/>
          </a:p>
        </p:txBody>
      </p:sp>
      <p:sp>
        <p:nvSpPr>
          <p:cNvPr id="5" name="Slide Number Placeholder 4">
            <a:extLst>
              <a:ext uri="{FF2B5EF4-FFF2-40B4-BE49-F238E27FC236}">
                <a16:creationId xmlns:a16="http://schemas.microsoft.com/office/drawing/2014/main" id="{15CD4794-E0E7-43A7-BC0D-186D534C51C2}"/>
              </a:ext>
            </a:extLst>
          </p:cNvPr>
          <p:cNvSpPr>
            <a:spLocks noGrp="1"/>
          </p:cNvSpPr>
          <p:nvPr>
            <p:ph type="sldNum" sz="quarter" idx="12"/>
          </p:nvPr>
        </p:nvSpPr>
        <p:spPr/>
        <p:txBody>
          <a:bodyPr/>
          <a:lstStyle/>
          <a:p>
            <a:fld id="{C6EDD116-AE05-49C1-93C8-6F0F0C95EA81}" type="slidenum">
              <a:rPr lang="en-US" smtClean="0"/>
              <a:t>48</a:t>
            </a:fld>
            <a:endParaRPr lang="en-US" dirty="0"/>
          </a:p>
        </p:txBody>
      </p:sp>
    </p:spTree>
    <p:extLst>
      <p:ext uri="{BB962C8B-B14F-4D97-AF65-F5344CB8AC3E}">
        <p14:creationId xmlns:p14="http://schemas.microsoft.com/office/powerpoint/2010/main" val="402692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97875">
              <a:srgbClr val="322EA9"/>
            </a:gs>
            <a:gs pos="95750">
              <a:srgbClr val="4947A5"/>
            </a:gs>
            <a:gs pos="91500">
              <a:srgbClr val="767A9E"/>
            </a:gs>
            <a:gs pos="100000">
              <a:srgbClr val="1B14AC"/>
            </a:gs>
            <a:gs pos="74000">
              <a:schemeClr val="accent1">
                <a:lumMod val="45000"/>
                <a:lumOff val="55000"/>
              </a:schemeClr>
            </a:gs>
            <a:gs pos="90000">
              <a:schemeClr val="accent2">
                <a:lumMod val="60000"/>
                <a:lumOff val="40000"/>
              </a:schemeClr>
            </a:gs>
            <a:gs pos="95000">
              <a:schemeClr val="accent2">
                <a:lumMod val="60000"/>
                <a:lumOff val="40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D534-BE8B-49D9-9F86-605F5EDC64BC}"/>
              </a:ext>
            </a:extLst>
          </p:cNvPr>
          <p:cNvSpPr>
            <a:spLocks noGrp="1"/>
          </p:cNvSpPr>
          <p:nvPr>
            <p:ph type="title"/>
          </p:nvPr>
        </p:nvSpPr>
        <p:spPr>
          <a:xfrm>
            <a:off x="942754" y="857693"/>
            <a:ext cx="10185990" cy="2410047"/>
          </a:xfrm>
        </p:spPr>
        <p:txBody>
          <a:bodyPr>
            <a:noAutofit/>
          </a:bodyPr>
          <a:lstStyle/>
          <a:p>
            <a:pPr algn="ctr"/>
            <a:r>
              <a:rPr lang="es-ES" sz="8000" dirty="0"/>
              <a:t>¿Tienen alguna preguntas?</a:t>
            </a:r>
          </a:p>
        </p:txBody>
      </p:sp>
      <p:sp>
        <p:nvSpPr>
          <p:cNvPr id="4" name="Text Placeholder 3">
            <a:extLst>
              <a:ext uri="{FF2B5EF4-FFF2-40B4-BE49-F238E27FC236}">
                <a16:creationId xmlns:a16="http://schemas.microsoft.com/office/drawing/2014/main" id="{E6C633D4-6522-4563-ADF3-7A61FD16994D}"/>
              </a:ext>
            </a:extLst>
          </p:cNvPr>
          <p:cNvSpPr>
            <a:spLocks noGrp="1"/>
          </p:cNvSpPr>
          <p:nvPr>
            <p:ph type="body" idx="1"/>
          </p:nvPr>
        </p:nvSpPr>
        <p:spPr>
          <a:xfrm>
            <a:off x="623777" y="3771014"/>
            <a:ext cx="10979888" cy="2622698"/>
          </a:xfrm>
        </p:spPr>
        <p:txBody>
          <a:bodyPr>
            <a:normAutofit fontScale="77500" lnSpcReduction="20000"/>
          </a:bodyPr>
          <a:lstStyle/>
          <a:p>
            <a:r>
              <a:rPr lang="es-ES" sz="3500" dirty="0"/>
              <a:t>Si es así, escriban sus preguntas en el cuadro de preguntas en su pantalla y hagan clic en enviar. Repetiré sus preguntas en voz alta y, luego, haremos todo lo posible para responderlas.</a:t>
            </a:r>
          </a:p>
          <a:p>
            <a:r>
              <a:rPr lang="es-ES" sz="3400" dirty="0"/>
              <a:t> Si no tenemos tiempo suficiente para responder todas las preguntas hoy, pueden enviarnos un correo electrónico a:</a:t>
            </a:r>
          </a:p>
          <a:p>
            <a:r>
              <a:rPr lang="es-ES" sz="3500" b="1" dirty="0">
                <a:hlinkClick r:id="rId3">
                  <a:extLst>
                    <a:ext uri="{A12FA001-AC4F-418D-AE19-62706E023703}">
                      <ahyp:hlinkClr xmlns:ahyp="http://schemas.microsoft.com/office/drawing/2018/hyperlinkcolor" val="tx"/>
                    </a:ext>
                  </a:extLst>
                </a:hlinkClick>
              </a:rPr>
              <a:t>CaliforniaCIE@dor.ca.gov</a:t>
            </a:r>
            <a:endParaRPr lang="es-ES" sz="3500" b="1" dirty="0"/>
          </a:p>
          <a:p>
            <a:endParaRPr lang="es-ES" sz="3500" dirty="0"/>
          </a:p>
          <a:p>
            <a:endParaRPr lang="es-ES" dirty="0"/>
          </a:p>
        </p:txBody>
      </p:sp>
      <p:sp>
        <p:nvSpPr>
          <p:cNvPr id="3" name="Slide Number Placeholder 2">
            <a:extLst>
              <a:ext uri="{FF2B5EF4-FFF2-40B4-BE49-F238E27FC236}">
                <a16:creationId xmlns:a16="http://schemas.microsoft.com/office/drawing/2014/main" id="{3C3134F2-7589-4BB0-9828-4AB452C8A8F6}"/>
              </a:ext>
            </a:extLst>
          </p:cNvPr>
          <p:cNvSpPr>
            <a:spLocks noGrp="1"/>
          </p:cNvSpPr>
          <p:nvPr>
            <p:ph type="sldNum" sz="quarter" idx="12"/>
          </p:nvPr>
        </p:nvSpPr>
        <p:spPr/>
        <p:txBody>
          <a:bodyPr/>
          <a:lstStyle/>
          <a:p>
            <a:fld id="{C6EDD116-AE05-49C1-93C8-6F0F0C95EA81}" type="slidenum">
              <a:rPr lang="en-US" smtClean="0"/>
              <a:t>49</a:t>
            </a:fld>
            <a:endParaRPr lang="es-ES" dirty="0"/>
          </a:p>
        </p:txBody>
      </p:sp>
    </p:spTree>
    <p:extLst>
      <p:ext uri="{BB962C8B-B14F-4D97-AF65-F5344CB8AC3E}">
        <p14:creationId xmlns:p14="http://schemas.microsoft.com/office/powerpoint/2010/main" val="265833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48A8-D89A-4A3C-9B0A-AE201D181C47}"/>
              </a:ext>
            </a:extLst>
          </p:cNvPr>
          <p:cNvSpPr>
            <a:spLocks noGrp="1"/>
          </p:cNvSpPr>
          <p:nvPr>
            <p:ph type="title"/>
          </p:nvPr>
        </p:nvSpPr>
        <p:spPr/>
        <p:txBody>
          <a:bodyPr/>
          <a:lstStyle/>
          <a:p>
            <a:r>
              <a:rPr lang="es-ES" b="1" dirty="0"/>
              <a:t>Esquema de este Seminario</a:t>
            </a:r>
          </a:p>
        </p:txBody>
      </p:sp>
      <p:sp>
        <p:nvSpPr>
          <p:cNvPr id="3" name="Content Placeholder 2">
            <a:extLst>
              <a:ext uri="{FF2B5EF4-FFF2-40B4-BE49-F238E27FC236}">
                <a16:creationId xmlns:a16="http://schemas.microsoft.com/office/drawing/2014/main" id="{15A204E1-4628-4B06-8887-FEC55B8C59FF}"/>
              </a:ext>
            </a:extLst>
          </p:cNvPr>
          <p:cNvSpPr>
            <a:spLocks noGrp="1"/>
          </p:cNvSpPr>
          <p:nvPr>
            <p:ph idx="1"/>
          </p:nvPr>
        </p:nvSpPr>
        <p:spPr>
          <a:xfrm>
            <a:off x="720436" y="2410691"/>
            <a:ext cx="10704946" cy="4045527"/>
          </a:xfrm>
        </p:spPr>
        <p:txBody>
          <a:bodyPr>
            <a:noAutofit/>
          </a:bodyPr>
          <a:lstStyle/>
          <a:p>
            <a:pPr>
              <a:buClrTx/>
            </a:pPr>
            <a:r>
              <a:rPr lang="es-ES" sz="2200" dirty="0"/>
              <a:t>¿Qué es CIE y cuáles son los beneficios de CIE?</a:t>
            </a:r>
          </a:p>
          <a:p>
            <a:pPr>
              <a:buClrTx/>
            </a:pPr>
            <a:r>
              <a:rPr lang="es-ES" sz="2200" dirty="0"/>
              <a:t>¿Cuántas personas con discapacidad intelectual y del desarrollo tienen empleo? </a:t>
            </a:r>
          </a:p>
          <a:p>
            <a:pPr>
              <a:buClrTx/>
            </a:pPr>
            <a:r>
              <a:rPr lang="es-ES" sz="2200" dirty="0"/>
              <a:t>Cómo prepararse para el CIE en la escuela preparatoria y después de la escuela preparatoria.</a:t>
            </a:r>
          </a:p>
          <a:p>
            <a:pPr>
              <a:buClrTx/>
            </a:pPr>
            <a:r>
              <a:rPr lang="es-ES" sz="2200" dirty="0"/>
              <a:t>¿Cómo el CIE afecta a los beneficios del SSI y Medi-Cal?</a:t>
            </a:r>
          </a:p>
          <a:p>
            <a:pPr>
              <a:buClrTx/>
            </a:pPr>
            <a:r>
              <a:rPr lang="es-ES" sz="2200" dirty="0"/>
              <a:t>Permanecer seguro en el trabajo y en la comunidad.</a:t>
            </a:r>
          </a:p>
          <a:p>
            <a:pPr>
              <a:buClrTx/>
            </a:pPr>
            <a:r>
              <a:rPr lang="es-ES" sz="2200" dirty="0"/>
              <a:t>Viajar al trabajo: opciones de transporte.</a:t>
            </a:r>
          </a:p>
          <a:p>
            <a:pPr>
              <a:buClrTx/>
            </a:pPr>
            <a:r>
              <a:rPr lang="es-ES" sz="2200" dirty="0"/>
              <a:t>Más recursos para obtener más información y soporte. </a:t>
            </a:r>
          </a:p>
        </p:txBody>
      </p:sp>
    </p:spTree>
    <p:extLst>
      <p:ext uri="{BB962C8B-B14F-4D97-AF65-F5344CB8AC3E}">
        <p14:creationId xmlns:p14="http://schemas.microsoft.com/office/powerpoint/2010/main" val="18649776"/>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AF645-C74E-46E0-99C7-A8A3BA44FE63}"/>
              </a:ext>
            </a:extLst>
          </p:cNvPr>
          <p:cNvSpPr>
            <a:spLocks noGrp="1"/>
          </p:cNvSpPr>
          <p:nvPr>
            <p:ph type="title"/>
          </p:nvPr>
        </p:nvSpPr>
        <p:spPr>
          <a:xfrm>
            <a:off x="1156138" y="767255"/>
            <a:ext cx="9769957" cy="1587062"/>
          </a:xfrm>
          <a:effectLst/>
        </p:spPr>
        <p:txBody>
          <a:bodyPr>
            <a:normAutofit/>
          </a:bodyPr>
          <a:lstStyle/>
          <a:p>
            <a:r>
              <a:rPr lang="es-ES" sz="4000" b="1" dirty="0">
                <a:solidFill>
                  <a:srgbClr val="0070C0"/>
                </a:solidFill>
              </a:rPr>
              <a:t>SEGURIDAD Y TRASPORTE</a:t>
            </a:r>
            <a:endParaRPr lang="es-ES" sz="4000" dirty="0">
              <a:solidFill>
                <a:srgbClr val="0070C0"/>
              </a:solidFill>
            </a:endParaRPr>
          </a:p>
        </p:txBody>
      </p:sp>
      <p:sp>
        <p:nvSpPr>
          <p:cNvPr id="3" name="Content Placeholder 2">
            <a:extLst>
              <a:ext uri="{FF2B5EF4-FFF2-40B4-BE49-F238E27FC236}">
                <a16:creationId xmlns:a16="http://schemas.microsoft.com/office/drawing/2014/main" id="{A64D4B8A-CDE5-4A1E-904A-DDE4715427E8}"/>
              </a:ext>
            </a:extLst>
          </p:cNvPr>
          <p:cNvSpPr>
            <a:spLocks noGrp="1"/>
          </p:cNvSpPr>
          <p:nvPr>
            <p:ph idx="1"/>
          </p:nvPr>
        </p:nvSpPr>
        <p:spPr>
          <a:xfrm>
            <a:off x="977462" y="2217683"/>
            <a:ext cx="10188078" cy="3394841"/>
          </a:xfrm>
        </p:spPr>
        <p:txBody>
          <a:bodyPr>
            <a:normAutofit/>
          </a:bodyPr>
          <a:lstStyle/>
          <a:p>
            <a:endParaRPr lang="es-ES" sz="2800" dirty="0"/>
          </a:p>
          <a:p>
            <a:pPr marL="0" indent="0" algn="ctr">
              <a:buNone/>
            </a:pPr>
            <a:r>
              <a:rPr lang="es-ES" sz="4000" dirty="0"/>
              <a:t>MÁS INFORMACIÓN SOBRE LA SEGURIDAD Y EL TRANSPORTE EN LA COMUNIDAD</a:t>
            </a:r>
          </a:p>
          <a:p>
            <a:pPr marL="0" indent="0">
              <a:buNone/>
            </a:pPr>
            <a:endParaRPr lang="es-ES" sz="4000" dirty="0"/>
          </a:p>
          <a:p>
            <a:endParaRPr lang="es-ES" sz="2800" dirty="0"/>
          </a:p>
        </p:txBody>
      </p:sp>
      <p:sp>
        <p:nvSpPr>
          <p:cNvPr id="4" name="Slide Number Placeholder 3">
            <a:extLst>
              <a:ext uri="{FF2B5EF4-FFF2-40B4-BE49-F238E27FC236}">
                <a16:creationId xmlns:a16="http://schemas.microsoft.com/office/drawing/2014/main" id="{22634A8D-F67E-4BDB-8069-723E5D01A0DE}"/>
              </a:ext>
            </a:extLst>
          </p:cNvPr>
          <p:cNvSpPr>
            <a:spLocks noGrp="1"/>
          </p:cNvSpPr>
          <p:nvPr>
            <p:ph type="sldNum" sz="quarter" idx="12"/>
          </p:nvPr>
        </p:nvSpPr>
        <p:spPr/>
        <p:txBody>
          <a:bodyPr/>
          <a:lstStyle/>
          <a:p>
            <a:fld id="{C6EDD116-AE05-49C1-93C8-6F0F0C95EA81}" type="slidenum">
              <a:rPr lang="en-US" smtClean="0"/>
              <a:t>50</a:t>
            </a:fld>
            <a:endParaRPr lang="es-ES" dirty="0"/>
          </a:p>
        </p:txBody>
      </p:sp>
    </p:spTree>
    <p:extLst>
      <p:ext uri="{BB962C8B-B14F-4D97-AF65-F5344CB8AC3E}">
        <p14:creationId xmlns:p14="http://schemas.microsoft.com/office/powerpoint/2010/main" val="2528605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3F0F1-CB30-46DD-9B34-47AD78AB71C0}"/>
              </a:ext>
            </a:extLst>
          </p:cNvPr>
          <p:cNvSpPr>
            <a:spLocks noGrp="1"/>
          </p:cNvSpPr>
          <p:nvPr>
            <p:ph type="title"/>
          </p:nvPr>
        </p:nvSpPr>
        <p:spPr>
          <a:xfrm>
            <a:off x="675861" y="834886"/>
            <a:ext cx="10694503" cy="1020417"/>
          </a:xfrm>
        </p:spPr>
        <p:txBody>
          <a:bodyPr>
            <a:noAutofit/>
          </a:bodyPr>
          <a:lstStyle/>
          <a:p>
            <a:r>
              <a:rPr lang="es-ES" sz="3600" b="1" dirty="0">
                <a:solidFill>
                  <a:srgbClr val="262626"/>
                </a:solidFill>
              </a:rPr>
              <a:t>Seguridad en la Comunidad y el Lugar de Trabajo  </a:t>
            </a:r>
            <a:r>
              <a:rPr lang="es-ES" sz="2400" dirty="0">
                <a:solidFill>
                  <a:srgbClr val="262626"/>
                </a:solidFill>
              </a:rPr>
              <a:t>(1 de 2)</a:t>
            </a:r>
            <a:endParaRPr lang="es-ES" sz="3600" dirty="0">
              <a:solidFill>
                <a:srgbClr val="262626"/>
              </a:solidFill>
            </a:endParaRPr>
          </a:p>
        </p:txBody>
      </p:sp>
      <p:sp>
        <p:nvSpPr>
          <p:cNvPr id="3" name="Content Placeholder 2">
            <a:extLst>
              <a:ext uri="{FF2B5EF4-FFF2-40B4-BE49-F238E27FC236}">
                <a16:creationId xmlns:a16="http://schemas.microsoft.com/office/drawing/2014/main" id="{22F44D62-5531-4E65-8BC9-1C7C7A81E640}"/>
              </a:ext>
            </a:extLst>
          </p:cNvPr>
          <p:cNvSpPr>
            <a:spLocks noGrp="1"/>
          </p:cNvSpPr>
          <p:nvPr>
            <p:ph type="body" sz="half" idx="2"/>
          </p:nvPr>
        </p:nvSpPr>
        <p:spPr>
          <a:xfrm>
            <a:off x="821635" y="1895061"/>
            <a:ext cx="6467062" cy="4439478"/>
          </a:xfrm>
        </p:spPr>
        <p:txBody>
          <a:bodyPr>
            <a:normAutofit/>
          </a:bodyPr>
          <a:lstStyle/>
          <a:p>
            <a:pPr marL="0" indent="0" algn="l">
              <a:lnSpc>
                <a:spcPct val="90000"/>
              </a:lnSpc>
              <a:buNone/>
            </a:pPr>
            <a:r>
              <a:rPr lang="es-ES" sz="2800" dirty="0">
                <a:solidFill>
                  <a:srgbClr val="262626"/>
                </a:solidFill>
              </a:rPr>
              <a:t>Las personas pueden recibir capacitación de defensa para:</a:t>
            </a:r>
          </a:p>
          <a:p>
            <a:pPr marL="342900" indent="-342900" algn="l">
              <a:lnSpc>
                <a:spcPct val="90000"/>
              </a:lnSpc>
              <a:buClrTx/>
              <a:buFont typeface="Arial" panose="020B0604020202020204" pitchFamily="34" charset="0"/>
              <a:buChar char="•"/>
            </a:pPr>
            <a:r>
              <a:rPr lang="es-ES" sz="2800" dirty="0">
                <a:solidFill>
                  <a:srgbClr val="262626"/>
                </a:solidFill>
              </a:rPr>
              <a:t>Entender y hacer valer sus derechos.</a:t>
            </a:r>
          </a:p>
          <a:p>
            <a:pPr marL="342900" indent="-342900" algn="l">
              <a:lnSpc>
                <a:spcPct val="90000"/>
              </a:lnSpc>
              <a:buClrTx/>
              <a:buFont typeface="Arial" panose="020B0604020202020204" pitchFamily="34" charset="0"/>
              <a:buChar char="•"/>
            </a:pPr>
            <a:r>
              <a:rPr lang="es-ES" sz="2800" dirty="0">
                <a:solidFill>
                  <a:srgbClr val="262626"/>
                </a:solidFill>
              </a:rPr>
              <a:t>Desarrollar las habilidades que necesitan para abogar por sí mismas.</a:t>
            </a:r>
          </a:p>
          <a:p>
            <a:pPr marL="342900" indent="-342900" algn="l">
              <a:lnSpc>
                <a:spcPct val="90000"/>
              </a:lnSpc>
              <a:buClrTx/>
              <a:buFont typeface="Arial" panose="020B0604020202020204" pitchFamily="34" charset="0"/>
              <a:buChar char="•"/>
            </a:pPr>
            <a:r>
              <a:rPr lang="es-ES" sz="2800" dirty="0">
                <a:solidFill>
                  <a:srgbClr val="262626"/>
                </a:solidFill>
              </a:rPr>
              <a:t>Protegerse en la comunidad.</a:t>
            </a:r>
          </a:p>
          <a:p>
            <a:pPr marL="342900" indent="-342900" algn="l">
              <a:lnSpc>
                <a:spcPct val="90000"/>
              </a:lnSpc>
              <a:buClrTx/>
              <a:buFont typeface="Arial" panose="020B0604020202020204" pitchFamily="34" charset="0"/>
              <a:buChar char="•"/>
            </a:pPr>
            <a:r>
              <a:rPr lang="es-ES" sz="2800" dirty="0">
                <a:solidFill>
                  <a:srgbClr val="262626"/>
                </a:solidFill>
              </a:rPr>
              <a:t>Obtener servicios de defensa.</a:t>
            </a:r>
          </a:p>
          <a:p>
            <a:pPr algn="l">
              <a:lnSpc>
                <a:spcPct val="90000"/>
              </a:lnSpc>
            </a:pPr>
            <a:endParaRPr lang="es-ES" sz="2000" dirty="0">
              <a:solidFill>
                <a:srgbClr val="262626"/>
              </a:solidFill>
            </a:endParaRPr>
          </a:p>
        </p:txBody>
      </p:sp>
      <p:pic>
        <p:nvPicPr>
          <p:cNvPr id="7" name="Picture Placeholder 6" descr="Graphic of a man wearing the following safety gear, hard hat, shirt, pants, boots, glasses, vest, gloves, suspenders.">
            <a:extLst>
              <a:ext uri="{FF2B5EF4-FFF2-40B4-BE49-F238E27FC236}">
                <a16:creationId xmlns:a16="http://schemas.microsoft.com/office/drawing/2014/main" id="{B6CAD856-4FB6-4563-A87C-17B65890BE06}"/>
              </a:ext>
              <a:ext uri="{C183D7F6-B498-43B3-948B-1728B52AA6E4}">
                <adec:decorative xmlns:adec="http://schemas.microsoft.com/office/drawing/2017/decorative" val="0"/>
              </a:ext>
            </a:extLst>
          </p:cNvPr>
          <p:cNvPicPr>
            <a:picLocks noGrp="1" noChangeAspect="1"/>
          </p:cNvPicPr>
          <p:nvPr>
            <p:ph type="pic" idx="1"/>
          </p:nvPr>
        </p:nvPicPr>
        <p:blipFill>
          <a:blip r:embed="rId3"/>
          <a:srcRect l="551" r="551"/>
          <a:stretch>
            <a:fillRect/>
          </a:stretch>
        </p:blipFill>
        <p:spPr>
          <a:xfrm>
            <a:off x="7419261" y="1908143"/>
            <a:ext cx="3857367" cy="3803543"/>
          </a:xfrm>
          <a:prstGeom prst="rect">
            <a:avLst/>
          </a:prstGeom>
        </p:spPr>
      </p:pic>
    </p:spTree>
    <p:extLst>
      <p:ext uri="{BB962C8B-B14F-4D97-AF65-F5344CB8AC3E}">
        <p14:creationId xmlns:p14="http://schemas.microsoft.com/office/powerpoint/2010/main" val="947017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7B33-D6EA-4BAD-916C-EA1AFD22637C}"/>
              </a:ext>
            </a:extLst>
          </p:cNvPr>
          <p:cNvSpPr>
            <a:spLocks noGrp="1"/>
          </p:cNvSpPr>
          <p:nvPr>
            <p:ph type="title"/>
          </p:nvPr>
        </p:nvSpPr>
        <p:spPr>
          <a:xfrm>
            <a:off x="702365" y="982132"/>
            <a:ext cx="10760765" cy="1303867"/>
          </a:xfrm>
        </p:spPr>
        <p:txBody>
          <a:bodyPr>
            <a:normAutofit fontScale="90000"/>
          </a:bodyPr>
          <a:lstStyle/>
          <a:p>
            <a:r>
              <a:rPr lang="es-ES" sz="4000" b="1" dirty="0">
                <a:solidFill>
                  <a:srgbClr val="262626"/>
                </a:solidFill>
              </a:rPr>
              <a:t>Seguridad en la Comunidad y el Lugar de Trabajo </a:t>
            </a:r>
            <a:r>
              <a:rPr lang="es-ES" b="1" dirty="0">
                <a:solidFill>
                  <a:srgbClr val="262626"/>
                </a:solidFill>
              </a:rPr>
              <a:t> </a:t>
            </a:r>
            <a:r>
              <a:rPr lang="es-ES" sz="3200" dirty="0">
                <a:solidFill>
                  <a:srgbClr val="262626"/>
                </a:solidFill>
              </a:rPr>
              <a:t>(2 de 2)</a:t>
            </a:r>
            <a:endParaRPr lang="en-US" dirty="0"/>
          </a:p>
        </p:txBody>
      </p:sp>
      <p:sp>
        <p:nvSpPr>
          <p:cNvPr id="3" name="Content Placeholder 2">
            <a:extLst>
              <a:ext uri="{FF2B5EF4-FFF2-40B4-BE49-F238E27FC236}">
                <a16:creationId xmlns:a16="http://schemas.microsoft.com/office/drawing/2014/main" id="{CFFB36D6-06D8-4C75-879B-0B18135D5B24}"/>
              </a:ext>
            </a:extLst>
          </p:cNvPr>
          <p:cNvSpPr>
            <a:spLocks noGrp="1"/>
          </p:cNvSpPr>
          <p:nvPr>
            <p:ph idx="1"/>
          </p:nvPr>
        </p:nvSpPr>
        <p:spPr/>
        <p:txBody>
          <a:bodyPr/>
          <a:lstStyle/>
          <a:p>
            <a:pPr>
              <a:buClrTx/>
            </a:pPr>
            <a:r>
              <a:rPr lang="es-ES" sz="2800" dirty="0">
                <a:solidFill>
                  <a:srgbClr val="262626"/>
                </a:solidFill>
              </a:rPr>
              <a:t>Los preparadores laborales pueden brindar capacitación continua sobre seguridad en el lugar de trabajo, que incluye, entre otros, capacitación sobre riesgos en el lugar de trabajo, simulacros de incendio y otros simulacros de emergencia.</a:t>
            </a:r>
          </a:p>
          <a:p>
            <a:endParaRPr lang="en-US" dirty="0"/>
          </a:p>
        </p:txBody>
      </p:sp>
      <p:sp>
        <p:nvSpPr>
          <p:cNvPr id="4" name="Slide Number Placeholder 3">
            <a:extLst>
              <a:ext uri="{FF2B5EF4-FFF2-40B4-BE49-F238E27FC236}">
                <a16:creationId xmlns:a16="http://schemas.microsoft.com/office/drawing/2014/main" id="{63ABFB4B-8415-4FF1-9A79-6135D50A15CE}"/>
              </a:ext>
            </a:extLst>
          </p:cNvPr>
          <p:cNvSpPr>
            <a:spLocks noGrp="1"/>
          </p:cNvSpPr>
          <p:nvPr>
            <p:ph type="sldNum" sz="quarter" idx="12"/>
          </p:nvPr>
        </p:nvSpPr>
        <p:spPr/>
        <p:txBody>
          <a:bodyPr/>
          <a:lstStyle/>
          <a:p>
            <a:fld id="{C6EDD116-AE05-49C1-93C8-6F0F0C95EA81}" type="slidenum">
              <a:rPr lang="en-US" smtClean="0"/>
              <a:t>52</a:t>
            </a:fld>
            <a:endParaRPr lang="en-US" dirty="0"/>
          </a:p>
        </p:txBody>
      </p:sp>
    </p:spTree>
    <p:extLst>
      <p:ext uri="{BB962C8B-B14F-4D97-AF65-F5344CB8AC3E}">
        <p14:creationId xmlns:p14="http://schemas.microsoft.com/office/powerpoint/2010/main" val="938802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CBBE8-0451-4660-B805-4726678686F4}"/>
              </a:ext>
            </a:extLst>
          </p:cNvPr>
          <p:cNvSpPr>
            <a:spLocks noGrp="1"/>
          </p:cNvSpPr>
          <p:nvPr>
            <p:ph type="title"/>
          </p:nvPr>
        </p:nvSpPr>
        <p:spPr>
          <a:xfrm>
            <a:off x="728870" y="595360"/>
            <a:ext cx="10800521" cy="902135"/>
          </a:xfrm>
        </p:spPr>
        <p:txBody>
          <a:bodyPr>
            <a:normAutofit/>
          </a:bodyPr>
          <a:lstStyle/>
          <a:p>
            <a:r>
              <a:rPr lang="es-ES" sz="4400" b="1" dirty="0"/>
              <a:t>Seguridad y transporte</a:t>
            </a:r>
            <a:r>
              <a:rPr lang="es-ES" sz="3600" dirty="0"/>
              <a:t> </a:t>
            </a:r>
            <a:r>
              <a:rPr lang="es-ES" sz="2400" dirty="0"/>
              <a:t>(1 de 3)</a:t>
            </a:r>
          </a:p>
        </p:txBody>
      </p:sp>
      <p:sp>
        <p:nvSpPr>
          <p:cNvPr id="3" name="Content Placeholder 2">
            <a:extLst>
              <a:ext uri="{FF2B5EF4-FFF2-40B4-BE49-F238E27FC236}">
                <a16:creationId xmlns:a16="http://schemas.microsoft.com/office/drawing/2014/main" id="{242CD14C-7019-4DC4-A97F-3C97C7D87947}"/>
              </a:ext>
            </a:extLst>
          </p:cNvPr>
          <p:cNvSpPr>
            <a:spLocks noGrp="1"/>
          </p:cNvSpPr>
          <p:nvPr>
            <p:ph type="body" sz="half" idx="2"/>
          </p:nvPr>
        </p:nvSpPr>
        <p:spPr>
          <a:xfrm>
            <a:off x="836579" y="1484243"/>
            <a:ext cx="6622815" cy="4744279"/>
          </a:xfrm>
        </p:spPr>
        <p:txBody>
          <a:bodyPr>
            <a:noAutofit/>
          </a:bodyPr>
          <a:lstStyle/>
          <a:p>
            <a:pPr marL="0" indent="0" algn="l">
              <a:buNone/>
            </a:pPr>
            <a:r>
              <a:rPr lang="es-ES" sz="2400" dirty="0"/>
              <a:t>El transporte público incluye: Autobús, tren ligero, tren, trasbordador y tranvía.</a:t>
            </a:r>
          </a:p>
          <a:p>
            <a:pPr algn="l">
              <a:buClrTx/>
            </a:pPr>
            <a:r>
              <a:rPr lang="es-ES" sz="2400" dirty="0"/>
              <a:t>Sus sitios web ofrecen información sobre cómo usar los servicios de transporte y cómo mantenerse seguro.  </a:t>
            </a:r>
          </a:p>
          <a:p>
            <a:pPr algn="l">
              <a:buClrTx/>
            </a:pPr>
            <a:r>
              <a:rPr lang="es-ES" sz="2400" dirty="0"/>
              <a:t>Algunos servicios pueden ofrecer capacitación sobre cómo usar el transporte.  </a:t>
            </a:r>
          </a:p>
          <a:p>
            <a:pPr marL="0" indent="0" algn="l">
              <a:buNone/>
            </a:pPr>
            <a:r>
              <a:rPr lang="es-ES" sz="2400" dirty="0"/>
              <a:t>La capacitación sobre cómo usar el transporte puede estar disponible a través de apoyos escolares, servicios de </a:t>
            </a:r>
            <a:r>
              <a:rPr lang="es-ES" sz="2400" dirty="0" err="1"/>
              <a:t>emploe</a:t>
            </a:r>
            <a:r>
              <a:rPr lang="es-ES" sz="2400" dirty="0"/>
              <a:t> con apoyo o servicios de los centros regionales. </a:t>
            </a:r>
          </a:p>
        </p:txBody>
      </p:sp>
      <p:pic>
        <p:nvPicPr>
          <p:cNvPr id="7" name="Picture Placeholder 6" descr="Graphic of an intersection with buses, cars, bikes, and trains.">
            <a:extLst>
              <a:ext uri="{FF2B5EF4-FFF2-40B4-BE49-F238E27FC236}">
                <a16:creationId xmlns:a16="http://schemas.microsoft.com/office/drawing/2014/main" id="{01899AD2-24B1-4499-9438-0452CC02497F}"/>
              </a:ext>
              <a:ext uri="{C183D7F6-B498-43B3-948B-1728B52AA6E4}">
                <adec:decorative xmlns:adec="http://schemas.microsoft.com/office/drawing/2017/decorative" val="0"/>
              </a:ext>
            </a:extLst>
          </p:cNvPr>
          <p:cNvPicPr>
            <a:picLocks noGrp="1" noChangeAspect="1"/>
          </p:cNvPicPr>
          <p:nvPr>
            <p:ph type="pic" idx="1"/>
          </p:nvPr>
        </p:nvPicPr>
        <p:blipFill>
          <a:blip r:embed="rId3"/>
          <a:srcRect l="1716" r="1716"/>
          <a:stretch>
            <a:fillRect/>
          </a:stretch>
        </p:blipFill>
        <p:spPr>
          <a:xfrm>
            <a:off x="7540486" y="1816247"/>
            <a:ext cx="3683622" cy="3715017"/>
          </a:xfrm>
          <a:prstGeom prst="rect">
            <a:avLst/>
          </a:prstGeom>
        </p:spPr>
      </p:pic>
    </p:spTree>
    <p:extLst>
      <p:ext uri="{BB962C8B-B14F-4D97-AF65-F5344CB8AC3E}">
        <p14:creationId xmlns:p14="http://schemas.microsoft.com/office/powerpoint/2010/main" val="3731227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0906-91BB-41D6-B000-32463B84D4E1}"/>
              </a:ext>
            </a:extLst>
          </p:cNvPr>
          <p:cNvSpPr>
            <a:spLocks noGrp="1"/>
          </p:cNvSpPr>
          <p:nvPr>
            <p:ph type="title"/>
          </p:nvPr>
        </p:nvSpPr>
        <p:spPr/>
        <p:txBody>
          <a:bodyPr/>
          <a:lstStyle/>
          <a:p>
            <a:r>
              <a:rPr lang="es-ES" b="1" dirty="0"/>
              <a:t>Seguridad y transporte</a:t>
            </a:r>
            <a:r>
              <a:rPr lang="es-ES" dirty="0"/>
              <a:t> </a:t>
            </a:r>
            <a:r>
              <a:rPr lang="es-ES" sz="3200" dirty="0"/>
              <a:t>(2 de 3)</a:t>
            </a:r>
            <a:endParaRPr lang="en-US" dirty="0"/>
          </a:p>
        </p:txBody>
      </p:sp>
      <p:sp>
        <p:nvSpPr>
          <p:cNvPr id="3" name="Content Placeholder 2">
            <a:extLst>
              <a:ext uri="{FF2B5EF4-FFF2-40B4-BE49-F238E27FC236}">
                <a16:creationId xmlns:a16="http://schemas.microsoft.com/office/drawing/2014/main" id="{73247F33-C649-48F8-819C-BA672470D04E}"/>
              </a:ext>
            </a:extLst>
          </p:cNvPr>
          <p:cNvSpPr>
            <a:spLocks noGrp="1"/>
          </p:cNvSpPr>
          <p:nvPr>
            <p:ph idx="1"/>
          </p:nvPr>
        </p:nvSpPr>
        <p:spPr>
          <a:xfrm>
            <a:off x="821634" y="2556931"/>
            <a:ext cx="10469217" cy="3618581"/>
          </a:xfrm>
        </p:spPr>
        <p:txBody>
          <a:bodyPr/>
          <a:lstStyle/>
          <a:p>
            <a:pPr>
              <a:buClrTx/>
              <a:buFont typeface="Arial" panose="020B0604020202020204" pitchFamily="34" charset="0"/>
              <a:buChar char="•"/>
            </a:pPr>
            <a:r>
              <a:rPr lang="es-ES" sz="2800" dirty="0"/>
              <a:t>El transporte público de puerta a puerta incluye: </a:t>
            </a:r>
            <a:r>
              <a:rPr lang="es-ES" sz="2800" dirty="0" err="1"/>
              <a:t>Paratransporte</a:t>
            </a:r>
            <a:r>
              <a:rPr lang="es-ES" sz="2800" dirty="0"/>
              <a:t>, viajes compartidos, taxis, Uber, Lyft. </a:t>
            </a:r>
          </a:p>
          <a:p>
            <a:pPr>
              <a:buClrTx/>
              <a:buFont typeface="Arial" panose="020B0604020202020204" pitchFamily="34" charset="0"/>
              <a:buChar char="•"/>
            </a:pPr>
            <a:r>
              <a:rPr lang="es-ES" sz="2800" dirty="0"/>
              <a:t>Los apoyos naturales incluyen: Un familiar, amigo o conductor contratado que puede conducir a una persona hacia y desde el trabajo.</a:t>
            </a:r>
          </a:p>
          <a:p>
            <a:pPr>
              <a:buClrTx/>
            </a:pPr>
            <a:r>
              <a:rPr lang="es-ES" sz="2800" dirty="0"/>
              <a:t>El viaje independiente incluye: el vehículo de una persona, andar en bicicleta o caminar.</a:t>
            </a:r>
          </a:p>
          <a:p>
            <a:endParaRPr lang="en-US" dirty="0"/>
          </a:p>
        </p:txBody>
      </p:sp>
      <p:sp>
        <p:nvSpPr>
          <p:cNvPr id="4" name="Slide Number Placeholder 3">
            <a:extLst>
              <a:ext uri="{FF2B5EF4-FFF2-40B4-BE49-F238E27FC236}">
                <a16:creationId xmlns:a16="http://schemas.microsoft.com/office/drawing/2014/main" id="{CD64F6AD-D587-4EF6-BACD-D76DD5B083C5}"/>
              </a:ext>
            </a:extLst>
          </p:cNvPr>
          <p:cNvSpPr>
            <a:spLocks noGrp="1"/>
          </p:cNvSpPr>
          <p:nvPr>
            <p:ph type="sldNum" sz="quarter" idx="12"/>
          </p:nvPr>
        </p:nvSpPr>
        <p:spPr/>
        <p:txBody>
          <a:bodyPr/>
          <a:lstStyle/>
          <a:p>
            <a:fld id="{C6EDD116-AE05-49C1-93C8-6F0F0C95EA81}" type="slidenum">
              <a:rPr lang="en-US" smtClean="0"/>
              <a:t>54</a:t>
            </a:fld>
            <a:endParaRPr lang="en-US" dirty="0"/>
          </a:p>
        </p:txBody>
      </p:sp>
    </p:spTree>
    <p:extLst>
      <p:ext uri="{BB962C8B-B14F-4D97-AF65-F5344CB8AC3E}">
        <p14:creationId xmlns:p14="http://schemas.microsoft.com/office/powerpoint/2010/main" val="34774243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DB9E-8101-43CD-9087-2461498C5580}"/>
              </a:ext>
            </a:extLst>
          </p:cNvPr>
          <p:cNvSpPr>
            <a:spLocks noGrp="1"/>
          </p:cNvSpPr>
          <p:nvPr>
            <p:ph type="title"/>
          </p:nvPr>
        </p:nvSpPr>
        <p:spPr/>
        <p:txBody>
          <a:bodyPr>
            <a:normAutofit/>
          </a:bodyPr>
          <a:lstStyle/>
          <a:p>
            <a:r>
              <a:rPr lang="es-ES" b="1" dirty="0"/>
              <a:t>Seguridad y transporte</a:t>
            </a:r>
            <a:r>
              <a:rPr lang="es-ES" dirty="0"/>
              <a:t> </a:t>
            </a:r>
            <a:r>
              <a:rPr lang="es-ES" sz="2400" dirty="0"/>
              <a:t>(3 de 3)</a:t>
            </a:r>
          </a:p>
        </p:txBody>
      </p:sp>
      <p:sp>
        <p:nvSpPr>
          <p:cNvPr id="3" name="Content Placeholder 2">
            <a:extLst>
              <a:ext uri="{FF2B5EF4-FFF2-40B4-BE49-F238E27FC236}">
                <a16:creationId xmlns:a16="http://schemas.microsoft.com/office/drawing/2014/main" id="{C8807F50-A3E8-4A35-9FF6-FF86EE1FC1A4}"/>
              </a:ext>
            </a:extLst>
          </p:cNvPr>
          <p:cNvSpPr>
            <a:spLocks noGrp="1"/>
          </p:cNvSpPr>
          <p:nvPr>
            <p:ph idx="1"/>
          </p:nvPr>
        </p:nvSpPr>
        <p:spPr>
          <a:xfrm>
            <a:off x="1025810" y="2517174"/>
            <a:ext cx="10216055" cy="3621231"/>
          </a:xfrm>
        </p:spPr>
        <p:txBody>
          <a:bodyPr>
            <a:normAutofit/>
          </a:bodyPr>
          <a:lstStyle/>
          <a:p>
            <a:pPr marL="0" indent="0">
              <a:buNone/>
            </a:pPr>
            <a:r>
              <a:rPr lang="es-ES" sz="3200" dirty="0"/>
              <a:t>Algunos programas ofrecen pases de autobús gratuitos y/o proporcionan transporte de puerta a puerta. Pregunte al programa del que la persona recibe servicios si tiene este servicio y si la persona califica para este servicio.</a:t>
            </a:r>
          </a:p>
          <a:p>
            <a:endParaRPr lang="es-ES" dirty="0"/>
          </a:p>
        </p:txBody>
      </p:sp>
      <p:sp>
        <p:nvSpPr>
          <p:cNvPr id="4" name="Slide Number Placeholder 3">
            <a:extLst>
              <a:ext uri="{FF2B5EF4-FFF2-40B4-BE49-F238E27FC236}">
                <a16:creationId xmlns:a16="http://schemas.microsoft.com/office/drawing/2014/main" id="{2F674162-5E72-44B4-B90B-0A3A0FD68C26}"/>
              </a:ext>
            </a:extLst>
          </p:cNvPr>
          <p:cNvSpPr>
            <a:spLocks noGrp="1"/>
          </p:cNvSpPr>
          <p:nvPr>
            <p:ph type="sldNum" sz="quarter" idx="12"/>
          </p:nvPr>
        </p:nvSpPr>
        <p:spPr/>
        <p:txBody>
          <a:bodyPr/>
          <a:lstStyle/>
          <a:p>
            <a:fld id="{C6EDD116-AE05-49C1-93C8-6F0F0C95EA81}" type="slidenum">
              <a:rPr lang="en-US" smtClean="0"/>
              <a:t>55</a:t>
            </a:fld>
            <a:endParaRPr lang="es-ES" dirty="0"/>
          </a:p>
        </p:txBody>
      </p:sp>
    </p:spTree>
    <p:extLst>
      <p:ext uri="{BB962C8B-B14F-4D97-AF65-F5344CB8AC3E}">
        <p14:creationId xmlns:p14="http://schemas.microsoft.com/office/powerpoint/2010/main" val="1488562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07B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8047-8D66-4C51-BA47-F54DCF4F7418}"/>
              </a:ext>
            </a:extLst>
          </p:cNvPr>
          <p:cNvSpPr>
            <a:spLocks noGrp="1"/>
          </p:cNvSpPr>
          <p:nvPr>
            <p:ph type="title"/>
          </p:nvPr>
        </p:nvSpPr>
        <p:spPr>
          <a:xfrm>
            <a:off x="675861" y="675862"/>
            <a:ext cx="4671391" cy="1252330"/>
          </a:xfrm>
        </p:spPr>
        <p:txBody>
          <a:bodyPr vert="horz" lIns="91440" tIns="45720" rIns="91440" bIns="45720" rtlCol="0" anchor="b">
            <a:normAutofit fontScale="90000"/>
          </a:bodyPr>
          <a:lstStyle/>
          <a:p>
            <a:r>
              <a:rPr lang="es-ES" sz="3200" b="1" dirty="0"/>
              <a:t>Enlaces a vídeos e historias de éxito de CIE</a:t>
            </a:r>
          </a:p>
        </p:txBody>
      </p:sp>
      <p:pic>
        <p:nvPicPr>
          <p:cNvPr id="6" name="Picture Placeholder 5" descr="Graphic of a scale with three people on each side. The first side has a person with one leg, a person in a wheelchair, and a person with an artificial leg. The second side has three people standing.">
            <a:extLst>
              <a:ext uri="{FF2B5EF4-FFF2-40B4-BE49-F238E27FC236}">
                <a16:creationId xmlns:a16="http://schemas.microsoft.com/office/drawing/2014/main" id="{8FBC17C5-981B-4C54-8BB9-71993E4229B1}"/>
              </a:ext>
              <a:ext uri="{C183D7F6-B498-43B3-948B-1728B52AA6E4}">
                <adec:decorative xmlns:adec="http://schemas.microsoft.com/office/drawing/2017/decorative" val="0"/>
              </a:ext>
            </a:extLst>
          </p:cNvPr>
          <p:cNvPicPr>
            <a:picLocks noGrp="1" noChangeAspect="1"/>
          </p:cNvPicPr>
          <p:nvPr>
            <p:ph type="pic" idx="1"/>
          </p:nvPr>
        </p:nvPicPr>
        <p:blipFill>
          <a:blip r:embed="rId3"/>
          <a:srcRect l="7" r="7"/>
          <a:stretch>
            <a:fillRect/>
          </a:stretch>
        </p:blipFill>
        <p:spPr>
          <a:xfrm>
            <a:off x="5665788" y="993775"/>
            <a:ext cx="5492750" cy="4929188"/>
          </a:xfrm>
          <a:prstGeom prst="rect">
            <a:avLst/>
          </a:prstGeom>
        </p:spPr>
      </p:pic>
      <p:sp>
        <p:nvSpPr>
          <p:cNvPr id="3" name="Content Placeholder 2">
            <a:extLst>
              <a:ext uri="{FF2B5EF4-FFF2-40B4-BE49-F238E27FC236}">
                <a16:creationId xmlns:a16="http://schemas.microsoft.com/office/drawing/2014/main" id="{D09CF677-B77A-4F00-98A2-5BB21B130938}"/>
              </a:ext>
            </a:extLst>
          </p:cNvPr>
          <p:cNvSpPr>
            <a:spLocks noGrp="1"/>
          </p:cNvSpPr>
          <p:nvPr>
            <p:ph type="body" sz="half" idx="2"/>
          </p:nvPr>
        </p:nvSpPr>
        <p:spPr>
          <a:xfrm>
            <a:off x="815009" y="1967948"/>
            <a:ext cx="4671391" cy="3955774"/>
          </a:xfrm>
        </p:spPr>
        <p:txBody>
          <a:bodyPr vert="horz" lIns="91440" tIns="45720" rIns="91440" bIns="45720" rtlCol="0" anchor="t">
            <a:normAutofit lnSpcReduction="10000"/>
          </a:bodyPr>
          <a:lstStyle/>
          <a:p>
            <a:pPr marL="0" indent="0" algn="l">
              <a:buClrTx/>
            </a:pPr>
            <a:r>
              <a:rPr lang="es-ES" sz="2400" dirty="0"/>
              <a:t>Les recomendamos que miren los vídeos sobre las historias de éxito de CIE y otros vídeos sobre el empleo para personas con discapacidades. Los enlaces a estos vídeos están en la </a:t>
            </a:r>
            <a:r>
              <a:rPr lang="es-ES" sz="2400" i="1" dirty="0"/>
              <a:t>Hoja Informativa del Seminario Web de CIE</a:t>
            </a:r>
            <a:r>
              <a:rPr lang="es-ES" sz="2400" dirty="0"/>
              <a:t>.  </a:t>
            </a:r>
          </a:p>
          <a:p>
            <a:pPr marL="0" indent="0" algn="l">
              <a:buClrTx/>
            </a:pPr>
            <a:r>
              <a:rPr lang="es-ES" sz="2400" dirty="0"/>
              <a:t>Los vídeos son inspiradores y ofrecen buena información.</a:t>
            </a:r>
          </a:p>
          <a:p>
            <a:pPr marL="0" indent="0" algn="l"/>
            <a:endParaRPr lang="es-ES" sz="2400" dirty="0"/>
          </a:p>
          <a:p>
            <a:pPr marL="0" indent="0" algn="l"/>
            <a:endParaRPr lang="es-ES" sz="2400" dirty="0"/>
          </a:p>
          <a:p>
            <a:pPr marL="0" indent="0" algn="l"/>
            <a:endParaRPr lang="es-ES" sz="2400" dirty="0"/>
          </a:p>
          <a:p>
            <a:pPr marL="0" indent="0" algn="l"/>
            <a:endParaRPr lang="es-ES" sz="2400" dirty="0"/>
          </a:p>
          <a:p>
            <a:pPr marL="0" indent="0" algn="l"/>
            <a:endParaRPr lang="es-ES" sz="2400" dirty="0"/>
          </a:p>
          <a:p>
            <a:pPr marL="0" indent="0" algn="l"/>
            <a:endParaRPr lang="es-ES" sz="2400" dirty="0"/>
          </a:p>
          <a:p>
            <a:pPr algn="l"/>
            <a:endParaRPr lang="es-ES" sz="2400" dirty="0"/>
          </a:p>
        </p:txBody>
      </p:sp>
      <p:sp>
        <p:nvSpPr>
          <p:cNvPr id="4" name="Slide Number Placeholder 3">
            <a:extLst>
              <a:ext uri="{FF2B5EF4-FFF2-40B4-BE49-F238E27FC236}">
                <a16:creationId xmlns:a16="http://schemas.microsoft.com/office/drawing/2014/main" id="{8EEF3CC1-9CEA-4A17-AA94-B397EBA9510D}"/>
              </a:ext>
            </a:extLst>
          </p:cNvPr>
          <p:cNvSpPr>
            <a:spLocks noGrp="1"/>
          </p:cNvSpPr>
          <p:nvPr>
            <p:ph type="sldNum" sz="quarter" idx="12"/>
          </p:nvPr>
        </p:nvSpPr>
        <p:spPr/>
        <p:txBody>
          <a:bodyPr/>
          <a:lstStyle/>
          <a:p>
            <a:fld id="{C6EDD116-AE05-49C1-93C8-6F0F0C95EA81}" type="slidenum">
              <a:rPr lang="en-US" smtClean="0"/>
              <a:t>56</a:t>
            </a:fld>
            <a:endParaRPr lang="es-ES" dirty="0"/>
          </a:p>
        </p:txBody>
      </p:sp>
    </p:spTree>
    <p:extLst>
      <p:ext uri="{BB962C8B-B14F-4D97-AF65-F5344CB8AC3E}">
        <p14:creationId xmlns:p14="http://schemas.microsoft.com/office/powerpoint/2010/main" val="2294194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C005-9975-4D2F-9691-A12565BCFE01}"/>
              </a:ext>
            </a:extLst>
          </p:cNvPr>
          <p:cNvSpPr>
            <a:spLocks noGrp="1"/>
          </p:cNvSpPr>
          <p:nvPr>
            <p:ph type="title"/>
          </p:nvPr>
        </p:nvSpPr>
        <p:spPr/>
        <p:txBody>
          <a:bodyPr>
            <a:normAutofit fontScale="90000"/>
          </a:bodyPr>
          <a:lstStyle/>
          <a:p>
            <a:r>
              <a:rPr lang="es-ES" b="1" dirty="0"/>
              <a:t>Otros recursos que pueden ayudar a las persona a encontrar un CIE </a:t>
            </a:r>
            <a:r>
              <a:rPr lang="es-ES" sz="2400" dirty="0"/>
              <a:t>(1 de 2)</a:t>
            </a:r>
          </a:p>
        </p:txBody>
      </p:sp>
      <p:sp>
        <p:nvSpPr>
          <p:cNvPr id="3" name="Content Placeholder 2">
            <a:extLst>
              <a:ext uri="{FF2B5EF4-FFF2-40B4-BE49-F238E27FC236}">
                <a16:creationId xmlns:a16="http://schemas.microsoft.com/office/drawing/2014/main" id="{82264E1B-AC92-4464-A43E-1D403CFBAD98}"/>
              </a:ext>
            </a:extLst>
          </p:cNvPr>
          <p:cNvSpPr>
            <a:spLocks noGrp="1"/>
          </p:cNvSpPr>
          <p:nvPr>
            <p:ph idx="1"/>
          </p:nvPr>
        </p:nvSpPr>
        <p:spPr>
          <a:xfrm>
            <a:off x="1139687" y="2609940"/>
            <a:ext cx="9849675" cy="3318936"/>
          </a:xfrm>
        </p:spPr>
        <p:txBody>
          <a:bodyPr>
            <a:normAutofit fontScale="92500"/>
          </a:bodyPr>
          <a:lstStyle/>
          <a:p>
            <a:pPr>
              <a:buClrTx/>
            </a:pPr>
            <a:r>
              <a:rPr lang="es-ES" sz="2600" b="1" dirty="0"/>
              <a:t>Consorcio de Empleos de California para los jóvenes y adultos jóvenes con discapacidad intelectual y otras discapacidades del desarrollo </a:t>
            </a:r>
            <a:r>
              <a:rPr lang="es-ES" sz="2600" dirty="0"/>
              <a:t>El CECY tiene información sobre otras formas en que los estudiantes están pasando de la escuela preparatoria al CIE. </a:t>
            </a:r>
          </a:p>
          <a:p>
            <a:pPr>
              <a:buClrTx/>
            </a:pPr>
            <a:r>
              <a:rPr lang="es-ES" sz="2600" dirty="0"/>
              <a:t>Los programas de </a:t>
            </a:r>
            <a:r>
              <a:rPr lang="es-ES" sz="2600" b="1" dirty="0"/>
              <a:t>búsqueda de proyectos</a:t>
            </a:r>
            <a:r>
              <a:rPr lang="es-ES" sz="2600" dirty="0"/>
              <a:t> brindan a las personas con discapacidades la oportunidad de realizar una pasantía en una empresa u hospital durante un año para aprender habilidades laborales a fin de llegar a trabajar en una empresa u hospital. </a:t>
            </a:r>
          </a:p>
          <a:p>
            <a:endParaRPr lang="es-ES" dirty="0"/>
          </a:p>
          <a:p>
            <a:endParaRPr lang="es-ES" dirty="0"/>
          </a:p>
        </p:txBody>
      </p:sp>
      <p:sp>
        <p:nvSpPr>
          <p:cNvPr id="4" name="Slide Number Placeholder 3">
            <a:extLst>
              <a:ext uri="{FF2B5EF4-FFF2-40B4-BE49-F238E27FC236}">
                <a16:creationId xmlns:a16="http://schemas.microsoft.com/office/drawing/2014/main" id="{7D75DBA4-4E69-48AB-9569-4E42CEBA7A79}"/>
              </a:ext>
            </a:extLst>
          </p:cNvPr>
          <p:cNvSpPr>
            <a:spLocks noGrp="1"/>
          </p:cNvSpPr>
          <p:nvPr>
            <p:ph type="sldNum" sz="quarter" idx="12"/>
          </p:nvPr>
        </p:nvSpPr>
        <p:spPr/>
        <p:txBody>
          <a:bodyPr/>
          <a:lstStyle/>
          <a:p>
            <a:fld id="{C6EDD116-AE05-49C1-93C8-6F0F0C95EA81}" type="slidenum">
              <a:rPr lang="en-US" smtClean="0"/>
              <a:t>57</a:t>
            </a:fld>
            <a:endParaRPr lang="es-ES" dirty="0"/>
          </a:p>
        </p:txBody>
      </p:sp>
    </p:spTree>
    <p:extLst>
      <p:ext uri="{BB962C8B-B14F-4D97-AF65-F5344CB8AC3E}">
        <p14:creationId xmlns:p14="http://schemas.microsoft.com/office/powerpoint/2010/main" val="3252708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07BE-1226-447F-BBD3-DA151D3EBEE2}"/>
              </a:ext>
            </a:extLst>
          </p:cNvPr>
          <p:cNvSpPr>
            <a:spLocks noGrp="1"/>
          </p:cNvSpPr>
          <p:nvPr>
            <p:ph type="title"/>
          </p:nvPr>
        </p:nvSpPr>
        <p:spPr/>
        <p:txBody>
          <a:bodyPr>
            <a:normAutofit fontScale="90000"/>
          </a:bodyPr>
          <a:lstStyle/>
          <a:p>
            <a:r>
              <a:rPr lang="es-ES" b="1" dirty="0"/>
              <a:t>Otros recursos que pueden ayudar a las persona a encontrar un CIE</a:t>
            </a:r>
            <a:r>
              <a:rPr lang="es-ES" dirty="0"/>
              <a:t> </a:t>
            </a:r>
            <a:r>
              <a:rPr lang="es-ES" sz="2700" dirty="0"/>
              <a:t>(2 de 2)</a:t>
            </a:r>
          </a:p>
        </p:txBody>
      </p:sp>
      <p:sp>
        <p:nvSpPr>
          <p:cNvPr id="3" name="Content Placeholder 2">
            <a:extLst>
              <a:ext uri="{FF2B5EF4-FFF2-40B4-BE49-F238E27FC236}">
                <a16:creationId xmlns:a16="http://schemas.microsoft.com/office/drawing/2014/main" id="{A77EB21D-049F-4920-8884-15C4343EAEC2}"/>
              </a:ext>
            </a:extLst>
          </p:cNvPr>
          <p:cNvSpPr>
            <a:spLocks noGrp="1"/>
          </p:cNvSpPr>
          <p:nvPr>
            <p:ph idx="1"/>
          </p:nvPr>
        </p:nvSpPr>
        <p:spPr/>
        <p:txBody>
          <a:bodyPr>
            <a:normAutofit/>
          </a:bodyPr>
          <a:lstStyle/>
          <a:p>
            <a:pPr>
              <a:buClrTx/>
            </a:pPr>
            <a:r>
              <a:rPr lang="es-ES" sz="2800" dirty="0"/>
              <a:t>Los Centros de Empleo de América en California son un lugar donde se pueden aprender habilidades laborales y encontrar un empleo. Los AJCC ofrecen planificación profesional, pasantías, capacitación laboral, apoyo para encontrar un empleo y más.  </a:t>
            </a:r>
          </a:p>
          <a:p>
            <a:pPr marL="0" indent="0">
              <a:buNone/>
            </a:pPr>
            <a:r>
              <a:rPr lang="es-ES" sz="2800" dirty="0"/>
              <a:t>Puede encontrar más información sobre estos recursos en el </a:t>
            </a:r>
            <a:r>
              <a:rPr lang="es-ES" sz="2800" i="1" dirty="0"/>
              <a:t>Glosario de Términos para el Seminario Web de CIE</a:t>
            </a:r>
            <a:r>
              <a:rPr lang="es-ES" sz="2800" dirty="0"/>
              <a:t>.</a:t>
            </a:r>
          </a:p>
        </p:txBody>
      </p:sp>
      <p:sp>
        <p:nvSpPr>
          <p:cNvPr id="4" name="Slide Number Placeholder 3">
            <a:extLst>
              <a:ext uri="{FF2B5EF4-FFF2-40B4-BE49-F238E27FC236}">
                <a16:creationId xmlns:a16="http://schemas.microsoft.com/office/drawing/2014/main" id="{2C0754DE-F68F-42F9-973A-56EB7587B350}"/>
              </a:ext>
            </a:extLst>
          </p:cNvPr>
          <p:cNvSpPr>
            <a:spLocks noGrp="1"/>
          </p:cNvSpPr>
          <p:nvPr>
            <p:ph type="sldNum" sz="quarter" idx="12"/>
          </p:nvPr>
        </p:nvSpPr>
        <p:spPr/>
        <p:txBody>
          <a:bodyPr/>
          <a:lstStyle/>
          <a:p>
            <a:fld id="{C6EDD116-AE05-49C1-93C8-6F0F0C95EA81}" type="slidenum">
              <a:rPr lang="en-US" smtClean="0"/>
              <a:t>58</a:t>
            </a:fld>
            <a:endParaRPr lang="es-ES" dirty="0"/>
          </a:p>
        </p:txBody>
      </p:sp>
    </p:spTree>
    <p:extLst>
      <p:ext uri="{BB962C8B-B14F-4D97-AF65-F5344CB8AC3E}">
        <p14:creationId xmlns:p14="http://schemas.microsoft.com/office/powerpoint/2010/main" val="4034408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97875">
              <a:srgbClr val="322EA9"/>
            </a:gs>
            <a:gs pos="95750">
              <a:srgbClr val="4947A5"/>
            </a:gs>
            <a:gs pos="91500">
              <a:srgbClr val="767A9E"/>
            </a:gs>
            <a:gs pos="100000">
              <a:srgbClr val="1B14AC"/>
            </a:gs>
            <a:gs pos="74000">
              <a:schemeClr val="accent1">
                <a:lumMod val="45000"/>
                <a:lumOff val="55000"/>
              </a:schemeClr>
            </a:gs>
            <a:gs pos="90000">
              <a:schemeClr val="accent2">
                <a:lumMod val="60000"/>
                <a:lumOff val="40000"/>
              </a:schemeClr>
            </a:gs>
            <a:gs pos="95000">
              <a:schemeClr val="accent2">
                <a:lumMod val="60000"/>
                <a:lumOff val="40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D534-BE8B-49D9-9F86-605F5EDC64BC}"/>
              </a:ext>
            </a:extLst>
          </p:cNvPr>
          <p:cNvSpPr>
            <a:spLocks noGrp="1"/>
          </p:cNvSpPr>
          <p:nvPr>
            <p:ph type="title"/>
          </p:nvPr>
        </p:nvSpPr>
        <p:spPr>
          <a:xfrm>
            <a:off x="2015069" y="1077686"/>
            <a:ext cx="8158688" cy="1681843"/>
          </a:xfrm>
        </p:spPr>
        <p:txBody>
          <a:bodyPr>
            <a:normAutofit/>
          </a:bodyPr>
          <a:lstStyle/>
          <a:p>
            <a:pPr algn="ctr"/>
            <a:r>
              <a:rPr lang="es-ES" sz="9600" dirty="0"/>
              <a:t>¿Preguntas?</a:t>
            </a:r>
          </a:p>
        </p:txBody>
      </p:sp>
      <p:sp>
        <p:nvSpPr>
          <p:cNvPr id="4" name="Text Placeholder 3">
            <a:extLst>
              <a:ext uri="{FF2B5EF4-FFF2-40B4-BE49-F238E27FC236}">
                <a16:creationId xmlns:a16="http://schemas.microsoft.com/office/drawing/2014/main" id="{E6C633D4-6522-4563-ADF3-7A61FD16994D}"/>
              </a:ext>
            </a:extLst>
          </p:cNvPr>
          <p:cNvSpPr>
            <a:spLocks noGrp="1"/>
          </p:cNvSpPr>
          <p:nvPr>
            <p:ph type="body" idx="1"/>
          </p:nvPr>
        </p:nvSpPr>
        <p:spPr>
          <a:xfrm>
            <a:off x="2015067" y="3846051"/>
            <a:ext cx="8158690" cy="2339159"/>
          </a:xfrm>
        </p:spPr>
        <p:txBody>
          <a:bodyPr>
            <a:normAutofit/>
          </a:bodyPr>
          <a:lstStyle/>
          <a:p>
            <a:r>
              <a:rPr lang="es-ES" dirty="0"/>
              <a:t> </a:t>
            </a:r>
            <a:r>
              <a:rPr lang="es-ES" sz="3000" dirty="0"/>
              <a:t>Si no tenemos tiempo suficiente para responder todas las preguntas hoy, pueden enviarnos un correo electrónico a:</a:t>
            </a:r>
          </a:p>
          <a:p>
            <a:r>
              <a:rPr lang="es-ES" sz="3500" dirty="0">
                <a:hlinkClick r:id="rId3">
                  <a:extLst>
                    <a:ext uri="{A12FA001-AC4F-418D-AE19-62706E023703}">
                      <ahyp:hlinkClr xmlns:ahyp="http://schemas.microsoft.com/office/drawing/2018/hyperlinkcolor" val="tx"/>
                    </a:ext>
                  </a:extLst>
                </a:hlinkClick>
              </a:rPr>
              <a:t>CaliforniaCIE@dor.ca.gov</a:t>
            </a:r>
            <a:endParaRPr lang="es-ES" sz="3500" dirty="0"/>
          </a:p>
          <a:p>
            <a:endParaRPr lang="es-ES" sz="3500" dirty="0"/>
          </a:p>
          <a:p>
            <a:endParaRPr lang="es-ES" dirty="0"/>
          </a:p>
        </p:txBody>
      </p:sp>
      <p:sp>
        <p:nvSpPr>
          <p:cNvPr id="3" name="Slide Number Placeholder 2">
            <a:extLst>
              <a:ext uri="{FF2B5EF4-FFF2-40B4-BE49-F238E27FC236}">
                <a16:creationId xmlns:a16="http://schemas.microsoft.com/office/drawing/2014/main" id="{257493B8-65D8-4F55-9974-77C80B7C96FC}"/>
              </a:ext>
            </a:extLst>
          </p:cNvPr>
          <p:cNvSpPr>
            <a:spLocks noGrp="1"/>
          </p:cNvSpPr>
          <p:nvPr>
            <p:ph type="sldNum" sz="quarter" idx="12"/>
          </p:nvPr>
        </p:nvSpPr>
        <p:spPr/>
        <p:txBody>
          <a:bodyPr/>
          <a:lstStyle/>
          <a:p>
            <a:fld id="{C6EDD116-AE05-49C1-93C8-6F0F0C95EA81}" type="slidenum">
              <a:rPr lang="en-US" smtClean="0"/>
              <a:t>59</a:t>
            </a:fld>
            <a:endParaRPr lang="es-ES" dirty="0"/>
          </a:p>
        </p:txBody>
      </p:sp>
    </p:spTree>
    <p:extLst>
      <p:ext uri="{BB962C8B-B14F-4D97-AF65-F5344CB8AC3E}">
        <p14:creationId xmlns:p14="http://schemas.microsoft.com/office/powerpoint/2010/main" val="3158616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C228-B061-4843-95E0-EF2094FA6BFE}"/>
              </a:ext>
            </a:extLst>
          </p:cNvPr>
          <p:cNvSpPr>
            <a:spLocks noGrp="1"/>
          </p:cNvSpPr>
          <p:nvPr>
            <p:ph type="title"/>
          </p:nvPr>
        </p:nvSpPr>
        <p:spPr>
          <a:xfrm>
            <a:off x="1165123" y="967384"/>
            <a:ext cx="9805217" cy="1471016"/>
          </a:xfrm>
        </p:spPr>
        <p:txBody>
          <a:bodyPr>
            <a:normAutofit/>
          </a:bodyPr>
          <a:lstStyle/>
          <a:p>
            <a:r>
              <a:rPr lang="es-ES" b="1" dirty="0"/>
              <a:t>CIE significa "Trabajo Real, con Pago Real, en el Mundo Real”</a:t>
            </a:r>
          </a:p>
        </p:txBody>
      </p:sp>
      <p:sp>
        <p:nvSpPr>
          <p:cNvPr id="3" name="Content Placeholder 2">
            <a:extLst>
              <a:ext uri="{FF2B5EF4-FFF2-40B4-BE49-F238E27FC236}">
                <a16:creationId xmlns:a16="http://schemas.microsoft.com/office/drawing/2014/main" id="{0E951410-AF50-4595-BAFD-7EF71492DF32}"/>
              </a:ext>
            </a:extLst>
          </p:cNvPr>
          <p:cNvSpPr>
            <a:spLocks noGrp="1"/>
          </p:cNvSpPr>
          <p:nvPr>
            <p:ph idx="1"/>
          </p:nvPr>
        </p:nvSpPr>
        <p:spPr>
          <a:xfrm>
            <a:off x="1295401" y="2556932"/>
            <a:ext cx="9601196" cy="3318936"/>
          </a:xfrm>
        </p:spPr>
        <p:txBody>
          <a:bodyPr>
            <a:normAutofit fontScale="85000" lnSpcReduction="20000"/>
          </a:bodyPr>
          <a:lstStyle/>
          <a:p>
            <a:pPr marL="0" indent="0" algn="ctr">
              <a:buNone/>
            </a:pPr>
            <a:r>
              <a:rPr lang="es-ES" sz="3900" b="1" dirty="0">
                <a:ln w="3175" cmpd="sng">
                  <a:noFill/>
                </a:ln>
                <a:solidFill>
                  <a:prstClr val="black">
                    <a:lumMod val="85000"/>
                    <a:lumOff val="15000"/>
                  </a:prstClr>
                </a:solidFill>
              </a:rPr>
              <a:t>¿Qué significa esto?</a:t>
            </a:r>
            <a:endParaRPr lang="es-ES" sz="1900" dirty="0"/>
          </a:p>
          <a:p>
            <a:pPr>
              <a:buClrTx/>
            </a:pPr>
            <a:r>
              <a:rPr lang="es-ES" sz="3300" dirty="0"/>
              <a:t>Trabajar por un salario real o integro (al menos, el salario mínimo o, al menos, el mismo salario que las personas sin discapacidad que realizan el mismo tipo de trabajo) </a:t>
            </a:r>
          </a:p>
          <a:p>
            <a:pPr>
              <a:buClrTx/>
            </a:pPr>
            <a:r>
              <a:rPr lang="es-ES" sz="3300" dirty="0"/>
              <a:t>Trabajar en la comunidad con personas sin discapacidad. </a:t>
            </a:r>
          </a:p>
          <a:p>
            <a:pPr>
              <a:buClrTx/>
            </a:pPr>
            <a:r>
              <a:rPr lang="es-ES" sz="3300" dirty="0"/>
              <a:t>Obtener los mismos beneficios y oportunidades de desarrollo que las personas con las que se trabaja.</a:t>
            </a:r>
            <a:endParaRPr lang="es-ES" sz="2600" dirty="0"/>
          </a:p>
        </p:txBody>
      </p:sp>
    </p:spTree>
    <p:extLst>
      <p:ext uri="{BB962C8B-B14F-4D97-AF65-F5344CB8AC3E}">
        <p14:creationId xmlns:p14="http://schemas.microsoft.com/office/powerpoint/2010/main" val="19206339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0A3121-88B1-49A5-BBC9-47175C2E8710}"/>
              </a:ext>
            </a:extLst>
          </p:cNvPr>
          <p:cNvSpPr>
            <a:spLocks noGrp="1"/>
          </p:cNvSpPr>
          <p:nvPr>
            <p:ph type="title"/>
          </p:nvPr>
        </p:nvSpPr>
        <p:spPr/>
        <p:txBody>
          <a:bodyPr/>
          <a:lstStyle/>
          <a:p>
            <a:r>
              <a:rPr lang="es-ES" b="1" dirty="0"/>
              <a:t>¡Gracias!</a:t>
            </a:r>
            <a:endParaRPr lang="en-US" dirty="0"/>
          </a:p>
        </p:txBody>
      </p:sp>
      <p:sp>
        <p:nvSpPr>
          <p:cNvPr id="7" name="Content Placeholder 6">
            <a:extLst>
              <a:ext uri="{FF2B5EF4-FFF2-40B4-BE49-F238E27FC236}">
                <a16:creationId xmlns:a16="http://schemas.microsoft.com/office/drawing/2014/main" id="{13809C7E-D6AE-4109-9D93-49B52BA3C8BB}"/>
              </a:ext>
            </a:extLst>
          </p:cNvPr>
          <p:cNvSpPr>
            <a:spLocks noGrp="1"/>
          </p:cNvSpPr>
          <p:nvPr>
            <p:ph idx="1"/>
          </p:nvPr>
        </p:nvSpPr>
        <p:spPr>
          <a:xfrm>
            <a:off x="768626" y="2438400"/>
            <a:ext cx="10561983" cy="3843130"/>
          </a:xfrm>
        </p:spPr>
        <p:txBody>
          <a:bodyPr>
            <a:noAutofit/>
          </a:bodyPr>
          <a:lstStyle/>
          <a:p>
            <a:pPr marL="0" indent="0" algn="ctr">
              <a:buNone/>
            </a:pPr>
            <a:r>
              <a:rPr lang="es-ES" sz="3200" dirty="0"/>
              <a:t>Hemos llegado al final del seminario web que se tituló </a:t>
            </a:r>
            <a:r>
              <a:rPr lang="es-ES" sz="3200" b="1" dirty="0"/>
              <a:t>“Vías para un Trabajo real, con Pago Real, en el Mundo Real”</a:t>
            </a:r>
          </a:p>
          <a:p>
            <a:pPr marL="0" indent="0" algn="ctr">
              <a:buNone/>
            </a:pPr>
            <a:r>
              <a:rPr lang="es-ES" sz="2800" dirty="0"/>
              <a:t>Este seminario web se publicará en inglés y en español en el sitio web de CIE de la Agencia de Servicios de Salud y Servicios Humanos de California, que se puede encontrar en su </a:t>
            </a:r>
            <a:r>
              <a:rPr lang="es-ES" sz="2800" i="1" dirty="0"/>
              <a:t>Glosario de Términos para el Seminario web de CIE</a:t>
            </a:r>
            <a:r>
              <a:rPr lang="es-ES" sz="2800" dirty="0"/>
              <a:t>.</a:t>
            </a:r>
            <a:br>
              <a:rPr lang="es-ES" sz="2800" dirty="0"/>
            </a:br>
            <a:endParaRPr lang="es-ES" sz="2800" dirty="0"/>
          </a:p>
        </p:txBody>
      </p:sp>
      <p:sp>
        <p:nvSpPr>
          <p:cNvPr id="5" name="Slide Number Placeholder 4">
            <a:extLst>
              <a:ext uri="{FF2B5EF4-FFF2-40B4-BE49-F238E27FC236}">
                <a16:creationId xmlns:a16="http://schemas.microsoft.com/office/drawing/2014/main" id="{BB7318AB-C2C1-45E3-8270-E25AE175A833}"/>
              </a:ext>
            </a:extLst>
          </p:cNvPr>
          <p:cNvSpPr>
            <a:spLocks noGrp="1"/>
          </p:cNvSpPr>
          <p:nvPr>
            <p:ph type="sldNum" sz="quarter" idx="12"/>
          </p:nvPr>
        </p:nvSpPr>
        <p:spPr/>
        <p:txBody>
          <a:bodyPr/>
          <a:lstStyle/>
          <a:p>
            <a:fld id="{C6EDD116-AE05-49C1-93C8-6F0F0C95EA81}" type="slidenum">
              <a:rPr lang="en-US" smtClean="0"/>
              <a:t>60</a:t>
            </a:fld>
            <a:endParaRPr lang="en-US" dirty="0"/>
          </a:p>
        </p:txBody>
      </p:sp>
    </p:spTree>
    <p:extLst>
      <p:ext uri="{BB962C8B-B14F-4D97-AF65-F5344CB8AC3E}">
        <p14:creationId xmlns:p14="http://schemas.microsoft.com/office/powerpoint/2010/main" val="777381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785A6-CFF0-4AC0-87DF-4FE3C28E0796}"/>
              </a:ext>
            </a:extLst>
          </p:cNvPr>
          <p:cNvSpPr>
            <a:spLocks noGrp="1"/>
          </p:cNvSpPr>
          <p:nvPr>
            <p:ph type="title"/>
          </p:nvPr>
        </p:nvSpPr>
        <p:spPr>
          <a:xfrm>
            <a:off x="1295401" y="4386469"/>
            <a:ext cx="9609666" cy="1007165"/>
          </a:xfrm>
        </p:spPr>
        <p:txBody>
          <a:bodyPr>
            <a:normAutofit fontScale="90000"/>
          </a:bodyPr>
          <a:lstStyle/>
          <a:p>
            <a:r>
              <a:rPr lang="es-ES" sz="4000" b="1" dirty="0"/>
              <a:t>Muchísimas gracias por acompañarnos</a:t>
            </a:r>
            <a:r>
              <a:rPr lang="es-ES" b="1" dirty="0"/>
              <a:t>.</a:t>
            </a:r>
            <a:br>
              <a:rPr lang="en-US" b="1" dirty="0"/>
            </a:br>
            <a:endParaRPr lang="en-US" b="1" dirty="0"/>
          </a:p>
        </p:txBody>
      </p:sp>
      <p:pic>
        <p:nvPicPr>
          <p:cNvPr id="6" name="Picture Placeholder 5" descr="Image of multiple people standing in a line wearing various occupation uniforms. ">
            <a:extLst>
              <a:ext uri="{FF2B5EF4-FFF2-40B4-BE49-F238E27FC236}">
                <a16:creationId xmlns:a16="http://schemas.microsoft.com/office/drawing/2014/main" id="{400EE82B-9AC7-4278-A4C8-857492CD5E8A}"/>
              </a:ext>
              <a:ext uri="{C183D7F6-B498-43B3-948B-1728B52AA6E4}">
                <adec:decorative xmlns:adec="http://schemas.microsoft.com/office/drawing/2017/decorative" val="0"/>
              </a:ext>
            </a:extLst>
          </p:cNvPr>
          <p:cNvPicPr>
            <a:picLocks noGrp="1" noChangeAspect="1"/>
          </p:cNvPicPr>
          <p:nvPr>
            <p:ph type="pic" idx="1"/>
          </p:nvPr>
        </p:nvPicPr>
        <p:blipFill>
          <a:blip r:embed="rId3"/>
          <a:srcRect t="9534" b="9534"/>
          <a:stretch>
            <a:fillRect/>
          </a:stretch>
        </p:blipFill>
        <p:spPr>
          <a:prstGeom prst="rect">
            <a:avLst/>
          </a:prstGeom>
          <a:ln w="190500" cap="sq">
            <a:solidFill>
              <a:schemeClr val="accent3">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 Placeholder 3">
            <a:extLst>
              <a:ext uri="{FF2B5EF4-FFF2-40B4-BE49-F238E27FC236}">
                <a16:creationId xmlns:a16="http://schemas.microsoft.com/office/drawing/2014/main" id="{975F9CCA-8494-487C-843F-2E263CF17022}"/>
              </a:ext>
            </a:extLst>
          </p:cNvPr>
          <p:cNvSpPr>
            <a:spLocks noGrp="1"/>
          </p:cNvSpPr>
          <p:nvPr>
            <p:ph type="body" sz="half" idx="2"/>
          </p:nvPr>
        </p:nvSpPr>
        <p:spPr>
          <a:xfrm>
            <a:off x="583096" y="5115339"/>
            <a:ext cx="10959547" cy="1046922"/>
          </a:xfrm>
        </p:spPr>
        <p:txBody>
          <a:bodyPr>
            <a:normAutofit lnSpcReduction="10000"/>
          </a:bodyPr>
          <a:lstStyle/>
          <a:p>
            <a:r>
              <a:rPr lang="es-ES" sz="2400" dirty="0"/>
              <a:t>Los exhortamos a que nos envíen un correo electrónico a </a:t>
            </a:r>
            <a:r>
              <a:rPr lang="es-ES" sz="2400" dirty="0">
                <a:solidFill>
                  <a:schemeClr val="tx1"/>
                </a:solidFill>
                <a:hlinkClick r:id="rId4">
                  <a:extLst>
                    <a:ext uri="{A12FA001-AC4F-418D-AE19-62706E023703}">
                      <ahyp:hlinkClr xmlns:ahyp="http://schemas.microsoft.com/office/drawing/2018/hyperlinkcolor" val="tx"/>
                    </a:ext>
                  </a:extLst>
                </a:hlinkClick>
              </a:rPr>
              <a:t>CaliforniaCIE@dor.ca.gov</a:t>
            </a:r>
            <a:r>
              <a:rPr lang="es-ES" sz="2400" dirty="0"/>
              <a:t> y nos digan qué opinan sobre este seminario web. </a:t>
            </a:r>
            <a:br>
              <a:rPr lang="es-ES" sz="1800" dirty="0"/>
            </a:br>
            <a:endParaRPr lang="en-US" sz="1800" dirty="0"/>
          </a:p>
        </p:txBody>
      </p:sp>
      <p:sp>
        <p:nvSpPr>
          <p:cNvPr id="5" name="Slide Number Placeholder 4">
            <a:extLst>
              <a:ext uri="{FF2B5EF4-FFF2-40B4-BE49-F238E27FC236}">
                <a16:creationId xmlns:a16="http://schemas.microsoft.com/office/drawing/2014/main" id="{F0106C32-9D3B-4EC8-B4D4-884655B79422}"/>
              </a:ext>
            </a:extLst>
          </p:cNvPr>
          <p:cNvSpPr>
            <a:spLocks noGrp="1"/>
          </p:cNvSpPr>
          <p:nvPr>
            <p:ph type="sldNum" sz="quarter" idx="12"/>
          </p:nvPr>
        </p:nvSpPr>
        <p:spPr/>
        <p:txBody>
          <a:bodyPr/>
          <a:lstStyle/>
          <a:p>
            <a:fld id="{C6EDD116-AE05-49C1-93C8-6F0F0C95EA81}" type="slidenum">
              <a:rPr lang="en-US" smtClean="0"/>
              <a:t>61</a:t>
            </a:fld>
            <a:endParaRPr lang="en-US" dirty="0"/>
          </a:p>
        </p:txBody>
      </p:sp>
    </p:spTree>
    <p:extLst>
      <p:ext uri="{BB962C8B-B14F-4D97-AF65-F5344CB8AC3E}">
        <p14:creationId xmlns:p14="http://schemas.microsoft.com/office/powerpoint/2010/main" val="1350827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B17B-C6BD-4D13-8F11-3FCD88D06F20}"/>
              </a:ext>
            </a:extLst>
          </p:cNvPr>
          <p:cNvSpPr>
            <a:spLocks noGrp="1"/>
          </p:cNvSpPr>
          <p:nvPr>
            <p:ph type="title"/>
          </p:nvPr>
        </p:nvSpPr>
        <p:spPr>
          <a:xfrm>
            <a:off x="749030" y="982132"/>
            <a:ext cx="10846340" cy="1303867"/>
          </a:xfrm>
        </p:spPr>
        <p:txBody>
          <a:bodyPr>
            <a:noAutofit/>
          </a:bodyPr>
          <a:lstStyle/>
          <a:p>
            <a:r>
              <a:rPr lang="es-ES" sz="4000" b="1" dirty="0"/>
              <a:t>¿Cuántas personas con discapacidad intelectual y del desarrollo tienen empleo?</a:t>
            </a:r>
          </a:p>
        </p:txBody>
      </p:sp>
      <p:sp>
        <p:nvSpPr>
          <p:cNvPr id="3" name="Content Placeholder 2">
            <a:extLst>
              <a:ext uri="{FF2B5EF4-FFF2-40B4-BE49-F238E27FC236}">
                <a16:creationId xmlns:a16="http://schemas.microsoft.com/office/drawing/2014/main" id="{1AC29B48-8617-4AB2-A7EC-467B47248B03}"/>
              </a:ext>
            </a:extLst>
          </p:cNvPr>
          <p:cNvSpPr>
            <a:spLocks noGrp="1"/>
          </p:cNvSpPr>
          <p:nvPr>
            <p:ph idx="1"/>
          </p:nvPr>
        </p:nvSpPr>
        <p:spPr>
          <a:xfrm>
            <a:off x="922020" y="2446020"/>
            <a:ext cx="10447020" cy="3862416"/>
          </a:xfrm>
        </p:spPr>
        <p:txBody>
          <a:bodyPr>
            <a:normAutofit fontScale="92500" lnSpcReduction="20000"/>
          </a:bodyPr>
          <a:lstStyle/>
          <a:p>
            <a:pPr marL="0" indent="0">
              <a:lnSpc>
                <a:spcPct val="120000"/>
              </a:lnSpc>
              <a:buNone/>
            </a:pPr>
            <a:r>
              <a:rPr lang="es-ES" sz="3000" dirty="0"/>
              <a:t>Las tasas de empleo de California de personas con discapacidades son mucho más bajas que las personas sin discapacidades. El informe anual más reciente de la Política el Empleo es Primero muestra que:</a:t>
            </a:r>
          </a:p>
          <a:p>
            <a:pPr>
              <a:buClrTx/>
              <a:buFont typeface="Wingdings" panose="05000000000000000000" pitchFamily="2" charset="2"/>
              <a:buChar char="§"/>
            </a:pPr>
            <a:r>
              <a:rPr lang="es-ES" sz="2600" dirty="0"/>
              <a:t>El </a:t>
            </a:r>
            <a:r>
              <a:rPr lang="es-ES" sz="2600" b="1" dirty="0"/>
              <a:t>75.7 por ciento</a:t>
            </a:r>
            <a:r>
              <a:rPr lang="es-ES" sz="2600" dirty="0"/>
              <a:t> de las personas sin discapacidad tienen un empleo en comparación con el </a:t>
            </a:r>
            <a:r>
              <a:rPr lang="es-ES" sz="2600" b="1" dirty="0"/>
              <a:t>13.6 por ciento</a:t>
            </a:r>
            <a:r>
              <a:rPr lang="es-ES" sz="2600" dirty="0"/>
              <a:t> de las personas con discapacidad.</a:t>
            </a:r>
          </a:p>
          <a:p>
            <a:pPr>
              <a:buClrTx/>
              <a:buFont typeface="Wingdings" panose="05000000000000000000" pitchFamily="2" charset="2"/>
              <a:buChar char="§"/>
            </a:pPr>
            <a:r>
              <a:rPr lang="es-ES" sz="3000" dirty="0"/>
              <a:t>Del 13.6 por ciento, muchas personas trabajan alejadas de su comunidad y ganan menos del salario mínimo. </a:t>
            </a:r>
            <a:r>
              <a:rPr lang="es-ES" sz="3000" baseline="30000" dirty="0"/>
              <a:t>1</a:t>
            </a:r>
          </a:p>
          <a:p>
            <a:pPr marL="0" indent="0">
              <a:buNone/>
            </a:pPr>
            <a:r>
              <a:rPr lang="es-ES" sz="1800" baseline="20000" dirty="0"/>
              <a:t>1</a:t>
            </a:r>
            <a:r>
              <a:rPr lang="es-ES" sz="1800" dirty="0"/>
              <a:t>(Consejo Estatal de Discapacidades del Desarrollo, 2017)</a:t>
            </a:r>
          </a:p>
        </p:txBody>
      </p:sp>
    </p:spTree>
    <p:extLst>
      <p:ext uri="{BB962C8B-B14F-4D97-AF65-F5344CB8AC3E}">
        <p14:creationId xmlns:p14="http://schemas.microsoft.com/office/powerpoint/2010/main" val="2634031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7C61B7-5B81-4899-B1D1-B1E1AE06EDED}"/>
              </a:ext>
            </a:extLst>
          </p:cNvPr>
          <p:cNvSpPr>
            <a:spLocks noGrp="1"/>
          </p:cNvSpPr>
          <p:nvPr>
            <p:ph type="title"/>
          </p:nvPr>
        </p:nvSpPr>
        <p:spPr>
          <a:xfrm>
            <a:off x="997526" y="748145"/>
            <a:ext cx="10169237" cy="955964"/>
          </a:xfrm>
        </p:spPr>
        <p:txBody>
          <a:bodyPr/>
          <a:lstStyle/>
          <a:p>
            <a:r>
              <a:rPr lang="es-ES" sz="4400" b="1" dirty="0">
                <a:solidFill>
                  <a:prstClr val="black">
                    <a:lumMod val="85000"/>
                    <a:lumOff val="15000"/>
                  </a:prstClr>
                </a:solidFill>
              </a:rPr>
              <a:t>¿Por qué es importante el CIE?</a:t>
            </a:r>
            <a:endParaRPr lang="es-ES" dirty="0"/>
          </a:p>
        </p:txBody>
      </p:sp>
      <p:sp>
        <p:nvSpPr>
          <p:cNvPr id="7" name="Text Placeholder 6">
            <a:extLst>
              <a:ext uri="{FF2B5EF4-FFF2-40B4-BE49-F238E27FC236}">
                <a16:creationId xmlns:a16="http://schemas.microsoft.com/office/drawing/2014/main" id="{E752AD34-01D9-477E-91F9-6DE2EDB63A69}"/>
              </a:ext>
            </a:extLst>
          </p:cNvPr>
          <p:cNvSpPr>
            <a:spLocks noGrp="1"/>
          </p:cNvSpPr>
          <p:nvPr>
            <p:ph type="body" sz="half" idx="2"/>
          </p:nvPr>
        </p:nvSpPr>
        <p:spPr>
          <a:xfrm>
            <a:off x="900545" y="1939637"/>
            <a:ext cx="6677892" cy="4225636"/>
          </a:xfrm>
        </p:spPr>
        <p:txBody>
          <a:bodyPr>
            <a:normAutofit lnSpcReduction="10000"/>
          </a:bodyPr>
          <a:lstStyle/>
          <a:p>
            <a:pPr marL="285750" lvl="0" indent="-285750" algn="l">
              <a:lnSpc>
                <a:spcPct val="90000"/>
              </a:lnSpc>
              <a:buClrTx/>
              <a:buFont typeface="Arial" panose="020B0604020202020204" pitchFamily="34" charset="0"/>
              <a:buChar char="♦"/>
            </a:pPr>
            <a:r>
              <a:rPr lang="es-ES" sz="2400" dirty="0">
                <a:solidFill>
                  <a:prstClr val="black">
                    <a:lumMod val="85000"/>
                    <a:lumOff val="15000"/>
                  </a:prstClr>
                </a:solidFill>
              </a:rPr>
              <a:t>Crea más amistades entre personas con y sin discapacidades.</a:t>
            </a:r>
          </a:p>
          <a:p>
            <a:pPr marL="285750" lvl="0" indent="-285750" algn="l">
              <a:lnSpc>
                <a:spcPct val="90000"/>
              </a:lnSpc>
              <a:buClrTx/>
              <a:buFont typeface="Arial" panose="020B0604020202020204" pitchFamily="34" charset="0"/>
              <a:buChar char="♦"/>
            </a:pPr>
            <a:r>
              <a:rPr lang="es-ES" sz="2400" dirty="0">
                <a:solidFill>
                  <a:prstClr val="black">
                    <a:lumMod val="85000"/>
                    <a:lumOff val="15000"/>
                  </a:prstClr>
                </a:solidFill>
              </a:rPr>
              <a:t>Ayuda a las personas con discapacidades a aprender nuevas habilidades laborales. </a:t>
            </a:r>
          </a:p>
          <a:p>
            <a:pPr marL="285750" lvl="0" indent="-285750" algn="l">
              <a:lnSpc>
                <a:spcPct val="90000"/>
              </a:lnSpc>
              <a:buClrTx/>
              <a:buFont typeface="Arial" panose="020B0604020202020204" pitchFamily="34" charset="0"/>
              <a:buChar char="♦"/>
            </a:pPr>
            <a:r>
              <a:rPr lang="es-ES" sz="2400" dirty="0">
                <a:solidFill>
                  <a:prstClr val="black">
                    <a:lumMod val="85000"/>
                    <a:lumOff val="15000"/>
                  </a:prstClr>
                </a:solidFill>
              </a:rPr>
              <a:t>Ayuda a las personas con discapacidades a salir de la pobreza.</a:t>
            </a:r>
          </a:p>
          <a:p>
            <a:pPr marL="285750" lvl="0" indent="-285750" algn="l">
              <a:lnSpc>
                <a:spcPct val="90000"/>
              </a:lnSpc>
              <a:buClrTx/>
              <a:buFont typeface="Arial" panose="020B0604020202020204" pitchFamily="34" charset="0"/>
              <a:buChar char="♦"/>
            </a:pPr>
            <a:r>
              <a:rPr lang="es-ES" sz="2400" dirty="0">
                <a:solidFill>
                  <a:prstClr val="black">
                    <a:lumMod val="85000"/>
                    <a:lumOff val="15000"/>
                  </a:prstClr>
                </a:solidFill>
              </a:rPr>
              <a:t>Brinda a las personas con discapacidades más formas de ayudar a su comunidad.</a:t>
            </a:r>
          </a:p>
          <a:p>
            <a:pPr marL="285750" lvl="0" indent="-285750" algn="l">
              <a:lnSpc>
                <a:spcPct val="90000"/>
              </a:lnSpc>
              <a:buClrTx/>
              <a:buFont typeface="Arial" panose="020B0604020202020204" pitchFamily="34" charset="0"/>
              <a:buChar char="♦"/>
            </a:pPr>
            <a:r>
              <a:rPr lang="es-ES" sz="2400" dirty="0">
                <a:solidFill>
                  <a:prstClr val="black">
                    <a:lumMod val="85000"/>
                    <a:lumOff val="15000"/>
                  </a:prstClr>
                </a:solidFill>
              </a:rPr>
              <a:t>Brinda a las personas con discapacidades la oportunidad de trabajar, divertirse y vivir en la comunidad como todos los demás.</a:t>
            </a:r>
          </a:p>
          <a:p>
            <a:endParaRPr lang="es-ES" dirty="0"/>
          </a:p>
        </p:txBody>
      </p:sp>
      <p:pic>
        <p:nvPicPr>
          <p:cNvPr id="8" name="Picture Placeholder 7" descr="Drawing of four people around a large heart shape. ">
            <a:extLst>
              <a:ext uri="{FF2B5EF4-FFF2-40B4-BE49-F238E27FC236}">
                <a16:creationId xmlns:a16="http://schemas.microsoft.com/office/drawing/2014/main" id="{41A62D31-7A17-4A19-9AD8-2EF704940AF1}"/>
              </a:ext>
              <a:ext uri="{C183D7F6-B498-43B3-948B-1728B52AA6E4}">
                <adec:decorative xmlns:adec="http://schemas.microsoft.com/office/drawing/2017/decorative" val="0"/>
              </a:ext>
            </a:extLst>
          </p:cNvPr>
          <p:cNvPicPr>
            <a:picLocks noGrp="1" noChangeAspect="1"/>
          </p:cNvPicPr>
          <p:nvPr>
            <p:ph type="pic" idx="1"/>
          </p:nvPr>
        </p:nvPicPr>
        <p:blipFill>
          <a:blip r:embed="rId3"/>
          <a:srcRect t="5706" b="5706"/>
          <a:stretch>
            <a:fillRect/>
          </a:stretch>
        </p:blipFill>
        <p:spPr>
          <a:xfrm>
            <a:off x="7689418" y="1955966"/>
            <a:ext cx="3602037" cy="3322638"/>
          </a:xfrm>
          <a:prstGeom prst="rect">
            <a:avLst/>
          </a:prstGeom>
        </p:spPr>
      </p:pic>
    </p:spTree>
    <p:extLst>
      <p:ext uri="{BB962C8B-B14F-4D97-AF65-F5344CB8AC3E}">
        <p14:creationId xmlns:p14="http://schemas.microsoft.com/office/powerpoint/2010/main" val="238768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2CC1-CE99-4D53-920E-9B1C18A128BB}"/>
              </a:ext>
            </a:extLst>
          </p:cNvPr>
          <p:cNvSpPr>
            <a:spLocks noGrp="1"/>
          </p:cNvSpPr>
          <p:nvPr>
            <p:ph type="title"/>
          </p:nvPr>
        </p:nvSpPr>
        <p:spPr>
          <a:xfrm>
            <a:off x="739302" y="775122"/>
            <a:ext cx="6603603" cy="1371600"/>
          </a:xfrm>
        </p:spPr>
        <p:txBody>
          <a:bodyPr>
            <a:normAutofit fontScale="90000"/>
          </a:bodyPr>
          <a:lstStyle/>
          <a:p>
            <a:pPr>
              <a:lnSpc>
                <a:spcPct val="90000"/>
              </a:lnSpc>
            </a:pPr>
            <a:r>
              <a:rPr lang="es-ES" sz="3200" b="1" dirty="0"/>
              <a:t>¿Por qué el CIE de beneficio para las personas con discapacidades?</a:t>
            </a:r>
          </a:p>
        </p:txBody>
      </p:sp>
      <p:sp>
        <p:nvSpPr>
          <p:cNvPr id="3" name="Content Placeholder 2">
            <a:extLst>
              <a:ext uri="{FF2B5EF4-FFF2-40B4-BE49-F238E27FC236}">
                <a16:creationId xmlns:a16="http://schemas.microsoft.com/office/drawing/2014/main" id="{8E5B5DD4-72F8-43B6-8EFA-ABCB0406DAE5}"/>
              </a:ext>
            </a:extLst>
          </p:cNvPr>
          <p:cNvSpPr>
            <a:spLocks noGrp="1"/>
          </p:cNvSpPr>
          <p:nvPr>
            <p:ph type="body" sz="half" idx="2"/>
          </p:nvPr>
        </p:nvSpPr>
        <p:spPr>
          <a:xfrm>
            <a:off x="1295399" y="2354580"/>
            <a:ext cx="6241816" cy="3760470"/>
          </a:xfrm>
        </p:spPr>
        <p:txBody>
          <a:bodyPr>
            <a:normAutofit/>
          </a:bodyPr>
          <a:lstStyle/>
          <a:p>
            <a:pPr marL="0" indent="0" algn="l">
              <a:lnSpc>
                <a:spcPct val="90000"/>
              </a:lnSpc>
              <a:buClrTx/>
              <a:buNone/>
            </a:pPr>
            <a:r>
              <a:rPr lang="es-ES" sz="2800" dirty="0">
                <a:latin typeface="Arial" panose="020B0604020202020204" pitchFamily="34" charset="0"/>
              </a:rPr>
              <a:t>El CIE ayuda a las persona a:</a:t>
            </a:r>
          </a:p>
          <a:p>
            <a:pPr algn="l">
              <a:lnSpc>
                <a:spcPct val="90000"/>
              </a:lnSpc>
              <a:buClrTx/>
              <a:buFont typeface="Arial" panose="020B0604020202020204" pitchFamily="34" charset="0"/>
              <a:buChar char="♦"/>
            </a:pPr>
            <a:r>
              <a:rPr lang="es-ES" sz="2800" dirty="0">
                <a:latin typeface="Arial" panose="020B0604020202020204" pitchFamily="34" charset="0"/>
              </a:rPr>
              <a:t> Sentirse bien consigo mismas.</a:t>
            </a:r>
          </a:p>
          <a:p>
            <a:pPr algn="l">
              <a:lnSpc>
                <a:spcPct val="90000"/>
              </a:lnSpc>
              <a:buClrTx/>
              <a:buFont typeface="Arial" panose="020B0604020202020204" pitchFamily="34" charset="0"/>
              <a:buChar char="♦"/>
            </a:pPr>
            <a:r>
              <a:rPr lang="es-ES" sz="2800" dirty="0">
                <a:latin typeface="Arial" panose="020B0604020202020204" pitchFamily="34" charset="0"/>
              </a:rPr>
              <a:t> Mantenerse activas.</a:t>
            </a:r>
          </a:p>
          <a:p>
            <a:pPr algn="l">
              <a:lnSpc>
                <a:spcPct val="90000"/>
              </a:lnSpc>
              <a:buClrTx/>
              <a:buFont typeface="Arial" panose="020B0604020202020204" pitchFamily="34" charset="0"/>
              <a:buChar char="♦"/>
            </a:pPr>
            <a:r>
              <a:rPr lang="es-ES" sz="2800" dirty="0">
                <a:latin typeface="Arial" panose="020B0604020202020204" pitchFamily="34" charset="0"/>
              </a:rPr>
              <a:t> Generar más dinero para comprar las cosas que quieren y necesitan.  </a:t>
            </a:r>
          </a:p>
          <a:p>
            <a:pPr algn="l">
              <a:lnSpc>
                <a:spcPct val="90000"/>
              </a:lnSpc>
              <a:buClrTx/>
              <a:buFont typeface="Arial" panose="020B0604020202020204" pitchFamily="34" charset="0"/>
              <a:buChar char="♦"/>
            </a:pPr>
            <a:r>
              <a:rPr lang="es-ES" sz="2800" dirty="0">
                <a:latin typeface="Arial" panose="020B0604020202020204" pitchFamily="34" charset="0"/>
              </a:rPr>
              <a:t> Tener suficiente dinero para ahorrar. </a:t>
            </a:r>
          </a:p>
          <a:p>
            <a:pPr algn="l">
              <a:lnSpc>
                <a:spcPct val="90000"/>
              </a:lnSpc>
              <a:buClrTx/>
              <a:buFont typeface="Arial" panose="020B0604020202020204" pitchFamily="34" charset="0"/>
              <a:buChar char="♦"/>
            </a:pPr>
            <a:r>
              <a:rPr lang="es-ES" sz="2800" dirty="0">
                <a:latin typeface="Arial" panose="020B0604020202020204" pitchFamily="34" charset="0"/>
              </a:rPr>
              <a:t> Ser más independientes.</a:t>
            </a:r>
          </a:p>
          <a:p>
            <a:pPr algn="l">
              <a:lnSpc>
                <a:spcPct val="90000"/>
              </a:lnSpc>
              <a:buClrTx/>
            </a:pPr>
            <a:endParaRPr lang="es-ES" dirty="0"/>
          </a:p>
        </p:txBody>
      </p:sp>
      <p:pic>
        <p:nvPicPr>
          <p:cNvPr id="6" name="Picture Placeholder 5" descr="Image of a man in a wheelchair holding his arm up to the sky.">
            <a:extLst>
              <a:ext uri="{FF2B5EF4-FFF2-40B4-BE49-F238E27FC236}">
                <a16:creationId xmlns:a16="http://schemas.microsoft.com/office/drawing/2014/main" id="{7837A351-7215-4152-B06E-0865B74B6F2B}"/>
              </a:ext>
              <a:ext uri="{C183D7F6-B498-43B3-948B-1728B52AA6E4}">
                <adec:decorative xmlns:adec="http://schemas.microsoft.com/office/drawing/2017/decorative" val="0"/>
              </a:ext>
            </a:extLst>
          </p:cNvPr>
          <p:cNvPicPr>
            <a:picLocks noGrp="1" noChangeAspect="1"/>
          </p:cNvPicPr>
          <p:nvPr>
            <p:ph type="pic" idx="1"/>
          </p:nvPr>
        </p:nvPicPr>
        <p:blipFill>
          <a:blip r:embed="rId3"/>
          <a:srcRect l="16665" r="16665"/>
          <a:stretch>
            <a:fillRect/>
          </a:stretch>
        </p:blipFill>
        <p:spPr>
          <a:xfrm>
            <a:off x="7730837" y="1041400"/>
            <a:ext cx="3427342" cy="4775200"/>
          </a:xfrm>
          <a:prstGeom prst="rect">
            <a:avLst/>
          </a:prstGeom>
        </p:spPr>
      </p:pic>
    </p:spTree>
    <p:extLst>
      <p:ext uri="{BB962C8B-B14F-4D97-AF65-F5344CB8AC3E}">
        <p14:creationId xmlns:p14="http://schemas.microsoft.com/office/powerpoint/2010/main" val="400135199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Custom 1">
      <a:majorFont>
        <a:latin typeface="Arial"/>
        <a:ea typeface=""/>
        <a:cs typeface=""/>
      </a:majorFont>
      <a:minorFont>
        <a:latin typeface="Arial"/>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docProps/app.xml><?xml version="1.0" encoding="utf-8"?>
<Properties xmlns="http://schemas.openxmlformats.org/officeDocument/2006/extended-properties" xmlns:vt="http://schemas.openxmlformats.org/officeDocument/2006/docPropsVTypes">
  <Template>Ion</Template>
  <TotalTime>2131</TotalTime>
  <Words>4568</Words>
  <Application>Microsoft Office PowerPoint</Application>
  <PresentationFormat>Widescreen</PresentationFormat>
  <Paragraphs>362</Paragraphs>
  <Slides>61</Slides>
  <Notes>61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Wingdings</vt:lpstr>
      <vt:lpstr>Organic</vt:lpstr>
      <vt:lpstr> Vías para un "Trabajo real, con pago real, en el mundo real”
 Seminario web para personas con discapacidades intelectuales y del desarrollo y sus familias</vt:lpstr>
      <vt:lpstr>Descripción General del Seminario Web de Hoy (1 of 2)</vt:lpstr>
      <vt:lpstr>Descripción General (cont.) (2 of 2)</vt:lpstr>
      <vt:lpstr>Presentado por: Departamento de Educación de California Departamento de Rehabilitación de California Departamento de Servicios del Desarrollo de California</vt:lpstr>
      <vt:lpstr>Esquema de este Seminario</vt:lpstr>
      <vt:lpstr>CIE significa "Trabajo Real, con Pago Real, en el Mundo Real”</vt:lpstr>
      <vt:lpstr>¿Cuántas personas con discapacidad intelectual y del desarrollo tienen empleo?</vt:lpstr>
      <vt:lpstr>¿Por qué es importante el CIE?</vt:lpstr>
      <vt:lpstr>¿Por qué el CIE de beneficio para las personas con discapacidades?</vt:lpstr>
      <vt:lpstr>¿Cuáles son los beneficios del CIE para las familias?</vt:lpstr>
      <vt:lpstr>¿Cómo el CIE fortalece una comunidad?</vt:lpstr>
      <vt:lpstr>¿Cómo se benefician los empleadores?</vt:lpstr>
      <vt:lpstr>Caso de una Familia – Jane (1 de 7)</vt:lpstr>
      <vt:lpstr>Caso de una Familia – Jane (2 de 7)</vt:lpstr>
      <vt:lpstr>Caso de una Familia – Jane (3 de 7)</vt:lpstr>
      <vt:lpstr>Caso de una Familia – Jane (4 de 7)</vt:lpstr>
      <vt:lpstr>Caso de una Familia – Jane (5 de 7)</vt:lpstr>
      <vt:lpstr>Caso de una Familia – Jane (6 de 7)</vt:lpstr>
      <vt:lpstr>Caso de una Familia – Jane (7 de 7)</vt:lpstr>
      <vt:lpstr>¿Tienen alguna pregunta por el momento?</vt:lpstr>
      <vt:lpstr> ¿CÓMO PUEDEN LAS PERSONAS PREPARARSE PARA EL CIE?  </vt:lpstr>
      <vt:lpstr>¿Qué puede hacer un estudiante mientras está en la escuela preparatoria? (1 de 5)</vt:lpstr>
      <vt:lpstr>¿Qué puede hacer un estudiante mientras está en la escuela preparatoria? (2 de 5)</vt:lpstr>
      <vt:lpstr>¿Qué puede hacer un estudiante mientras está en la escuela preparatoria? (3 de 5)</vt:lpstr>
      <vt:lpstr>¿Qué puede hacer un estudiante mientras está en la escuela preparatoria? (4 de 5)</vt:lpstr>
      <vt:lpstr>¿Qué puede hacer un estudiante mientras está en la escuela preparatoria? (5 de 5)</vt:lpstr>
      <vt:lpstr>Caso de WorkAbility I – Jack (1 de 2)</vt:lpstr>
      <vt:lpstr>Caso de WorkAbility I – Jack (2 de 2)</vt:lpstr>
      <vt:lpstr>¿Qué pueden hacer las personas tras finalizar la escuela preparatoria? (1 de 3)</vt:lpstr>
      <vt:lpstr>¿Qué pueden hacer las personas tras finalizar la escuela preparatoria? (2 de 3)</vt:lpstr>
      <vt:lpstr>¿Qué pueden hacer las personas tras finalizar la escuela preparatoria? (3 de 3)</vt:lpstr>
      <vt:lpstr>Caso del Programa de Pasantías Remuneradas  (1 de 3)</vt:lpstr>
      <vt:lpstr>Caso del Programa de Pasantías Remuneradas  (2 de 3)</vt:lpstr>
      <vt:lpstr>Caso del Programa de Pasantías Remuneradas  (3 de 3)</vt:lpstr>
      <vt:lpstr>¿Tienen alguna pregunta?</vt:lpstr>
      <vt:lpstr> BENEFICIOS DE SSI Y MEDI-CAL</vt:lpstr>
      <vt:lpstr>¿Qué sucede con los beneficios de SSI y Medi-Cal de las personas cuando consiguen un empleo? (1 de 6)</vt:lpstr>
      <vt:lpstr>¿Qué sucede con los beneficios de SSI y Medi-Cal de las personas cuando consiguen un empleo? (2 de 6)</vt:lpstr>
      <vt:lpstr>¿Qué sucede con los beneficios de SSI y Medi-Cal de las personas cuando consiguen un empleo?  (3 de 6)</vt:lpstr>
      <vt:lpstr>¿Qué sucede con los beneficios de SSI y Medi-Cal de las personas cuando consiguen un empleo? (4 de 6)</vt:lpstr>
      <vt:lpstr>¿Qué sucede con los beneficios de SSI y Medi-Cal de las personas cuando consiguen un empleo? (5 de 6)</vt:lpstr>
      <vt:lpstr>¿Qué sucede con los beneficios de SSI y Medi-Cal de las personas cuando consiguen un empleo? (6 de 6)</vt:lpstr>
      <vt:lpstr> Aquí presentamos un ejemplo de cómo el programa de IRWE reduce la cantidad que la SSA deducirá de los beneficios de SSI (1 de 3) </vt:lpstr>
      <vt:lpstr> Un ejemplo del programa de IRWE (2 de 3) </vt:lpstr>
      <vt:lpstr> Un ejemplo del programa de IRWE (3 de 3) </vt:lpstr>
      <vt:lpstr>¿Cómo pueden las personas que reciben beneficios de SSI ahorrar dinero? (1 de 3)</vt:lpstr>
      <vt:lpstr>¿Cómo pueden las personas que reciben beneficios de SSI ahorrar dinero? (2 de 3)</vt:lpstr>
      <vt:lpstr>¿Cómo pueden las personas que reciben beneficios de SSI ahorrar dinero? (3 de 3)</vt:lpstr>
      <vt:lpstr>¿Tienen alguna preguntas?</vt:lpstr>
      <vt:lpstr>SEGURIDAD Y TRASPORTE</vt:lpstr>
      <vt:lpstr>Seguridad en la Comunidad y el Lugar de Trabajo  (1 de 2)</vt:lpstr>
      <vt:lpstr>Seguridad en la Comunidad y el Lugar de Trabajo  (2 de 2)</vt:lpstr>
      <vt:lpstr>Seguridad y transporte (1 de 3)</vt:lpstr>
      <vt:lpstr>Seguridad y transporte (2 de 3)</vt:lpstr>
      <vt:lpstr>Seguridad y transporte (3 de 3)</vt:lpstr>
      <vt:lpstr>Enlaces a vídeos e historias de éxito de CIE</vt:lpstr>
      <vt:lpstr>Otros recursos que pueden ayudar a las persona a encontrar un CIE (1 de 2)</vt:lpstr>
      <vt:lpstr>Otros recursos que pueden ayudar a las persona a encontrar un CIE (2 de 2)</vt:lpstr>
      <vt:lpstr>¿Preguntas?</vt:lpstr>
      <vt:lpstr>¡Gracias!</vt:lpstr>
      <vt:lpstr>Muchísimas gracias por acompañarnos.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Mard, Elizabeth@DDS</dc:creator>
  <cp:lastModifiedBy>Popjevalo, Jessica@DOR</cp:lastModifiedBy>
  <cp:revision>172</cp:revision>
  <cp:lastPrinted>2019-08-07T16:12:10Z</cp:lastPrinted>
  <dcterms:created xsi:type="dcterms:W3CDTF">2019-06-07T21:56:00Z</dcterms:created>
  <dcterms:modified xsi:type="dcterms:W3CDTF">2019-11-14T23:53:08Z</dcterms:modified>
</cp:coreProperties>
</file>