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72" r:id="rId3"/>
    <p:sldId id="273" r:id="rId4"/>
    <p:sldId id="257" r:id="rId5"/>
    <p:sldId id="258" r:id="rId6"/>
    <p:sldId id="259" r:id="rId7"/>
    <p:sldId id="260" r:id="rId8"/>
    <p:sldId id="262" r:id="rId9"/>
    <p:sldId id="263" r:id="rId10"/>
    <p:sldId id="265" r:id="rId11"/>
    <p:sldId id="267" r:id="rId12"/>
    <p:sldId id="268" r:id="rId13"/>
    <p:sldId id="269" r:id="rId14"/>
    <p:sldId id="270"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8" d="100"/>
          <a:sy n="68" d="100"/>
        </p:scale>
        <p:origin x="91" y="4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2751BC-A3BD-4AB3-9F77-42E2FA82FE58}" type="datetimeFigureOut">
              <a:rPr lang="en-US" smtClean="0"/>
              <a:t>9/9/2019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AD3A09-CD51-40FD-A2E7-E318ED60153A}" type="slidenum">
              <a:rPr lang="en-US" smtClean="0"/>
              <a:t>‹#›</a:t>
            </a:fld>
            <a:endParaRPr lang="en-US"/>
          </a:p>
        </p:txBody>
      </p:sp>
    </p:spTree>
    <p:extLst>
      <p:ext uri="{BB962C8B-B14F-4D97-AF65-F5344CB8AC3E}">
        <p14:creationId xmlns:p14="http://schemas.microsoft.com/office/powerpoint/2010/main" val="3554860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4F787-39CE-448F-BD97-16697E0B867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8125221-3E47-4134-B4E4-581050FAF9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7757CCD-9AE3-4A15-81A0-7185B95BDD7A}"/>
              </a:ext>
            </a:extLst>
          </p:cNvPr>
          <p:cNvSpPr>
            <a:spLocks noGrp="1"/>
          </p:cNvSpPr>
          <p:nvPr>
            <p:ph type="dt" sz="half" idx="10"/>
          </p:nvPr>
        </p:nvSpPr>
        <p:spPr/>
        <p:txBody>
          <a:bodyPr/>
          <a:lstStyle/>
          <a:p>
            <a:fld id="{9871DAB8-6131-462D-8171-D436E5944A38}" type="datetimeFigureOut">
              <a:rPr lang="en-US" smtClean="0"/>
              <a:t>9/9/2019</a:t>
            </a:fld>
            <a:endParaRPr lang="en-US"/>
          </a:p>
        </p:txBody>
      </p:sp>
      <p:sp>
        <p:nvSpPr>
          <p:cNvPr id="5" name="Footer Placeholder 4">
            <a:extLst>
              <a:ext uri="{FF2B5EF4-FFF2-40B4-BE49-F238E27FC236}">
                <a16:creationId xmlns:a16="http://schemas.microsoft.com/office/drawing/2014/main" id="{10C2ED0E-760D-41E5-9055-DC515ECC62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E01736-9904-453C-AE86-4474DA6ECCF2}"/>
              </a:ext>
            </a:extLst>
          </p:cNvPr>
          <p:cNvSpPr>
            <a:spLocks noGrp="1"/>
          </p:cNvSpPr>
          <p:nvPr>
            <p:ph type="sldNum" sz="quarter" idx="12"/>
          </p:nvPr>
        </p:nvSpPr>
        <p:spPr/>
        <p:txBody>
          <a:bodyPr/>
          <a:lstStyle/>
          <a:p>
            <a:fld id="{C9889327-1813-4B4C-AF81-AFA10B7C43C8}" type="slidenum">
              <a:rPr lang="en-US" smtClean="0"/>
              <a:t>‹#›</a:t>
            </a:fld>
            <a:endParaRPr lang="en-US"/>
          </a:p>
        </p:txBody>
      </p:sp>
    </p:spTree>
    <p:extLst>
      <p:ext uri="{BB962C8B-B14F-4D97-AF65-F5344CB8AC3E}">
        <p14:creationId xmlns:p14="http://schemas.microsoft.com/office/powerpoint/2010/main" val="2666862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3AF0C-F9F2-4AB6-BC2C-7992B3304BA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49136E9-0062-4B6A-A9C1-604378AA466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2B7385-722D-4599-B845-9F34DB29E3CF}"/>
              </a:ext>
            </a:extLst>
          </p:cNvPr>
          <p:cNvSpPr>
            <a:spLocks noGrp="1"/>
          </p:cNvSpPr>
          <p:nvPr>
            <p:ph type="dt" sz="half" idx="10"/>
          </p:nvPr>
        </p:nvSpPr>
        <p:spPr/>
        <p:txBody>
          <a:bodyPr/>
          <a:lstStyle/>
          <a:p>
            <a:fld id="{9871DAB8-6131-462D-8171-D436E5944A38}" type="datetimeFigureOut">
              <a:rPr lang="en-US" smtClean="0"/>
              <a:t>9/9/2019</a:t>
            </a:fld>
            <a:endParaRPr lang="en-US"/>
          </a:p>
        </p:txBody>
      </p:sp>
      <p:sp>
        <p:nvSpPr>
          <p:cNvPr id="5" name="Footer Placeholder 4">
            <a:extLst>
              <a:ext uri="{FF2B5EF4-FFF2-40B4-BE49-F238E27FC236}">
                <a16:creationId xmlns:a16="http://schemas.microsoft.com/office/drawing/2014/main" id="{CD36B99C-A430-483D-95E0-1C937A8DAE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E190DF-F305-4248-939B-47D1C0D95BA4}"/>
              </a:ext>
            </a:extLst>
          </p:cNvPr>
          <p:cNvSpPr>
            <a:spLocks noGrp="1"/>
          </p:cNvSpPr>
          <p:nvPr>
            <p:ph type="sldNum" sz="quarter" idx="12"/>
          </p:nvPr>
        </p:nvSpPr>
        <p:spPr/>
        <p:txBody>
          <a:bodyPr/>
          <a:lstStyle/>
          <a:p>
            <a:fld id="{C9889327-1813-4B4C-AF81-AFA10B7C43C8}" type="slidenum">
              <a:rPr lang="en-US" smtClean="0"/>
              <a:t>‹#›</a:t>
            </a:fld>
            <a:endParaRPr lang="en-US"/>
          </a:p>
        </p:txBody>
      </p:sp>
    </p:spTree>
    <p:extLst>
      <p:ext uri="{BB962C8B-B14F-4D97-AF65-F5344CB8AC3E}">
        <p14:creationId xmlns:p14="http://schemas.microsoft.com/office/powerpoint/2010/main" val="3554957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317D278-9F06-45AA-BEBA-FFD3D63908D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E9AACF3-7948-4E6A-AAFF-2598AAF84A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855FA0-BDF8-4D2F-8B28-1AF16DD7BCA4}"/>
              </a:ext>
            </a:extLst>
          </p:cNvPr>
          <p:cNvSpPr>
            <a:spLocks noGrp="1"/>
          </p:cNvSpPr>
          <p:nvPr>
            <p:ph type="dt" sz="half" idx="10"/>
          </p:nvPr>
        </p:nvSpPr>
        <p:spPr/>
        <p:txBody>
          <a:bodyPr/>
          <a:lstStyle/>
          <a:p>
            <a:fld id="{9871DAB8-6131-462D-8171-D436E5944A38}" type="datetimeFigureOut">
              <a:rPr lang="en-US" smtClean="0"/>
              <a:t>9/9/2019</a:t>
            </a:fld>
            <a:endParaRPr lang="en-US"/>
          </a:p>
        </p:txBody>
      </p:sp>
      <p:sp>
        <p:nvSpPr>
          <p:cNvPr id="5" name="Footer Placeholder 4">
            <a:extLst>
              <a:ext uri="{FF2B5EF4-FFF2-40B4-BE49-F238E27FC236}">
                <a16:creationId xmlns:a16="http://schemas.microsoft.com/office/drawing/2014/main" id="{81E92416-0C03-41CD-828E-193BF6663B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B5E56B-854E-4582-99B0-31A856C0091E}"/>
              </a:ext>
            </a:extLst>
          </p:cNvPr>
          <p:cNvSpPr>
            <a:spLocks noGrp="1"/>
          </p:cNvSpPr>
          <p:nvPr>
            <p:ph type="sldNum" sz="quarter" idx="12"/>
          </p:nvPr>
        </p:nvSpPr>
        <p:spPr/>
        <p:txBody>
          <a:bodyPr/>
          <a:lstStyle/>
          <a:p>
            <a:fld id="{C9889327-1813-4B4C-AF81-AFA10B7C43C8}" type="slidenum">
              <a:rPr lang="en-US" smtClean="0"/>
              <a:t>‹#›</a:t>
            </a:fld>
            <a:endParaRPr lang="en-US"/>
          </a:p>
        </p:txBody>
      </p:sp>
    </p:spTree>
    <p:extLst>
      <p:ext uri="{BB962C8B-B14F-4D97-AF65-F5344CB8AC3E}">
        <p14:creationId xmlns:p14="http://schemas.microsoft.com/office/powerpoint/2010/main" val="189487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DFDC3-CD9E-4FCE-BE5D-B3EA1C36C1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A76020-E7B8-4D1F-A120-069CE48449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6EBA1E-6C5B-47A2-8129-0A0F39785EB8}"/>
              </a:ext>
            </a:extLst>
          </p:cNvPr>
          <p:cNvSpPr>
            <a:spLocks noGrp="1"/>
          </p:cNvSpPr>
          <p:nvPr>
            <p:ph type="dt" sz="half" idx="10"/>
          </p:nvPr>
        </p:nvSpPr>
        <p:spPr/>
        <p:txBody>
          <a:bodyPr/>
          <a:lstStyle/>
          <a:p>
            <a:fld id="{9871DAB8-6131-462D-8171-D436E5944A38}" type="datetimeFigureOut">
              <a:rPr lang="en-US" smtClean="0"/>
              <a:t>9/9/2019</a:t>
            </a:fld>
            <a:endParaRPr lang="en-US"/>
          </a:p>
        </p:txBody>
      </p:sp>
      <p:sp>
        <p:nvSpPr>
          <p:cNvPr id="5" name="Footer Placeholder 4">
            <a:extLst>
              <a:ext uri="{FF2B5EF4-FFF2-40B4-BE49-F238E27FC236}">
                <a16:creationId xmlns:a16="http://schemas.microsoft.com/office/drawing/2014/main" id="{44F3A0E0-0F92-4309-9E98-5C9049466D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7A711C-5F76-4C5D-923C-07AF46CDCA57}"/>
              </a:ext>
            </a:extLst>
          </p:cNvPr>
          <p:cNvSpPr>
            <a:spLocks noGrp="1"/>
          </p:cNvSpPr>
          <p:nvPr>
            <p:ph type="sldNum" sz="quarter" idx="12"/>
          </p:nvPr>
        </p:nvSpPr>
        <p:spPr/>
        <p:txBody>
          <a:bodyPr/>
          <a:lstStyle/>
          <a:p>
            <a:fld id="{C9889327-1813-4B4C-AF81-AFA10B7C43C8}" type="slidenum">
              <a:rPr lang="en-US" smtClean="0"/>
              <a:t>‹#›</a:t>
            </a:fld>
            <a:endParaRPr lang="en-US"/>
          </a:p>
        </p:txBody>
      </p:sp>
    </p:spTree>
    <p:extLst>
      <p:ext uri="{BB962C8B-B14F-4D97-AF65-F5344CB8AC3E}">
        <p14:creationId xmlns:p14="http://schemas.microsoft.com/office/powerpoint/2010/main" val="2077828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A0869-0E00-47C9-B277-A9F9C9A505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26AF7B1-55EA-4621-B6D5-4E33E4A958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2ACF7B2-548F-4950-A4A0-EB002E60880E}"/>
              </a:ext>
            </a:extLst>
          </p:cNvPr>
          <p:cNvSpPr>
            <a:spLocks noGrp="1"/>
          </p:cNvSpPr>
          <p:nvPr>
            <p:ph type="dt" sz="half" idx="10"/>
          </p:nvPr>
        </p:nvSpPr>
        <p:spPr/>
        <p:txBody>
          <a:bodyPr/>
          <a:lstStyle/>
          <a:p>
            <a:fld id="{9871DAB8-6131-462D-8171-D436E5944A38}" type="datetimeFigureOut">
              <a:rPr lang="en-US" smtClean="0"/>
              <a:t>9/9/2019</a:t>
            </a:fld>
            <a:endParaRPr lang="en-US"/>
          </a:p>
        </p:txBody>
      </p:sp>
      <p:sp>
        <p:nvSpPr>
          <p:cNvPr id="5" name="Footer Placeholder 4">
            <a:extLst>
              <a:ext uri="{FF2B5EF4-FFF2-40B4-BE49-F238E27FC236}">
                <a16:creationId xmlns:a16="http://schemas.microsoft.com/office/drawing/2014/main" id="{918F6807-ECD5-4539-8AE1-E97A2FD527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3C1D15-F0D9-4EC7-B15D-9586F5412730}"/>
              </a:ext>
            </a:extLst>
          </p:cNvPr>
          <p:cNvSpPr>
            <a:spLocks noGrp="1"/>
          </p:cNvSpPr>
          <p:nvPr>
            <p:ph type="sldNum" sz="quarter" idx="12"/>
          </p:nvPr>
        </p:nvSpPr>
        <p:spPr/>
        <p:txBody>
          <a:bodyPr/>
          <a:lstStyle/>
          <a:p>
            <a:fld id="{C9889327-1813-4B4C-AF81-AFA10B7C43C8}" type="slidenum">
              <a:rPr lang="en-US" smtClean="0"/>
              <a:t>‹#›</a:t>
            </a:fld>
            <a:endParaRPr lang="en-US"/>
          </a:p>
        </p:txBody>
      </p:sp>
    </p:spTree>
    <p:extLst>
      <p:ext uri="{BB962C8B-B14F-4D97-AF65-F5344CB8AC3E}">
        <p14:creationId xmlns:p14="http://schemas.microsoft.com/office/powerpoint/2010/main" val="1080923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32A06-9DF3-4D48-9207-4EAFF48546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C2435A-17C4-4178-BB9D-82DCFB40EE7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ED7F0C8-EDB5-47FC-B522-A50864F8B6B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3604D11-52A3-4685-8E00-168C7EF53EBB}"/>
              </a:ext>
            </a:extLst>
          </p:cNvPr>
          <p:cNvSpPr>
            <a:spLocks noGrp="1"/>
          </p:cNvSpPr>
          <p:nvPr>
            <p:ph type="dt" sz="half" idx="10"/>
          </p:nvPr>
        </p:nvSpPr>
        <p:spPr/>
        <p:txBody>
          <a:bodyPr/>
          <a:lstStyle/>
          <a:p>
            <a:fld id="{9871DAB8-6131-462D-8171-D436E5944A38}" type="datetimeFigureOut">
              <a:rPr lang="en-US" smtClean="0"/>
              <a:t>9/9/2019</a:t>
            </a:fld>
            <a:endParaRPr lang="en-US"/>
          </a:p>
        </p:txBody>
      </p:sp>
      <p:sp>
        <p:nvSpPr>
          <p:cNvPr id="6" name="Footer Placeholder 5">
            <a:extLst>
              <a:ext uri="{FF2B5EF4-FFF2-40B4-BE49-F238E27FC236}">
                <a16:creationId xmlns:a16="http://schemas.microsoft.com/office/drawing/2014/main" id="{032B4335-0F7B-4921-9B12-5BBFC74A62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41A930-D282-4D5A-B91A-A90E634C7622}"/>
              </a:ext>
            </a:extLst>
          </p:cNvPr>
          <p:cNvSpPr>
            <a:spLocks noGrp="1"/>
          </p:cNvSpPr>
          <p:nvPr>
            <p:ph type="sldNum" sz="quarter" idx="12"/>
          </p:nvPr>
        </p:nvSpPr>
        <p:spPr/>
        <p:txBody>
          <a:bodyPr/>
          <a:lstStyle/>
          <a:p>
            <a:fld id="{C9889327-1813-4B4C-AF81-AFA10B7C43C8}" type="slidenum">
              <a:rPr lang="en-US" smtClean="0"/>
              <a:t>‹#›</a:t>
            </a:fld>
            <a:endParaRPr lang="en-US"/>
          </a:p>
        </p:txBody>
      </p:sp>
    </p:spTree>
    <p:extLst>
      <p:ext uri="{BB962C8B-B14F-4D97-AF65-F5344CB8AC3E}">
        <p14:creationId xmlns:p14="http://schemas.microsoft.com/office/powerpoint/2010/main" val="2836570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2F75F-BC6F-4F80-8613-BE8DB0DE015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289A31-C07B-4FA3-AED7-3D8FAE3CD4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98791C5-8804-4312-B076-C8A44D4D55D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F5C69DF-E3E2-48B7-A517-ABD523B27E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3ECC64-0B65-47D0-82D3-062F5469613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643BE98-D231-4241-ABF6-4E3E4B37DECE}"/>
              </a:ext>
            </a:extLst>
          </p:cNvPr>
          <p:cNvSpPr>
            <a:spLocks noGrp="1"/>
          </p:cNvSpPr>
          <p:nvPr>
            <p:ph type="dt" sz="half" idx="10"/>
          </p:nvPr>
        </p:nvSpPr>
        <p:spPr/>
        <p:txBody>
          <a:bodyPr/>
          <a:lstStyle/>
          <a:p>
            <a:fld id="{9871DAB8-6131-462D-8171-D436E5944A38}" type="datetimeFigureOut">
              <a:rPr lang="en-US" smtClean="0"/>
              <a:t>9/9/2019</a:t>
            </a:fld>
            <a:endParaRPr lang="en-US"/>
          </a:p>
        </p:txBody>
      </p:sp>
      <p:sp>
        <p:nvSpPr>
          <p:cNvPr id="8" name="Footer Placeholder 7">
            <a:extLst>
              <a:ext uri="{FF2B5EF4-FFF2-40B4-BE49-F238E27FC236}">
                <a16:creationId xmlns:a16="http://schemas.microsoft.com/office/drawing/2014/main" id="{B6A5F8A4-F569-4854-98B1-00E23EB42AE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A4A8BA2-F6B5-451C-A4CF-F1E840BC9E9C}"/>
              </a:ext>
            </a:extLst>
          </p:cNvPr>
          <p:cNvSpPr>
            <a:spLocks noGrp="1"/>
          </p:cNvSpPr>
          <p:nvPr>
            <p:ph type="sldNum" sz="quarter" idx="12"/>
          </p:nvPr>
        </p:nvSpPr>
        <p:spPr/>
        <p:txBody>
          <a:bodyPr/>
          <a:lstStyle/>
          <a:p>
            <a:fld id="{C9889327-1813-4B4C-AF81-AFA10B7C43C8}" type="slidenum">
              <a:rPr lang="en-US" smtClean="0"/>
              <a:t>‹#›</a:t>
            </a:fld>
            <a:endParaRPr lang="en-US"/>
          </a:p>
        </p:txBody>
      </p:sp>
    </p:spTree>
    <p:extLst>
      <p:ext uri="{BB962C8B-B14F-4D97-AF65-F5344CB8AC3E}">
        <p14:creationId xmlns:p14="http://schemas.microsoft.com/office/powerpoint/2010/main" val="2001428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84BC9-E0B3-4163-BD42-754D3F4FA76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46FC03E-8001-4F86-A39B-4C471E5FAAB2}"/>
              </a:ext>
            </a:extLst>
          </p:cNvPr>
          <p:cNvSpPr>
            <a:spLocks noGrp="1"/>
          </p:cNvSpPr>
          <p:nvPr>
            <p:ph type="dt" sz="half" idx="10"/>
          </p:nvPr>
        </p:nvSpPr>
        <p:spPr/>
        <p:txBody>
          <a:bodyPr/>
          <a:lstStyle/>
          <a:p>
            <a:fld id="{9871DAB8-6131-462D-8171-D436E5944A38}" type="datetimeFigureOut">
              <a:rPr lang="en-US" smtClean="0"/>
              <a:t>9/9/2019</a:t>
            </a:fld>
            <a:endParaRPr lang="en-US"/>
          </a:p>
        </p:txBody>
      </p:sp>
      <p:sp>
        <p:nvSpPr>
          <p:cNvPr id="4" name="Footer Placeholder 3">
            <a:extLst>
              <a:ext uri="{FF2B5EF4-FFF2-40B4-BE49-F238E27FC236}">
                <a16:creationId xmlns:a16="http://schemas.microsoft.com/office/drawing/2014/main" id="{E65CD204-598C-440F-A358-13109D1985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2B21F44-BF4B-4552-84D7-C6267EFE8D2C}"/>
              </a:ext>
            </a:extLst>
          </p:cNvPr>
          <p:cNvSpPr>
            <a:spLocks noGrp="1"/>
          </p:cNvSpPr>
          <p:nvPr>
            <p:ph type="sldNum" sz="quarter" idx="12"/>
          </p:nvPr>
        </p:nvSpPr>
        <p:spPr/>
        <p:txBody>
          <a:bodyPr/>
          <a:lstStyle/>
          <a:p>
            <a:fld id="{C9889327-1813-4B4C-AF81-AFA10B7C43C8}" type="slidenum">
              <a:rPr lang="en-US" smtClean="0"/>
              <a:t>‹#›</a:t>
            </a:fld>
            <a:endParaRPr lang="en-US"/>
          </a:p>
        </p:txBody>
      </p:sp>
    </p:spTree>
    <p:extLst>
      <p:ext uri="{BB962C8B-B14F-4D97-AF65-F5344CB8AC3E}">
        <p14:creationId xmlns:p14="http://schemas.microsoft.com/office/powerpoint/2010/main" val="4244482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80D651-7D20-4154-9EA3-3102688179CB}"/>
              </a:ext>
            </a:extLst>
          </p:cNvPr>
          <p:cNvSpPr>
            <a:spLocks noGrp="1"/>
          </p:cNvSpPr>
          <p:nvPr>
            <p:ph type="dt" sz="half" idx="10"/>
          </p:nvPr>
        </p:nvSpPr>
        <p:spPr/>
        <p:txBody>
          <a:bodyPr/>
          <a:lstStyle/>
          <a:p>
            <a:fld id="{9871DAB8-6131-462D-8171-D436E5944A38}" type="datetimeFigureOut">
              <a:rPr lang="en-US" smtClean="0"/>
              <a:t>9/9/2019</a:t>
            </a:fld>
            <a:endParaRPr lang="en-US"/>
          </a:p>
        </p:txBody>
      </p:sp>
      <p:sp>
        <p:nvSpPr>
          <p:cNvPr id="3" name="Footer Placeholder 2">
            <a:extLst>
              <a:ext uri="{FF2B5EF4-FFF2-40B4-BE49-F238E27FC236}">
                <a16:creationId xmlns:a16="http://schemas.microsoft.com/office/drawing/2014/main" id="{00E66B96-0A97-4590-9F9C-A13F5C70819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64CD725-288A-426F-A6EF-2CCE6C1688AD}"/>
              </a:ext>
            </a:extLst>
          </p:cNvPr>
          <p:cNvSpPr>
            <a:spLocks noGrp="1"/>
          </p:cNvSpPr>
          <p:nvPr>
            <p:ph type="sldNum" sz="quarter" idx="12"/>
          </p:nvPr>
        </p:nvSpPr>
        <p:spPr/>
        <p:txBody>
          <a:bodyPr/>
          <a:lstStyle/>
          <a:p>
            <a:fld id="{C9889327-1813-4B4C-AF81-AFA10B7C43C8}" type="slidenum">
              <a:rPr lang="en-US" smtClean="0"/>
              <a:t>‹#›</a:t>
            </a:fld>
            <a:endParaRPr lang="en-US"/>
          </a:p>
        </p:txBody>
      </p:sp>
    </p:spTree>
    <p:extLst>
      <p:ext uri="{BB962C8B-B14F-4D97-AF65-F5344CB8AC3E}">
        <p14:creationId xmlns:p14="http://schemas.microsoft.com/office/powerpoint/2010/main" val="873819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84926-CC9B-47D1-8AA8-98C14A287E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035C9BB-8192-41C6-A33B-82E11C974A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EAE438F-A5ED-4DE4-9B4A-4DE307D801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7DB6E0-E57B-41BC-ADD6-9E5B187BF1BE}"/>
              </a:ext>
            </a:extLst>
          </p:cNvPr>
          <p:cNvSpPr>
            <a:spLocks noGrp="1"/>
          </p:cNvSpPr>
          <p:nvPr>
            <p:ph type="dt" sz="half" idx="10"/>
          </p:nvPr>
        </p:nvSpPr>
        <p:spPr/>
        <p:txBody>
          <a:bodyPr/>
          <a:lstStyle/>
          <a:p>
            <a:fld id="{9871DAB8-6131-462D-8171-D436E5944A38}" type="datetimeFigureOut">
              <a:rPr lang="en-US" smtClean="0"/>
              <a:t>9/9/2019</a:t>
            </a:fld>
            <a:endParaRPr lang="en-US"/>
          </a:p>
        </p:txBody>
      </p:sp>
      <p:sp>
        <p:nvSpPr>
          <p:cNvPr id="6" name="Footer Placeholder 5">
            <a:extLst>
              <a:ext uri="{FF2B5EF4-FFF2-40B4-BE49-F238E27FC236}">
                <a16:creationId xmlns:a16="http://schemas.microsoft.com/office/drawing/2014/main" id="{22891B04-E325-4DA6-B9BD-DB3ED68ADD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ACCA8B-56D7-4506-B7E7-67A7C663EA27}"/>
              </a:ext>
            </a:extLst>
          </p:cNvPr>
          <p:cNvSpPr>
            <a:spLocks noGrp="1"/>
          </p:cNvSpPr>
          <p:nvPr>
            <p:ph type="sldNum" sz="quarter" idx="12"/>
          </p:nvPr>
        </p:nvSpPr>
        <p:spPr/>
        <p:txBody>
          <a:bodyPr/>
          <a:lstStyle/>
          <a:p>
            <a:fld id="{C9889327-1813-4B4C-AF81-AFA10B7C43C8}" type="slidenum">
              <a:rPr lang="en-US" smtClean="0"/>
              <a:t>‹#›</a:t>
            </a:fld>
            <a:endParaRPr lang="en-US"/>
          </a:p>
        </p:txBody>
      </p:sp>
    </p:spTree>
    <p:extLst>
      <p:ext uri="{BB962C8B-B14F-4D97-AF65-F5344CB8AC3E}">
        <p14:creationId xmlns:p14="http://schemas.microsoft.com/office/powerpoint/2010/main" val="2596901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33DD4-CC76-411C-B7CC-5FB073746B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FFA8A13-6C1F-471A-9477-6DE2350D5B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0DEAC67-5EA6-49C6-B7DE-AA9AE47BD7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9EF424-F785-493F-99BB-CCCDFE92287F}"/>
              </a:ext>
            </a:extLst>
          </p:cNvPr>
          <p:cNvSpPr>
            <a:spLocks noGrp="1"/>
          </p:cNvSpPr>
          <p:nvPr>
            <p:ph type="dt" sz="half" idx="10"/>
          </p:nvPr>
        </p:nvSpPr>
        <p:spPr/>
        <p:txBody>
          <a:bodyPr/>
          <a:lstStyle/>
          <a:p>
            <a:fld id="{9871DAB8-6131-462D-8171-D436E5944A38}" type="datetimeFigureOut">
              <a:rPr lang="en-US" smtClean="0"/>
              <a:t>9/9/2019</a:t>
            </a:fld>
            <a:endParaRPr lang="en-US"/>
          </a:p>
        </p:txBody>
      </p:sp>
      <p:sp>
        <p:nvSpPr>
          <p:cNvPr id="6" name="Footer Placeholder 5">
            <a:extLst>
              <a:ext uri="{FF2B5EF4-FFF2-40B4-BE49-F238E27FC236}">
                <a16:creationId xmlns:a16="http://schemas.microsoft.com/office/drawing/2014/main" id="{20A53BEB-7062-44CB-80EC-68C466C204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3BADD9-3EF6-466A-9620-AFE6E2667FA6}"/>
              </a:ext>
            </a:extLst>
          </p:cNvPr>
          <p:cNvSpPr>
            <a:spLocks noGrp="1"/>
          </p:cNvSpPr>
          <p:nvPr>
            <p:ph type="sldNum" sz="quarter" idx="12"/>
          </p:nvPr>
        </p:nvSpPr>
        <p:spPr/>
        <p:txBody>
          <a:bodyPr/>
          <a:lstStyle/>
          <a:p>
            <a:fld id="{C9889327-1813-4B4C-AF81-AFA10B7C43C8}" type="slidenum">
              <a:rPr lang="en-US" smtClean="0"/>
              <a:t>‹#›</a:t>
            </a:fld>
            <a:endParaRPr lang="en-US"/>
          </a:p>
        </p:txBody>
      </p:sp>
    </p:spTree>
    <p:extLst>
      <p:ext uri="{BB962C8B-B14F-4D97-AF65-F5344CB8AC3E}">
        <p14:creationId xmlns:p14="http://schemas.microsoft.com/office/powerpoint/2010/main" val="2103969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AD1C6A-C69C-43AB-B748-97DD5857A0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A1EB054-E544-4335-88CD-810A56CFDC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0743F6-473D-40C5-9D77-89F0F5E56D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71DAB8-6131-462D-8171-D436E5944A38}" type="datetimeFigureOut">
              <a:rPr lang="en-US" smtClean="0"/>
              <a:t>9/9/2019</a:t>
            </a:fld>
            <a:endParaRPr lang="en-US"/>
          </a:p>
        </p:txBody>
      </p:sp>
      <p:sp>
        <p:nvSpPr>
          <p:cNvPr id="5" name="Footer Placeholder 4">
            <a:extLst>
              <a:ext uri="{FF2B5EF4-FFF2-40B4-BE49-F238E27FC236}">
                <a16:creationId xmlns:a16="http://schemas.microsoft.com/office/drawing/2014/main" id="{4B11F096-8E51-4905-B684-129FEDE7BE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C5721EF-5B88-4E4C-8E48-42B530E6D3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889327-1813-4B4C-AF81-AFA10B7C43C8}" type="slidenum">
              <a:rPr lang="en-US" smtClean="0"/>
              <a:t>‹#›</a:t>
            </a:fld>
            <a:endParaRPr lang="en-US"/>
          </a:p>
        </p:txBody>
      </p:sp>
    </p:spTree>
    <p:extLst>
      <p:ext uri="{BB962C8B-B14F-4D97-AF65-F5344CB8AC3E}">
        <p14:creationId xmlns:p14="http://schemas.microsoft.com/office/powerpoint/2010/main" val="24023253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29133-920F-48F7-9AF4-FD029F010AC8}"/>
              </a:ext>
            </a:extLst>
          </p:cNvPr>
          <p:cNvSpPr>
            <a:spLocks noGrp="1"/>
          </p:cNvSpPr>
          <p:nvPr>
            <p:ph type="ctrTitle"/>
          </p:nvPr>
        </p:nvSpPr>
        <p:spPr/>
        <p:txBody>
          <a:bodyPr>
            <a:normAutofit fontScale="90000"/>
          </a:bodyPr>
          <a:lstStyle/>
          <a:p>
            <a:r>
              <a:rPr lang="en-US" b="1" cap="all" dirty="0">
                <a:solidFill>
                  <a:srgbClr val="002060"/>
                </a:solidFill>
              </a:rPr>
              <a:t>NAPA Council on Alzheimer’s Research, Care and Services</a:t>
            </a:r>
            <a:endParaRPr lang="en-US" dirty="0">
              <a:solidFill>
                <a:srgbClr val="002060"/>
              </a:solidFill>
            </a:endParaRPr>
          </a:p>
        </p:txBody>
      </p:sp>
      <p:sp>
        <p:nvSpPr>
          <p:cNvPr id="3" name="Subtitle 2">
            <a:extLst>
              <a:ext uri="{FF2B5EF4-FFF2-40B4-BE49-F238E27FC236}">
                <a16:creationId xmlns:a16="http://schemas.microsoft.com/office/drawing/2014/main" id="{55526769-77D8-43F5-AD92-00E97E263109}"/>
              </a:ext>
            </a:extLst>
          </p:cNvPr>
          <p:cNvSpPr>
            <a:spLocks noGrp="1"/>
          </p:cNvSpPr>
          <p:nvPr>
            <p:ph type="subTitle" idx="1"/>
          </p:nvPr>
        </p:nvSpPr>
        <p:spPr/>
        <p:txBody>
          <a:bodyPr/>
          <a:lstStyle/>
          <a:p>
            <a:r>
              <a:rPr lang="en-US" b="1" cap="all" dirty="0"/>
              <a:t>2019 draft recommendations</a:t>
            </a:r>
            <a:endParaRPr lang="en-US" dirty="0"/>
          </a:p>
        </p:txBody>
      </p:sp>
    </p:spTree>
    <p:extLst>
      <p:ext uri="{BB962C8B-B14F-4D97-AF65-F5344CB8AC3E}">
        <p14:creationId xmlns:p14="http://schemas.microsoft.com/office/powerpoint/2010/main" val="18081945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8430C-D8F6-4FBB-B5DE-01895AE1EC2B}"/>
              </a:ext>
            </a:extLst>
          </p:cNvPr>
          <p:cNvSpPr>
            <a:spLocks noGrp="1"/>
          </p:cNvSpPr>
          <p:nvPr>
            <p:ph type="title"/>
          </p:nvPr>
        </p:nvSpPr>
        <p:spPr/>
        <p:txBody>
          <a:bodyPr/>
          <a:lstStyle/>
          <a:p>
            <a:r>
              <a:rPr lang="en-US" b="1" cap="all" dirty="0">
                <a:solidFill>
                  <a:srgbClr val="002060"/>
                </a:solidFill>
              </a:rPr>
              <a:t>Clinical Care (</a:t>
            </a:r>
            <a:r>
              <a:rPr lang="en-US" b="1" cap="all" dirty="0" smtClean="0">
                <a:solidFill>
                  <a:srgbClr val="002060"/>
                </a:solidFill>
              </a:rPr>
              <a:t>continued . . .)</a:t>
            </a:r>
            <a:endParaRPr lang="en-US" dirty="0">
              <a:solidFill>
                <a:srgbClr val="002060"/>
              </a:solidFill>
            </a:endParaRPr>
          </a:p>
        </p:txBody>
      </p:sp>
      <p:sp>
        <p:nvSpPr>
          <p:cNvPr id="3" name="Content Placeholder 2">
            <a:extLst>
              <a:ext uri="{FF2B5EF4-FFF2-40B4-BE49-F238E27FC236}">
                <a16:creationId xmlns:a16="http://schemas.microsoft.com/office/drawing/2014/main" id="{08B670B1-2B9A-48D0-9282-0044D5B8EA22}"/>
              </a:ext>
            </a:extLst>
          </p:cNvPr>
          <p:cNvSpPr>
            <a:spLocks noGrp="1"/>
          </p:cNvSpPr>
          <p:nvPr>
            <p:ph idx="1"/>
          </p:nvPr>
        </p:nvSpPr>
        <p:spPr/>
        <p:txBody>
          <a:bodyPr>
            <a:normAutofit/>
          </a:bodyPr>
          <a:lstStyle/>
          <a:p>
            <a:pPr marL="0" indent="0">
              <a:lnSpc>
                <a:spcPct val="100000"/>
              </a:lnSpc>
              <a:spcBef>
                <a:spcPts val="0"/>
              </a:spcBef>
              <a:buNone/>
            </a:pPr>
            <a:r>
              <a:rPr lang="en-US" sz="2400" b="1" cap="all" dirty="0"/>
              <a:t>Recommendation 5</a:t>
            </a:r>
            <a:endParaRPr lang="en-US" sz="2400" dirty="0"/>
          </a:p>
          <a:p>
            <a:pPr marL="0" indent="0">
              <a:lnSpc>
                <a:spcPct val="100000"/>
              </a:lnSpc>
              <a:spcBef>
                <a:spcPts val="0"/>
              </a:spcBef>
              <a:buNone/>
            </a:pPr>
            <a:r>
              <a:rPr lang="en-US" sz="2400" dirty="0"/>
              <a:t>Encourage further development, evaluation and use of healthcare models for AD/ADRD that align performance measures, the experience of care by persons living with AD/ADRD and their caregivers, and payment.</a:t>
            </a:r>
          </a:p>
          <a:p>
            <a:pPr marL="0" indent="0">
              <a:lnSpc>
                <a:spcPct val="100000"/>
              </a:lnSpc>
              <a:spcBef>
                <a:spcPts val="0"/>
              </a:spcBef>
              <a:buNone/>
            </a:pPr>
            <a:endParaRPr lang="en-US" sz="2400" dirty="0"/>
          </a:p>
          <a:p>
            <a:pPr marL="0" indent="0">
              <a:lnSpc>
                <a:spcPct val="100000"/>
              </a:lnSpc>
              <a:spcBef>
                <a:spcPts val="0"/>
              </a:spcBef>
              <a:buNone/>
            </a:pPr>
            <a:r>
              <a:rPr lang="en-US" sz="2400" b="1" cap="all" dirty="0"/>
              <a:t>Recommendation 6</a:t>
            </a:r>
            <a:endParaRPr lang="en-US" sz="2400" dirty="0"/>
          </a:p>
          <a:p>
            <a:pPr marL="0" indent="0">
              <a:lnSpc>
                <a:spcPct val="100000"/>
              </a:lnSpc>
              <a:spcBef>
                <a:spcPts val="0"/>
              </a:spcBef>
              <a:buNone/>
            </a:pPr>
            <a:r>
              <a:rPr lang="en-US" sz="2400" dirty="0"/>
              <a:t>Encourage further use of metrics to assess progress of the National Plan to Address AD/ADRD.</a:t>
            </a:r>
          </a:p>
          <a:p>
            <a:pPr marL="0" indent="0">
              <a:lnSpc>
                <a:spcPct val="100000"/>
              </a:lnSpc>
              <a:spcBef>
                <a:spcPts val="0"/>
              </a:spcBef>
              <a:buNone/>
            </a:pPr>
            <a:endParaRPr lang="en-US" sz="2400" dirty="0"/>
          </a:p>
          <a:p>
            <a:pPr marL="0" indent="0">
              <a:lnSpc>
                <a:spcPct val="100000"/>
              </a:lnSpc>
              <a:spcBef>
                <a:spcPts val="0"/>
              </a:spcBef>
              <a:buNone/>
            </a:pPr>
            <a:endParaRPr lang="en-US" sz="2400" dirty="0"/>
          </a:p>
        </p:txBody>
      </p:sp>
    </p:spTree>
    <p:extLst>
      <p:ext uri="{BB962C8B-B14F-4D97-AF65-F5344CB8AC3E}">
        <p14:creationId xmlns:p14="http://schemas.microsoft.com/office/powerpoint/2010/main" val="6233060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B0181-F4FE-48F5-B2CB-EC9D9A51AFEE}"/>
              </a:ext>
            </a:extLst>
          </p:cNvPr>
          <p:cNvSpPr>
            <a:spLocks noGrp="1"/>
          </p:cNvSpPr>
          <p:nvPr>
            <p:ph type="title"/>
          </p:nvPr>
        </p:nvSpPr>
        <p:spPr/>
        <p:txBody>
          <a:bodyPr/>
          <a:lstStyle/>
          <a:p>
            <a:r>
              <a:rPr lang="en-US" b="1" cap="all" dirty="0">
                <a:solidFill>
                  <a:srgbClr val="002060"/>
                </a:solidFill>
              </a:rPr>
              <a:t>Long term services and supports</a:t>
            </a:r>
            <a:endParaRPr lang="en-US" dirty="0">
              <a:solidFill>
                <a:srgbClr val="002060"/>
              </a:solidFill>
            </a:endParaRPr>
          </a:p>
        </p:txBody>
      </p:sp>
      <p:sp>
        <p:nvSpPr>
          <p:cNvPr id="3" name="Content Placeholder 2">
            <a:extLst>
              <a:ext uri="{FF2B5EF4-FFF2-40B4-BE49-F238E27FC236}">
                <a16:creationId xmlns:a16="http://schemas.microsoft.com/office/drawing/2014/main" id="{3332F46D-F3F8-4418-9FF3-05FED5474BE7}"/>
              </a:ext>
            </a:extLst>
          </p:cNvPr>
          <p:cNvSpPr>
            <a:spLocks noGrp="1"/>
          </p:cNvSpPr>
          <p:nvPr>
            <p:ph idx="1"/>
          </p:nvPr>
        </p:nvSpPr>
        <p:spPr/>
        <p:txBody>
          <a:bodyPr>
            <a:normAutofit/>
          </a:bodyPr>
          <a:lstStyle/>
          <a:p>
            <a:pPr marL="0" indent="0">
              <a:lnSpc>
                <a:spcPct val="100000"/>
              </a:lnSpc>
              <a:spcBef>
                <a:spcPts val="0"/>
              </a:spcBef>
              <a:buNone/>
            </a:pPr>
            <a:r>
              <a:rPr lang="en-US" sz="2400" b="1" cap="all" dirty="0"/>
              <a:t>Recommendation 1</a:t>
            </a:r>
            <a:r>
              <a:rPr lang="en-US" sz="2400" cap="all" dirty="0"/>
              <a:t>:  </a:t>
            </a:r>
            <a:r>
              <a:rPr lang="en-US" sz="2400" b="1" cap="all" dirty="0"/>
              <a:t>Expand supports for people living with AD/ADRD and their caregivers</a:t>
            </a:r>
            <a:endParaRPr lang="en-US" sz="2400" dirty="0"/>
          </a:p>
          <a:p>
            <a:pPr lvl="0">
              <a:lnSpc>
                <a:spcPct val="100000"/>
              </a:lnSpc>
              <a:spcBef>
                <a:spcPts val="0"/>
              </a:spcBef>
            </a:pPr>
            <a:r>
              <a:rPr lang="en-US" sz="2400" dirty="0"/>
              <a:t>By 2025, programs beyond Medicaid that provide LTSS (e.g., OAA, state and non-profit programs) should be expanded to support individuals and families with unmet needs, including under-served, diverse populations.</a:t>
            </a:r>
          </a:p>
          <a:p>
            <a:pPr lvl="0">
              <a:lnSpc>
                <a:spcPct val="100000"/>
              </a:lnSpc>
              <a:spcBef>
                <a:spcPts val="0"/>
              </a:spcBef>
            </a:pPr>
            <a:r>
              <a:rPr lang="en-US" sz="2400" dirty="0"/>
              <a:t>Federal agencies and states should build workforce capacity to provide dementia capable LTSS.</a:t>
            </a:r>
          </a:p>
          <a:p>
            <a:pPr lvl="0">
              <a:lnSpc>
                <a:spcPct val="100000"/>
              </a:lnSpc>
              <a:spcBef>
                <a:spcPts val="0"/>
              </a:spcBef>
            </a:pPr>
            <a:r>
              <a:rPr lang="en-US" sz="2400" dirty="0"/>
              <a:t>Health care systems should expand access to HCBS.</a:t>
            </a:r>
          </a:p>
        </p:txBody>
      </p:sp>
    </p:spTree>
    <p:extLst>
      <p:ext uri="{BB962C8B-B14F-4D97-AF65-F5344CB8AC3E}">
        <p14:creationId xmlns:p14="http://schemas.microsoft.com/office/powerpoint/2010/main" val="2646810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B0181-F4FE-48F5-B2CB-EC9D9A51AFEE}"/>
              </a:ext>
            </a:extLst>
          </p:cNvPr>
          <p:cNvSpPr>
            <a:spLocks noGrp="1"/>
          </p:cNvSpPr>
          <p:nvPr>
            <p:ph type="title"/>
          </p:nvPr>
        </p:nvSpPr>
        <p:spPr>
          <a:xfrm>
            <a:off x="838200" y="365125"/>
            <a:ext cx="10515600" cy="1325563"/>
          </a:xfrm>
        </p:spPr>
        <p:txBody>
          <a:bodyPr/>
          <a:lstStyle/>
          <a:p>
            <a:r>
              <a:rPr lang="en-US" b="1" cap="all" dirty="0">
                <a:solidFill>
                  <a:srgbClr val="002060"/>
                </a:solidFill>
              </a:rPr>
              <a:t>Long term services and supports (continued)</a:t>
            </a:r>
            <a:endParaRPr lang="en-US" dirty="0">
              <a:solidFill>
                <a:srgbClr val="002060"/>
              </a:solidFill>
            </a:endParaRPr>
          </a:p>
        </p:txBody>
      </p:sp>
      <p:sp>
        <p:nvSpPr>
          <p:cNvPr id="3" name="Content Placeholder 2">
            <a:extLst>
              <a:ext uri="{FF2B5EF4-FFF2-40B4-BE49-F238E27FC236}">
                <a16:creationId xmlns:a16="http://schemas.microsoft.com/office/drawing/2014/main" id="{3332F46D-F3F8-4418-9FF3-05FED5474BE7}"/>
              </a:ext>
            </a:extLst>
          </p:cNvPr>
          <p:cNvSpPr>
            <a:spLocks noGrp="1"/>
          </p:cNvSpPr>
          <p:nvPr>
            <p:ph idx="1"/>
          </p:nvPr>
        </p:nvSpPr>
        <p:spPr/>
        <p:txBody>
          <a:bodyPr>
            <a:noAutofit/>
          </a:bodyPr>
          <a:lstStyle/>
          <a:p>
            <a:pPr marL="0" indent="0">
              <a:lnSpc>
                <a:spcPct val="100000"/>
              </a:lnSpc>
              <a:spcBef>
                <a:spcPts val="0"/>
              </a:spcBef>
              <a:buNone/>
            </a:pPr>
            <a:r>
              <a:rPr lang="en-US" sz="2400" b="1" cap="all" dirty="0"/>
              <a:t>Recommendation 2: Improve integration of clinical care with home and community-based services (HCBS)</a:t>
            </a:r>
            <a:endParaRPr lang="en-US" sz="2400" dirty="0"/>
          </a:p>
          <a:p>
            <a:pPr>
              <a:lnSpc>
                <a:spcPct val="100000"/>
              </a:lnSpc>
              <a:spcBef>
                <a:spcPts val="0"/>
              </a:spcBef>
            </a:pPr>
            <a:r>
              <a:rPr lang="en-US" sz="2400" dirty="0"/>
              <a:t>By 2025, 20% of hospitals and primary care practices serving people living with AD/ADRD will have in place procedures to: </a:t>
            </a:r>
          </a:p>
          <a:p>
            <a:pPr marL="971550" lvl="1" indent="-514350">
              <a:lnSpc>
                <a:spcPct val="100000"/>
              </a:lnSpc>
              <a:spcBef>
                <a:spcPts val="0"/>
              </a:spcBef>
              <a:buFont typeface="+mj-lt"/>
              <a:buAutoNum type="arabicPeriod"/>
            </a:pPr>
            <a:r>
              <a:rPr lang="en-US" dirty="0"/>
              <a:t>Identify cognitive impairment and integrate management of cognitive impairment into the Care Plan.</a:t>
            </a:r>
          </a:p>
          <a:p>
            <a:pPr marL="971550" lvl="1" indent="-514350">
              <a:lnSpc>
                <a:spcPct val="100000"/>
              </a:lnSpc>
              <a:spcBef>
                <a:spcPts val="0"/>
              </a:spcBef>
              <a:buFont typeface="+mj-lt"/>
              <a:buAutoNum type="arabicPeriod"/>
            </a:pPr>
            <a:r>
              <a:rPr lang="en-US" dirty="0"/>
              <a:t>Provide a timely diagnosis for individuals who are found to have impairment, through efficient and well-coordinated care pathways and referral processes.</a:t>
            </a:r>
          </a:p>
          <a:p>
            <a:pPr marL="971550" lvl="1" indent="-514350">
              <a:lnSpc>
                <a:spcPct val="100000"/>
              </a:lnSpc>
              <a:spcBef>
                <a:spcPts val="0"/>
              </a:spcBef>
              <a:buFont typeface="+mj-lt"/>
              <a:buAutoNum type="arabicPeriod"/>
            </a:pPr>
            <a:r>
              <a:rPr lang="en-US" dirty="0"/>
              <a:t>Identify and document a caregiver or authorized health care proxy, where applicable, to delineate and document the individual's goals of care and better assure goal implementation.</a:t>
            </a:r>
          </a:p>
        </p:txBody>
      </p:sp>
    </p:spTree>
    <p:extLst>
      <p:ext uri="{BB962C8B-B14F-4D97-AF65-F5344CB8AC3E}">
        <p14:creationId xmlns:p14="http://schemas.microsoft.com/office/powerpoint/2010/main" val="14769700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B0181-F4FE-48F5-B2CB-EC9D9A51AFEE}"/>
              </a:ext>
            </a:extLst>
          </p:cNvPr>
          <p:cNvSpPr>
            <a:spLocks noGrp="1"/>
          </p:cNvSpPr>
          <p:nvPr>
            <p:ph type="title"/>
          </p:nvPr>
        </p:nvSpPr>
        <p:spPr>
          <a:xfrm>
            <a:off x="838200" y="365125"/>
            <a:ext cx="10515600" cy="1325563"/>
          </a:xfrm>
        </p:spPr>
        <p:txBody>
          <a:bodyPr/>
          <a:lstStyle/>
          <a:p>
            <a:r>
              <a:rPr lang="en-US" b="1" cap="all" dirty="0">
                <a:solidFill>
                  <a:srgbClr val="002060"/>
                </a:solidFill>
              </a:rPr>
              <a:t>Long term services and supports (</a:t>
            </a:r>
            <a:r>
              <a:rPr lang="en-US" b="1" cap="all" dirty="0" smtClean="0">
                <a:solidFill>
                  <a:srgbClr val="002060"/>
                </a:solidFill>
              </a:rPr>
              <a:t>continued . . )</a:t>
            </a:r>
            <a:endParaRPr lang="en-US" dirty="0">
              <a:solidFill>
                <a:srgbClr val="002060"/>
              </a:solidFill>
            </a:endParaRPr>
          </a:p>
        </p:txBody>
      </p:sp>
      <p:sp>
        <p:nvSpPr>
          <p:cNvPr id="3" name="Content Placeholder 2">
            <a:extLst>
              <a:ext uri="{FF2B5EF4-FFF2-40B4-BE49-F238E27FC236}">
                <a16:creationId xmlns:a16="http://schemas.microsoft.com/office/drawing/2014/main" id="{3332F46D-F3F8-4418-9FF3-05FED5474BE7}"/>
              </a:ext>
            </a:extLst>
          </p:cNvPr>
          <p:cNvSpPr>
            <a:spLocks noGrp="1"/>
          </p:cNvSpPr>
          <p:nvPr>
            <p:ph idx="1"/>
          </p:nvPr>
        </p:nvSpPr>
        <p:spPr/>
        <p:txBody>
          <a:bodyPr>
            <a:normAutofit/>
          </a:bodyPr>
          <a:lstStyle/>
          <a:p>
            <a:pPr marL="914400" lvl="1" indent="-457200">
              <a:lnSpc>
                <a:spcPct val="100000"/>
              </a:lnSpc>
              <a:spcBef>
                <a:spcPts val="0"/>
              </a:spcBef>
              <a:buFont typeface="+mj-lt"/>
              <a:buAutoNum type="arabicPeriod" startAt="4"/>
            </a:pPr>
            <a:r>
              <a:rPr lang="en-US" dirty="0"/>
              <a:t>Co-design care plans with the individual and caregiver or authorized health care proxy (where appropriate), so that plans are concordant with the individuals' goals of care and can be supported in the home environment.</a:t>
            </a:r>
          </a:p>
          <a:p>
            <a:pPr marL="914400" lvl="1" indent="-457200">
              <a:lnSpc>
                <a:spcPct val="100000"/>
              </a:lnSpc>
              <a:spcBef>
                <a:spcPts val="0"/>
              </a:spcBef>
              <a:buFont typeface="+mj-lt"/>
              <a:buAutoNum type="arabicPeriod" startAt="4"/>
            </a:pPr>
            <a:r>
              <a:rPr lang="en-US" dirty="0"/>
              <a:t>For individuals who are receiving care in a facility, discharge planning will include due consideration of the individual's cognitive status and care needs.</a:t>
            </a:r>
          </a:p>
          <a:p>
            <a:pPr marL="914400" lvl="1" indent="-457200">
              <a:lnSpc>
                <a:spcPct val="100000"/>
              </a:lnSpc>
              <a:spcBef>
                <a:spcPts val="0"/>
              </a:spcBef>
              <a:buFont typeface="+mj-lt"/>
              <a:buAutoNum type="arabicPeriod" startAt="4"/>
            </a:pPr>
            <a:r>
              <a:rPr lang="en-US" dirty="0"/>
              <a:t>Assess the caregiver's LTSS needs, provide them with disease education and HCBS, and/or refer them to community-based services.</a:t>
            </a:r>
          </a:p>
          <a:p>
            <a:pPr marL="457200" lvl="1" indent="0">
              <a:lnSpc>
                <a:spcPct val="100000"/>
              </a:lnSpc>
              <a:spcBef>
                <a:spcPts val="0"/>
              </a:spcBef>
              <a:buNone/>
            </a:pPr>
            <a:endParaRPr lang="en-US" dirty="0"/>
          </a:p>
          <a:p>
            <a:pPr lvl="0">
              <a:lnSpc>
                <a:spcPct val="100000"/>
              </a:lnSpc>
              <a:spcBef>
                <a:spcPts val="0"/>
              </a:spcBef>
            </a:pPr>
            <a:r>
              <a:rPr lang="en-US" sz="2400" dirty="0"/>
              <a:t>By 2025, CMS will have quality measures in place that will encourage health care systems (health plans) to implement these recommendations.</a:t>
            </a:r>
          </a:p>
        </p:txBody>
      </p:sp>
    </p:spTree>
    <p:extLst>
      <p:ext uri="{BB962C8B-B14F-4D97-AF65-F5344CB8AC3E}">
        <p14:creationId xmlns:p14="http://schemas.microsoft.com/office/powerpoint/2010/main" val="26563638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B0181-F4FE-48F5-B2CB-EC9D9A51AFEE}"/>
              </a:ext>
            </a:extLst>
          </p:cNvPr>
          <p:cNvSpPr>
            <a:spLocks noGrp="1"/>
          </p:cNvSpPr>
          <p:nvPr>
            <p:ph type="title"/>
          </p:nvPr>
        </p:nvSpPr>
        <p:spPr>
          <a:xfrm>
            <a:off x="838200" y="365125"/>
            <a:ext cx="10515600" cy="1325563"/>
          </a:xfrm>
        </p:spPr>
        <p:txBody>
          <a:bodyPr/>
          <a:lstStyle/>
          <a:p>
            <a:r>
              <a:rPr lang="en-US" b="1" cap="all" dirty="0">
                <a:solidFill>
                  <a:srgbClr val="002060"/>
                </a:solidFill>
              </a:rPr>
              <a:t>Long term services and supports (</a:t>
            </a:r>
            <a:r>
              <a:rPr lang="en-US" b="1" cap="all" dirty="0" smtClean="0">
                <a:solidFill>
                  <a:srgbClr val="002060"/>
                </a:solidFill>
              </a:rPr>
              <a:t>continued . . .)</a:t>
            </a:r>
            <a:endParaRPr lang="en-US" dirty="0">
              <a:solidFill>
                <a:srgbClr val="002060"/>
              </a:solidFill>
            </a:endParaRPr>
          </a:p>
        </p:txBody>
      </p:sp>
      <p:sp>
        <p:nvSpPr>
          <p:cNvPr id="3" name="Content Placeholder 2">
            <a:extLst>
              <a:ext uri="{FF2B5EF4-FFF2-40B4-BE49-F238E27FC236}">
                <a16:creationId xmlns:a16="http://schemas.microsoft.com/office/drawing/2014/main" id="{3332F46D-F3F8-4418-9FF3-05FED5474BE7}"/>
              </a:ext>
            </a:extLst>
          </p:cNvPr>
          <p:cNvSpPr>
            <a:spLocks noGrp="1"/>
          </p:cNvSpPr>
          <p:nvPr>
            <p:ph idx="1"/>
          </p:nvPr>
        </p:nvSpPr>
        <p:spPr/>
        <p:txBody>
          <a:bodyPr>
            <a:normAutofit/>
          </a:bodyPr>
          <a:lstStyle/>
          <a:p>
            <a:pPr marL="0" indent="0">
              <a:lnSpc>
                <a:spcPct val="100000"/>
              </a:lnSpc>
              <a:spcBef>
                <a:spcPts val="0"/>
              </a:spcBef>
              <a:buNone/>
            </a:pPr>
            <a:r>
              <a:rPr lang="en-US" sz="2400" b="1" cap="all" dirty="0"/>
              <a:t>Recommendation 3: Individuals with AD/ADRD will not be prescribed antipsychotics unless clinically indicated.</a:t>
            </a:r>
            <a:endParaRPr lang="en-US" sz="2400" dirty="0"/>
          </a:p>
          <a:p>
            <a:pPr marL="0" indent="0">
              <a:lnSpc>
                <a:spcPct val="100000"/>
              </a:lnSpc>
              <a:spcBef>
                <a:spcPts val="0"/>
              </a:spcBef>
              <a:buNone/>
            </a:pPr>
            <a:r>
              <a:rPr lang="en-US" sz="2400" dirty="0"/>
              <a:t>To promote person-centered care and promising nonpharmacological treatments for behavioral and psychiatric symptoms of dementia (BPSD), it is recommended that:</a:t>
            </a:r>
          </a:p>
          <a:p>
            <a:pPr lvl="0">
              <a:lnSpc>
                <a:spcPct val="100000"/>
              </a:lnSpc>
              <a:spcBef>
                <a:spcPts val="0"/>
              </a:spcBef>
            </a:pPr>
            <a:r>
              <a:rPr lang="en-US" sz="2400" dirty="0"/>
              <a:t>Research should be funded through federal agencies to delineate barriers to adoption of evidence-based interventions and to also identify bright spots where uptake is achieved.</a:t>
            </a:r>
          </a:p>
          <a:p>
            <a:pPr lvl="0">
              <a:lnSpc>
                <a:spcPct val="100000"/>
              </a:lnSpc>
              <a:spcBef>
                <a:spcPts val="0"/>
              </a:spcBef>
            </a:pPr>
            <a:r>
              <a:rPr lang="en-US" sz="2400" dirty="0"/>
              <a:t>Federal agencies and other organizations should disseminate promising, evidence-supported interventions.</a:t>
            </a:r>
          </a:p>
        </p:txBody>
      </p:sp>
    </p:spTree>
    <p:extLst>
      <p:ext uri="{BB962C8B-B14F-4D97-AF65-F5344CB8AC3E}">
        <p14:creationId xmlns:p14="http://schemas.microsoft.com/office/powerpoint/2010/main" val="452248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B0181-F4FE-48F5-B2CB-EC9D9A51AFEE}"/>
              </a:ext>
            </a:extLst>
          </p:cNvPr>
          <p:cNvSpPr>
            <a:spLocks noGrp="1"/>
          </p:cNvSpPr>
          <p:nvPr>
            <p:ph type="title"/>
          </p:nvPr>
        </p:nvSpPr>
        <p:spPr>
          <a:xfrm>
            <a:off x="838200" y="365125"/>
            <a:ext cx="10515600" cy="1325563"/>
          </a:xfrm>
        </p:spPr>
        <p:txBody>
          <a:bodyPr/>
          <a:lstStyle/>
          <a:p>
            <a:r>
              <a:rPr lang="en-US" b="1" cap="all" dirty="0">
                <a:solidFill>
                  <a:srgbClr val="002060"/>
                </a:solidFill>
              </a:rPr>
              <a:t>Long term services and supports (</a:t>
            </a:r>
            <a:r>
              <a:rPr lang="en-US" b="1" cap="all" dirty="0" smtClean="0">
                <a:solidFill>
                  <a:srgbClr val="002060"/>
                </a:solidFill>
              </a:rPr>
              <a:t>continued . . . .)</a:t>
            </a:r>
            <a:endParaRPr lang="en-US" dirty="0">
              <a:solidFill>
                <a:srgbClr val="002060"/>
              </a:solidFill>
            </a:endParaRPr>
          </a:p>
        </p:txBody>
      </p:sp>
      <p:sp>
        <p:nvSpPr>
          <p:cNvPr id="3" name="Content Placeholder 2">
            <a:extLst>
              <a:ext uri="{FF2B5EF4-FFF2-40B4-BE49-F238E27FC236}">
                <a16:creationId xmlns:a16="http://schemas.microsoft.com/office/drawing/2014/main" id="{3332F46D-F3F8-4418-9FF3-05FED5474BE7}"/>
              </a:ext>
            </a:extLst>
          </p:cNvPr>
          <p:cNvSpPr>
            <a:spLocks noGrp="1"/>
          </p:cNvSpPr>
          <p:nvPr>
            <p:ph idx="1"/>
          </p:nvPr>
        </p:nvSpPr>
        <p:spPr/>
        <p:txBody>
          <a:bodyPr>
            <a:normAutofit lnSpcReduction="10000"/>
          </a:bodyPr>
          <a:lstStyle/>
          <a:p>
            <a:pPr lvl="0">
              <a:lnSpc>
                <a:spcPct val="110000"/>
              </a:lnSpc>
              <a:spcBef>
                <a:spcPts val="0"/>
              </a:spcBef>
            </a:pPr>
            <a:r>
              <a:rPr lang="en-US" sz="2400" dirty="0"/>
              <a:t>Federal agencies and other organizations should continue to build workforce capacity to deliver person-centered care as well as the use of promising and/or evidence-derived nonpharmacological interventions for BPSD.</a:t>
            </a:r>
          </a:p>
          <a:p>
            <a:pPr lvl="0">
              <a:lnSpc>
                <a:spcPct val="110000"/>
              </a:lnSpc>
              <a:spcBef>
                <a:spcPts val="0"/>
              </a:spcBef>
            </a:pPr>
            <a:r>
              <a:rPr lang="en-US" sz="2400" dirty="0"/>
              <a:t>Federal agencies should create care or payment models for use of effective evidence-based interventions.</a:t>
            </a:r>
          </a:p>
          <a:p>
            <a:pPr lvl="0">
              <a:lnSpc>
                <a:spcPct val="110000"/>
              </a:lnSpc>
              <a:spcBef>
                <a:spcPts val="0"/>
              </a:spcBef>
            </a:pPr>
            <a:r>
              <a:rPr lang="en-US" sz="2400" dirty="0"/>
              <a:t>Federal agencies should encourage measure development for HCBS, including measures that address management of challenging behavioral symptoms.</a:t>
            </a:r>
          </a:p>
          <a:p>
            <a:pPr lvl="0">
              <a:lnSpc>
                <a:spcPct val="110000"/>
              </a:lnSpc>
              <a:spcBef>
                <a:spcPts val="0"/>
              </a:spcBef>
            </a:pPr>
            <a:r>
              <a:rPr lang="en-US" sz="2400" dirty="0"/>
              <a:t>By 2021, HHS should develop a coordinated process for measuring anti-psychotic medication use that will delineate inappropriate use, can be applied to community as well as facility residents, and can be used to calculate prescribing trends over time.</a:t>
            </a:r>
          </a:p>
        </p:txBody>
      </p:sp>
    </p:spTree>
    <p:extLst>
      <p:ext uri="{BB962C8B-B14F-4D97-AF65-F5344CB8AC3E}">
        <p14:creationId xmlns:p14="http://schemas.microsoft.com/office/powerpoint/2010/main" val="33108847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EF88C5-6491-4C24-BCDC-BB8C2EE06AEF}"/>
              </a:ext>
            </a:extLst>
          </p:cNvPr>
          <p:cNvSpPr>
            <a:spLocks noGrp="1"/>
          </p:cNvSpPr>
          <p:nvPr>
            <p:ph type="title"/>
          </p:nvPr>
        </p:nvSpPr>
        <p:spPr/>
        <p:txBody>
          <a:bodyPr>
            <a:normAutofit/>
          </a:bodyPr>
          <a:lstStyle/>
          <a:p>
            <a:r>
              <a:rPr lang="en-US" b="1" dirty="0">
                <a:solidFill>
                  <a:srgbClr val="002060"/>
                </a:solidFill>
              </a:rPr>
              <a:t>NAPA MEMBERSHIP</a:t>
            </a:r>
            <a:endParaRPr lang="en-US" dirty="0">
              <a:solidFill>
                <a:srgbClr val="002060"/>
              </a:solidFill>
            </a:endParaRPr>
          </a:p>
        </p:txBody>
      </p:sp>
      <p:sp>
        <p:nvSpPr>
          <p:cNvPr id="5" name="Content Placeholder 4">
            <a:extLst>
              <a:ext uri="{FF2B5EF4-FFF2-40B4-BE49-F238E27FC236}">
                <a16:creationId xmlns:a16="http://schemas.microsoft.com/office/drawing/2014/main" id="{81D53329-C923-4A62-8DAF-904B5B28C9B4}"/>
              </a:ext>
            </a:extLst>
          </p:cNvPr>
          <p:cNvSpPr>
            <a:spLocks noGrp="1"/>
          </p:cNvSpPr>
          <p:nvPr>
            <p:ph sz="half" idx="1"/>
          </p:nvPr>
        </p:nvSpPr>
        <p:spPr>
          <a:xfrm>
            <a:off x="838198" y="2256791"/>
            <a:ext cx="5181600" cy="2231473"/>
          </a:xfrm>
        </p:spPr>
        <p:txBody>
          <a:bodyPr>
            <a:noAutofit/>
          </a:bodyPr>
          <a:lstStyle/>
          <a:p>
            <a:pPr marL="0" indent="0">
              <a:lnSpc>
                <a:spcPct val="120000"/>
              </a:lnSpc>
              <a:spcBef>
                <a:spcPts val="0"/>
              </a:spcBef>
              <a:buNone/>
            </a:pPr>
            <a:r>
              <a:rPr lang="en-US" sz="1800" cap="all" dirty="0"/>
              <a:t>CHAIR -- LAURA N. GITLIN, PH.D.</a:t>
            </a:r>
          </a:p>
          <a:p>
            <a:pPr marL="0" indent="0">
              <a:lnSpc>
                <a:spcPct val="120000"/>
              </a:lnSpc>
              <a:spcBef>
                <a:spcPts val="0"/>
              </a:spcBef>
              <a:buNone/>
            </a:pPr>
            <a:endParaRPr lang="en-US" sz="1800" cap="all" dirty="0"/>
          </a:p>
          <a:p>
            <a:pPr marL="0" indent="0">
              <a:lnSpc>
                <a:spcPct val="120000"/>
              </a:lnSpc>
              <a:spcBef>
                <a:spcPts val="0"/>
              </a:spcBef>
              <a:buNone/>
            </a:pPr>
            <a:r>
              <a:rPr lang="en-US" sz="1800" cap="all" dirty="0"/>
              <a:t>KATIE BRANDT</a:t>
            </a:r>
          </a:p>
          <a:p>
            <a:pPr marL="0" indent="0">
              <a:lnSpc>
                <a:spcPct val="120000"/>
              </a:lnSpc>
              <a:spcBef>
                <a:spcPts val="0"/>
              </a:spcBef>
              <a:buNone/>
            </a:pPr>
            <a:endParaRPr lang="en-US" sz="1800" cap="all" dirty="0"/>
          </a:p>
          <a:p>
            <a:pPr marL="0" indent="0">
              <a:lnSpc>
                <a:spcPct val="120000"/>
              </a:lnSpc>
              <a:spcBef>
                <a:spcPts val="0"/>
              </a:spcBef>
              <a:buNone/>
            </a:pPr>
            <a:r>
              <a:rPr lang="en-US" sz="1800" cap="all" dirty="0"/>
              <a:t>DEBRA CHERRY, PHD</a:t>
            </a:r>
          </a:p>
          <a:p>
            <a:pPr marL="0" indent="0">
              <a:lnSpc>
                <a:spcPct val="120000"/>
              </a:lnSpc>
              <a:spcBef>
                <a:spcPts val="0"/>
              </a:spcBef>
              <a:buNone/>
            </a:pPr>
            <a:endParaRPr lang="en-US" sz="1800" cap="all" dirty="0"/>
          </a:p>
          <a:p>
            <a:pPr marL="0" indent="0">
              <a:lnSpc>
                <a:spcPct val="120000"/>
              </a:lnSpc>
              <a:spcBef>
                <a:spcPts val="0"/>
              </a:spcBef>
              <a:buNone/>
            </a:pPr>
            <a:r>
              <a:rPr lang="en-US" sz="1800" cap="all" dirty="0"/>
              <a:t>ROBERT EGGE</a:t>
            </a:r>
          </a:p>
          <a:p>
            <a:pPr marL="0" indent="0">
              <a:lnSpc>
                <a:spcPct val="120000"/>
              </a:lnSpc>
              <a:spcBef>
                <a:spcPts val="0"/>
              </a:spcBef>
              <a:buNone/>
            </a:pPr>
            <a:endParaRPr lang="en-US" sz="1800" cap="all" dirty="0"/>
          </a:p>
          <a:p>
            <a:pPr marL="0" indent="0">
              <a:lnSpc>
                <a:spcPct val="120000"/>
              </a:lnSpc>
              <a:spcBef>
                <a:spcPts val="0"/>
              </a:spcBef>
              <a:buNone/>
            </a:pPr>
            <a:r>
              <a:rPr lang="en-US" sz="1800" cap="all" dirty="0"/>
              <a:t>GARY EPSTEIN-LUBOW, MD</a:t>
            </a:r>
          </a:p>
        </p:txBody>
      </p:sp>
      <p:sp>
        <p:nvSpPr>
          <p:cNvPr id="6" name="Content Placeholder 5">
            <a:extLst>
              <a:ext uri="{FF2B5EF4-FFF2-40B4-BE49-F238E27FC236}">
                <a16:creationId xmlns:a16="http://schemas.microsoft.com/office/drawing/2014/main" id="{F1DF3E86-1510-4646-B075-86335537A572}"/>
              </a:ext>
            </a:extLst>
          </p:cNvPr>
          <p:cNvSpPr>
            <a:spLocks noGrp="1"/>
          </p:cNvSpPr>
          <p:nvPr>
            <p:ph sz="half" idx="2"/>
          </p:nvPr>
        </p:nvSpPr>
        <p:spPr>
          <a:xfrm>
            <a:off x="6172202" y="2256791"/>
            <a:ext cx="5181600" cy="4236084"/>
          </a:xfrm>
        </p:spPr>
        <p:txBody>
          <a:bodyPr>
            <a:normAutofit/>
          </a:bodyPr>
          <a:lstStyle/>
          <a:p>
            <a:pPr marL="0" indent="0">
              <a:lnSpc>
                <a:spcPct val="100000"/>
              </a:lnSpc>
              <a:spcBef>
                <a:spcPts val="0"/>
              </a:spcBef>
              <a:buNone/>
            </a:pPr>
            <a:r>
              <a:rPr lang="en-US" sz="1800" cap="all" dirty="0"/>
              <a:t>REV. CYNTHIA HULING HUMMEL</a:t>
            </a:r>
          </a:p>
          <a:p>
            <a:pPr marL="0" indent="0">
              <a:lnSpc>
                <a:spcPct val="100000"/>
              </a:lnSpc>
              <a:spcBef>
                <a:spcPts val="0"/>
              </a:spcBef>
              <a:buNone/>
            </a:pPr>
            <a:endParaRPr lang="en-US" sz="1800" cap="all" dirty="0"/>
          </a:p>
          <a:p>
            <a:pPr marL="0" indent="0">
              <a:lnSpc>
                <a:spcPct val="100000"/>
              </a:lnSpc>
              <a:spcBef>
                <a:spcPts val="0"/>
              </a:spcBef>
              <a:buNone/>
            </a:pPr>
            <a:r>
              <a:rPr lang="en-US" sz="1800" cap="all" dirty="0"/>
              <a:t>BRADLEY HYMAN, MD</a:t>
            </a:r>
          </a:p>
          <a:p>
            <a:pPr marL="0" indent="0">
              <a:lnSpc>
                <a:spcPct val="100000"/>
              </a:lnSpc>
              <a:spcBef>
                <a:spcPts val="0"/>
              </a:spcBef>
              <a:buNone/>
            </a:pPr>
            <a:endParaRPr lang="en-US" sz="1800" cap="all" dirty="0"/>
          </a:p>
          <a:p>
            <a:pPr marL="0" indent="0">
              <a:lnSpc>
                <a:spcPct val="100000"/>
              </a:lnSpc>
              <a:spcBef>
                <a:spcPts val="0"/>
              </a:spcBef>
              <a:buNone/>
            </a:pPr>
            <a:r>
              <a:rPr lang="en-US" sz="1800" cap="all" dirty="0"/>
              <a:t>BECKY KURTZ</a:t>
            </a:r>
          </a:p>
          <a:p>
            <a:pPr marL="0" indent="0">
              <a:lnSpc>
                <a:spcPct val="100000"/>
              </a:lnSpc>
              <a:spcBef>
                <a:spcPts val="0"/>
              </a:spcBef>
              <a:buNone/>
            </a:pPr>
            <a:endParaRPr lang="en-US" sz="1800" dirty="0"/>
          </a:p>
          <a:p>
            <a:pPr marL="0" indent="0">
              <a:lnSpc>
                <a:spcPct val="100000"/>
              </a:lnSpc>
              <a:spcBef>
                <a:spcPts val="0"/>
              </a:spcBef>
              <a:buNone/>
            </a:pPr>
            <a:r>
              <a:rPr lang="en-US" sz="1800" cap="all" dirty="0"/>
              <a:t>ALLAN LEVEY, MD</a:t>
            </a:r>
          </a:p>
          <a:p>
            <a:pPr marL="0" indent="0">
              <a:lnSpc>
                <a:spcPct val="100000"/>
              </a:lnSpc>
              <a:spcBef>
                <a:spcPts val="0"/>
              </a:spcBef>
              <a:buNone/>
            </a:pPr>
            <a:endParaRPr lang="en-US" sz="1800" cap="all" dirty="0"/>
          </a:p>
          <a:p>
            <a:pPr marL="0" indent="0">
              <a:lnSpc>
                <a:spcPct val="100000"/>
              </a:lnSpc>
              <a:spcBef>
                <a:spcPts val="0"/>
              </a:spcBef>
              <a:buNone/>
            </a:pPr>
            <a:r>
              <a:rPr lang="en-US" sz="1800" cap="all" dirty="0"/>
              <a:t>ANGELA TAYLOR</a:t>
            </a:r>
          </a:p>
          <a:p>
            <a:pPr marL="0" indent="0">
              <a:lnSpc>
                <a:spcPct val="100000"/>
              </a:lnSpc>
              <a:spcBef>
                <a:spcPts val="0"/>
              </a:spcBef>
              <a:buNone/>
            </a:pPr>
            <a:endParaRPr lang="en-US" sz="1800" cap="all" dirty="0"/>
          </a:p>
          <a:p>
            <a:pPr marL="0" indent="0">
              <a:lnSpc>
                <a:spcPct val="100000"/>
              </a:lnSpc>
              <a:spcBef>
                <a:spcPts val="0"/>
              </a:spcBef>
              <a:buNone/>
            </a:pPr>
            <a:r>
              <a:rPr lang="en-US" sz="1800" cap="all" dirty="0"/>
              <a:t>SOWANDE TICHAWONNA</a:t>
            </a:r>
            <a:endParaRPr lang="en-US" sz="1800" dirty="0"/>
          </a:p>
        </p:txBody>
      </p:sp>
      <p:sp>
        <p:nvSpPr>
          <p:cNvPr id="7" name="TextBox 6">
            <a:extLst>
              <a:ext uri="{FF2B5EF4-FFF2-40B4-BE49-F238E27FC236}">
                <a16:creationId xmlns:a16="http://schemas.microsoft.com/office/drawing/2014/main" id="{27B21980-A456-4599-982E-62DAC1A896D6}"/>
              </a:ext>
            </a:extLst>
          </p:cNvPr>
          <p:cNvSpPr txBox="1"/>
          <p:nvPr/>
        </p:nvSpPr>
        <p:spPr>
          <a:xfrm>
            <a:off x="3085111" y="1742907"/>
            <a:ext cx="6021777" cy="461665"/>
          </a:xfrm>
          <a:prstGeom prst="rect">
            <a:avLst/>
          </a:prstGeom>
          <a:noFill/>
        </p:spPr>
        <p:txBody>
          <a:bodyPr wrap="none" rtlCol="0">
            <a:spAutoFit/>
          </a:bodyPr>
          <a:lstStyle/>
          <a:p>
            <a:r>
              <a:rPr lang="en-US" sz="2400" u="sng" cap="all" dirty="0"/>
              <a:t>NON-FEDERAL ADVISORY COUNCIL MEMBERs</a:t>
            </a:r>
            <a:endParaRPr lang="en-US" sz="2400" u="sng" dirty="0"/>
          </a:p>
        </p:txBody>
      </p:sp>
    </p:spTree>
    <p:extLst>
      <p:ext uri="{BB962C8B-B14F-4D97-AF65-F5344CB8AC3E}">
        <p14:creationId xmlns:p14="http://schemas.microsoft.com/office/powerpoint/2010/main" val="2892106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EF88C5-6491-4C24-BCDC-BB8C2EE06AEF}"/>
              </a:ext>
            </a:extLst>
          </p:cNvPr>
          <p:cNvSpPr>
            <a:spLocks noGrp="1"/>
          </p:cNvSpPr>
          <p:nvPr>
            <p:ph type="title"/>
          </p:nvPr>
        </p:nvSpPr>
        <p:spPr/>
        <p:txBody>
          <a:bodyPr>
            <a:normAutofit/>
          </a:bodyPr>
          <a:lstStyle/>
          <a:p>
            <a:r>
              <a:rPr lang="en-US" b="1" dirty="0">
                <a:solidFill>
                  <a:srgbClr val="002060"/>
                </a:solidFill>
              </a:rPr>
              <a:t>NAPA MEMBERSHIP (CONTINUED)</a:t>
            </a:r>
            <a:endParaRPr lang="en-US" dirty="0">
              <a:solidFill>
                <a:srgbClr val="002060"/>
              </a:solidFill>
            </a:endParaRPr>
          </a:p>
        </p:txBody>
      </p:sp>
      <p:sp>
        <p:nvSpPr>
          <p:cNvPr id="5" name="Content Placeholder 4">
            <a:extLst>
              <a:ext uri="{FF2B5EF4-FFF2-40B4-BE49-F238E27FC236}">
                <a16:creationId xmlns:a16="http://schemas.microsoft.com/office/drawing/2014/main" id="{81D53329-C923-4A62-8DAF-904B5B28C9B4}"/>
              </a:ext>
            </a:extLst>
          </p:cNvPr>
          <p:cNvSpPr>
            <a:spLocks noGrp="1"/>
          </p:cNvSpPr>
          <p:nvPr>
            <p:ph sz="half" idx="1"/>
          </p:nvPr>
        </p:nvSpPr>
        <p:spPr>
          <a:xfrm>
            <a:off x="838197" y="2802074"/>
            <a:ext cx="5181600" cy="3229609"/>
          </a:xfrm>
        </p:spPr>
        <p:txBody>
          <a:bodyPr>
            <a:noAutofit/>
          </a:bodyPr>
          <a:lstStyle/>
          <a:p>
            <a:pPr marL="0" indent="0">
              <a:lnSpc>
                <a:spcPct val="100000"/>
              </a:lnSpc>
              <a:spcBef>
                <a:spcPts val="0"/>
              </a:spcBef>
              <a:buNone/>
            </a:pPr>
            <a:r>
              <a:rPr lang="en-US" sz="1800" dirty="0"/>
              <a:t>Kara Townsend, M.P.H., Office of the ASPE</a:t>
            </a:r>
          </a:p>
          <a:p>
            <a:pPr marL="0" indent="0">
              <a:lnSpc>
                <a:spcPct val="100000"/>
              </a:lnSpc>
              <a:spcBef>
                <a:spcPts val="0"/>
              </a:spcBef>
              <a:buNone/>
            </a:pPr>
            <a:endParaRPr lang="en-US" sz="1800" dirty="0"/>
          </a:p>
          <a:p>
            <a:pPr marL="0" indent="0">
              <a:lnSpc>
                <a:spcPct val="100000"/>
              </a:lnSpc>
              <a:spcBef>
                <a:spcPts val="0"/>
              </a:spcBef>
              <a:buNone/>
            </a:pPr>
            <a:r>
              <a:rPr lang="en-US" sz="1800" dirty="0"/>
              <a:t>Bruce Finke, M.D., Indian Health Service</a:t>
            </a:r>
          </a:p>
          <a:p>
            <a:pPr marL="0" indent="0">
              <a:lnSpc>
                <a:spcPct val="100000"/>
              </a:lnSpc>
              <a:spcBef>
                <a:spcPts val="0"/>
              </a:spcBef>
              <a:buNone/>
            </a:pPr>
            <a:endParaRPr lang="en-US" sz="1800" dirty="0"/>
          </a:p>
          <a:p>
            <a:pPr marL="0" indent="0">
              <a:lnSpc>
                <a:spcPct val="100000"/>
              </a:lnSpc>
              <a:spcBef>
                <a:spcPts val="0"/>
              </a:spcBef>
              <a:buNone/>
            </a:pPr>
            <a:r>
              <a:rPr lang="en-US" sz="1800" dirty="0"/>
              <a:t>Arlene S. Bierman, M.D., AHRQ</a:t>
            </a:r>
          </a:p>
          <a:p>
            <a:pPr marL="0" indent="0">
              <a:lnSpc>
                <a:spcPct val="100000"/>
              </a:lnSpc>
              <a:spcBef>
                <a:spcPts val="0"/>
              </a:spcBef>
              <a:buNone/>
            </a:pPr>
            <a:endParaRPr lang="en-US" sz="1800" dirty="0"/>
          </a:p>
          <a:p>
            <a:pPr marL="0" indent="0">
              <a:lnSpc>
                <a:spcPct val="100000"/>
              </a:lnSpc>
              <a:spcBef>
                <a:spcPts val="0"/>
              </a:spcBef>
              <a:buNone/>
            </a:pPr>
            <a:r>
              <a:rPr lang="en-US" sz="1800" dirty="0"/>
              <a:t>Erin Long, M.S.W., ACL</a:t>
            </a:r>
          </a:p>
          <a:p>
            <a:pPr marL="0" indent="0">
              <a:lnSpc>
                <a:spcPct val="100000"/>
              </a:lnSpc>
              <a:spcBef>
                <a:spcPts val="0"/>
              </a:spcBef>
              <a:buNone/>
            </a:pPr>
            <a:endParaRPr lang="en-US" sz="1800" dirty="0"/>
          </a:p>
          <a:p>
            <a:pPr marL="0" indent="0">
              <a:lnSpc>
                <a:spcPct val="100000"/>
              </a:lnSpc>
              <a:spcBef>
                <a:spcPts val="0"/>
              </a:spcBef>
              <a:buNone/>
            </a:pPr>
            <a:r>
              <a:rPr lang="en-US" sz="1800" dirty="0"/>
              <a:t>Anthony </a:t>
            </a:r>
            <a:r>
              <a:rPr lang="en-US" sz="1800" dirty="0" err="1"/>
              <a:t>Pacifico</a:t>
            </a:r>
            <a:r>
              <a:rPr lang="en-US" sz="1800" dirty="0"/>
              <a:t>, Ph.D., NSF</a:t>
            </a:r>
          </a:p>
          <a:p>
            <a:pPr marL="0" indent="0">
              <a:lnSpc>
                <a:spcPct val="100000"/>
              </a:lnSpc>
              <a:spcBef>
                <a:spcPts val="0"/>
              </a:spcBef>
              <a:buNone/>
            </a:pPr>
            <a:endParaRPr lang="en-US" sz="1800" dirty="0"/>
          </a:p>
          <a:p>
            <a:pPr marL="0" indent="0">
              <a:lnSpc>
                <a:spcPct val="100000"/>
              </a:lnSpc>
              <a:spcBef>
                <a:spcPts val="0"/>
              </a:spcBef>
              <a:buNone/>
            </a:pPr>
            <a:endParaRPr lang="en-US" sz="1800" dirty="0"/>
          </a:p>
        </p:txBody>
      </p:sp>
      <p:sp>
        <p:nvSpPr>
          <p:cNvPr id="6" name="Content Placeholder 5">
            <a:extLst>
              <a:ext uri="{FF2B5EF4-FFF2-40B4-BE49-F238E27FC236}">
                <a16:creationId xmlns:a16="http://schemas.microsoft.com/office/drawing/2014/main" id="{F1DF3E86-1510-4646-B075-86335537A572}"/>
              </a:ext>
            </a:extLst>
          </p:cNvPr>
          <p:cNvSpPr>
            <a:spLocks noGrp="1"/>
          </p:cNvSpPr>
          <p:nvPr>
            <p:ph sz="half" idx="2"/>
          </p:nvPr>
        </p:nvSpPr>
        <p:spPr>
          <a:xfrm>
            <a:off x="6172204" y="2802075"/>
            <a:ext cx="5181600" cy="3422556"/>
          </a:xfrm>
        </p:spPr>
        <p:txBody>
          <a:bodyPr>
            <a:normAutofit/>
          </a:bodyPr>
          <a:lstStyle/>
          <a:p>
            <a:pPr marL="0" indent="0">
              <a:lnSpc>
                <a:spcPct val="100000"/>
              </a:lnSpc>
              <a:spcBef>
                <a:spcPts val="0"/>
              </a:spcBef>
              <a:buNone/>
            </a:pPr>
            <a:r>
              <a:rPr lang="en-US" sz="1800" dirty="0"/>
              <a:t>Richard Hodes, M.D., Director, NIA NIH</a:t>
            </a:r>
          </a:p>
          <a:p>
            <a:pPr marL="0" indent="0">
              <a:lnSpc>
                <a:spcPct val="100000"/>
              </a:lnSpc>
              <a:spcBef>
                <a:spcPts val="0"/>
              </a:spcBef>
              <a:buNone/>
            </a:pPr>
            <a:endParaRPr lang="en-US" sz="1800" dirty="0"/>
          </a:p>
          <a:p>
            <a:pPr marL="0" indent="0">
              <a:lnSpc>
                <a:spcPct val="100000"/>
              </a:lnSpc>
              <a:spcBef>
                <a:spcPts val="0"/>
              </a:spcBef>
              <a:buNone/>
            </a:pPr>
            <a:r>
              <a:rPr lang="en-US" sz="1800" dirty="0"/>
              <a:t>Shari Ling, M.D., CMS</a:t>
            </a:r>
          </a:p>
          <a:p>
            <a:pPr marL="0" indent="0">
              <a:lnSpc>
                <a:spcPct val="100000"/>
              </a:lnSpc>
              <a:spcBef>
                <a:spcPts val="0"/>
              </a:spcBef>
              <a:buNone/>
            </a:pPr>
            <a:endParaRPr lang="en-US" sz="1800" dirty="0"/>
          </a:p>
          <a:p>
            <a:pPr marL="0" indent="0">
              <a:lnSpc>
                <a:spcPct val="100000"/>
              </a:lnSpc>
              <a:spcBef>
                <a:spcPts val="0"/>
              </a:spcBef>
              <a:buNone/>
            </a:pPr>
            <a:r>
              <a:rPr lang="en-US" sz="1800" dirty="0"/>
              <a:t>Lisa C. McGuire, Ph.D., CDC</a:t>
            </a:r>
          </a:p>
          <a:p>
            <a:pPr marL="0" indent="0">
              <a:lnSpc>
                <a:spcPct val="100000"/>
              </a:lnSpc>
              <a:spcBef>
                <a:spcPts val="0"/>
              </a:spcBef>
              <a:buNone/>
            </a:pPr>
            <a:endParaRPr lang="en-US" sz="1800" dirty="0"/>
          </a:p>
          <a:p>
            <a:pPr marL="0" indent="0">
              <a:lnSpc>
                <a:spcPct val="100000"/>
              </a:lnSpc>
              <a:spcBef>
                <a:spcPts val="0"/>
              </a:spcBef>
              <a:buNone/>
            </a:pPr>
            <a:r>
              <a:rPr lang="en-US" sz="1800" dirty="0"/>
              <a:t>Joan Weiss, Ph.D., HRSA</a:t>
            </a:r>
          </a:p>
          <a:p>
            <a:pPr marL="0" indent="0">
              <a:lnSpc>
                <a:spcPct val="100000"/>
              </a:lnSpc>
              <a:spcBef>
                <a:spcPts val="0"/>
              </a:spcBef>
              <a:buNone/>
            </a:pPr>
            <a:endParaRPr lang="en-US" sz="1800" dirty="0"/>
          </a:p>
          <a:p>
            <a:pPr marL="0" indent="0">
              <a:lnSpc>
                <a:spcPct val="100000"/>
              </a:lnSpc>
              <a:spcBef>
                <a:spcPts val="0"/>
              </a:spcBef>
              <a:buNone/>
            </a:pPr>
            <a:r>
              <a:rPr lang="en-US" sz="1800" dirty="0"/>
              <a:t>Richard M. Allman, M.D., VA</a:t>
            </a:r>
          </a:p>
          <a:p>
            <a:pPr marL="0" indent="0">
              <a:lnSpc>
                <a:spcPct val="100000"/>
              </a:lnSpc>
              <a:spcBef>
                <a:spcPts val="0"/>
              </a:spcBef>
              <a:buNone/>
            </a:pPr>
            <a:endParaRPr lang="en-US" sz="1800" dirty="0"/>
          </a:p>
        </p:txBody>
      </p:sp>
      <p:sp>
        <p:nvSpPr>
          <p:cNvPr id="7" name="TextBox 6">
            <a:extLst>
              <a:ext uri="{FF2B5EF4-FFF2-40B4-BE49-F238E27FC236}">
                <a16:creationId xmlns:a16="http://schemas.microsoft.com/office/drawing/2014/main" id="{27B21980-A456-4599-982E-62DAC1A896D6}"/>
              </a:ext>
            </a:extLst>
          </p:cNvPr>
          <p:cNvSpPr txBox="1"/>
          <p:nvPr/>
        </p:nvSpPr>
        <p:spPr>
          <a:xfrm>
            <a:off x="2145335" y="1742907"/>
            <a:ext cx="7901330" cy="461665"/>
          </a:xfrm>
          <a:prstGeom prst="rect">
            <a:avLst/>
          </a:prstGeom>
          <a:noFill/>
        </p:spPr>
        <p:txBody>
          <a:bodyPr wrap="none" rtlCol="0">
            <a:spAutoFit/>
          </a:bodyPr>
          <a:lstStyle/>
          <a:p>
            <a:r>
              <a:rPr lang="en-US" sz="2400" u="sng" cap="all" dirty="0"/>
              <a:t>FEDERAL ADVISORY COUNCIL MEMBER AGENCY AFFILIATIONS</a:t>
            </a:r>
          </a:p>
        </p:txBody>
      </p:sp>
    </p:spTree>
    <p:extLst>
      <p:ext uri="{BB962C8B-B14F-4D97-AF65-F5344CB8AC3E}">
        <p14:creationId xmlns:p14="http://schemas.microsoft.com/office/powerpoint/2010/main" val="16742883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1C48A-7DC2-4CE3-9E24-DC75220C1989}"/>
              </a:ext>
            </a:extLst>
          </p:cNvPr>
          <p:cNvSpPr>
            <a:spLocks noGrp="1"/>
          </p:cNvSpPr>
          <p:nvPr>
            <p:ph type="title"/>
          </p:nvPr>
        </p:nvSpPr>
        <p:spPr/>
        <p:txBody>
          <a:bodyPr/>
          <a:lstStyle/>
          <a:p>
            <a:r>
              <a:rPr lang="en-US" b="1" cap="all" dirty="0">
                <a:solidFill>
                  <a:srgbClr val="002060"/>
                </a:solidFill>
              </a:rPr>
              <a:t>Research</a:t>
            </a:r>
            <a:endParaRPr lang="en-US" dirty="0">
              <a:solidFill>
                <a:srgbClr val="002060"/>
              </a:solidFill>
            </a:endParaRPr>
          </a:p>
        </p:txBody>
      </p:sp>
      <p:sp>
        <p:nvSpPr>
          <p:cNvPr id="3" name="Content Placeholder 2">
            <a:extLst>
              <a:ext uri="{FF2B5EF4-FFF2-40B4-BE49-F238E27FC236}">
                <a16:creationId xmlns:a16="http://schemas.microsoft.com/office/drawing/2014/main" id="{A502E9FE-3DC9-472B-AAF9-14C38165715E}"/>
              </a:ext>
            </a:extLst>
          </p:cNvPr>
          <p:cNvSpPr>
            <a:spLocks noGrp="1"/>
          </p:cNvSpPr>
          <p:nvPr>
            <p:ph idx="1"/>
          </p:nvPr>
        </p:nvSpPr>
        <p:spPr/>
        <p:txBody>
          <a:bodyPr>
            <a:normAutofit/>
          </a:bodyPr>
          <a:lstStyle/>
          <a:p>
            <a:pPr marL="0" indent="0">
              <a:lnSpc>
                <a:spcPct val="100000"/>
              </a:lnSpc>
              <a:spcBef>
                <a:spcPts val="0"/>
              </a:spcBef>
              <a:buNone/>
            </a:pPr>
            <a:r>
              <a:rPr lang="en-US" sz="2400" b="1" cap="all" dirty="0"/>
              <a:t>Recommendation 1</a:t>
            </a:r>
            <a:endParaRPr lang="en-US" sz="2400" dirty="0"/>
          </a:p>
          <a:p>
            <a:pPr marL="0" indent="0">
              <a:lnSpc>
                <a:spcPct val="100000"/>
              </a:lnSpc>
              <a:spcBef>
                <a:spcPts val="0"/>
              </a:spcBef>
              <a:buNone/>
            </a:pPr>
            <a:r>
              <a:rPr lang="en-US" sz="2400" dirty="0"/>
              <a:t>The 2018 National Plan should continue to provide a robust, comprehensive, collaborative and transformative scientific road map for achieving the goal of preventing, effectively treating, and providing effective care and services for AD/ADRD by 2025.</a:t>
            </a:r>
          </a:p>
          <a:p>
            <a:pPr marL="0" indent="0">
              <a:lnSpc>
                <a:spcPct val="100000"/>
              </a:lnSpc>
              <a:spcBef>
                <a:spcPts val="0"/>
              </a:spcBef>
              <a:buNone/>
            </a:pPr>
            <a:endParaRPr lang="en-US" sz="2400" dirty="0"/>
          </a:p>
          <a:p>
            <a:pPr marL="0" indent="0">
              <a:lnSpc>
                <a:spcPct val="100000"/>
              </a:lnSpc>
              <a:spcBef>
                <a:spcPts val="0"/>
              </a:spcBef>
              <a:buNone/>
            </a:pPr>
            <a:r>
              <a:rPr lang="en-US" sz="2400" b="1" cap="all" dirty="0"/>
              <a:t>RECOMMENDATION 2</a:t>
            </a:r>
            <a:endParaRPr lang="en-US" sz="2400" dirty="0"/>
          </a:p>
          <a:p>
            <a:pPr marL="0" indent="0">
              <a:lnSpc>
                <a:spcPct val="100000"/>
              </a:lnSpc>
              <a:spcBef>
                <a:spcPts val="0"/>
              </a:spcBef>
              <a:buNone/>
            </a:pPr>
            <a:r>
              <a:rPr lang="en-US" sz="2400" dirty="0"/>
              <a:t>A top priority remains the urgent need for Congress to continue to increase annual federal research funding sufficient to meet all the 2025 goals, across biomedical, clinical, LTSS and public health.</a:t>
            </a:r>
          </a:p>
        </p:txBody>
      </p:sp>
    </p:spTree>
    <p:extLst>
      <p:ext uri="{BB962C8B-B14F-4D97-AF65-F5344CB8AC3E}">
        <p14:creationId xmlns:p14="http://schemas.microsoft.com/office/powerpoint/2010/main" val="31648249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18486-DC0B-4B3B-BF9D-69BDB747761B}"/>
              </a:ext>
            </a:extLst>
          </p:cNvPr>
          <p:cNvSpPr>
            <a:spLocks noGrp="1"/>
          </p:cNvSpPr>
          <p:nvPr>
            <p:ph type="title"/>
          </p:nvPr>
        </p:nvSpPr>
        <p:spPr/>
        <p:txBody>
          <a:bodyPr/>
          <a:lstStyle/>
          <a:p>
            <a:r>
              <a:rPr lang="en-US" b="1" cap="all" dirty="0">
                <a:solidFill>
                  <a:srgbClr val="002060"/>
                </a:solidFill>
              </a:rPr>
              <a:t>Research (</a:t>
            </a:r>
            <a:r>
              <a:rPr lang="en-US" b="1" cap="all" dirty="0" smtClean="0">
                <a:solidFill>
                  <a:srgbClr val="002060"/>
                </a:solidFill>
              </a:rPr>
              <a:t>continued . . )</a:t>
            </a:r>
            <a:endParaRPr lang="en-US" dirty="0">
              <a:solidFill>
                <a:srgbClr val="002060"/>
              </a:solidFill>
            </a:endParaRPr>
          </a:p>
        </p:txBody>
      </p:sp>
      <p:sp>
        <p:nvSpPr>
          <p:cNvPr id="3" name="Content Placeholder 2">
            <a:extLst>
              <a:ext uri="{FF2B5EF4-FFF2-40B4-BE49-F238E27FC236}">
                <a16:creationId xmlns:a16="http://schemas.microsoft.com/office/drawing/2014/main" id="{EA771292-5935-4C06-BE89-179D01CFDD51}"/>
              </a:ext>
            </a:extLst>
          </p:cNvPr>
          <p:cNvSpPr>
            <a:spLocks noGrp="1"/>
          </p:cNvSpPr>
          <p:nvPr>
            <p:ph idx="1"/>
          </p:nvPr>
        </p:nvSpPr>
        <p:spPr>
          <a:xfrm>
            <a:off x="838200" y="1825625"/>
            <a:ext cx="10515600" cy="4667250"/>
          </a:xfrm>
        </p:spPr>
        <p:txBody>
          <a:bodyPr>
            <a:noAutofit/>
          </a:bodyPr>
          <a:lstStyle/>
          <a:p>
            <a:pPr marL="0" indent="0">
              <a:lnSpc>
                <a:spcPct val="120000"/>
              </a:lnSpc>
              <a:spcBef>
                <a:spcPts val="0"/>
              </a:spcBef>
              <a:buNone/>
            </a:pPr>
            <a:r>
              <a:rPr lang="en-US" sz="2400" b="1" cap="all" dirty="0"/>
              <a:t>RECOMMENDATION 3</a:t>
            </a:r>
            <a:endParaRPr lang="en-US" sz="2400" dirty="0"/>
          </a:p>
          <a:p>
            <a:pPr marL="0" indent="0">
              <a:lnSpc>
                <a:spcPct val="120000"/>
              </a:lnSpc>
              <a:spcBef>
                <a:spcPts val="0"/>
              </a:spcBef>
              <a:buNone/>
            </a:pPr>
            <a:r>
              <a:rPr lang="en-US" sz="2400" dirty="0"/>
              <a:t>Emphasis should be given to the standardization of terminology across the spectrum of cognition in neurocognitive disorders by all agencies involved in the National Plan, to reduce ambiguity over confusing or overlapping terms, reduce stigma associated with AD/ADRD, and improve public awareness of AD/ADRD and access to relevant resources and services.</a:t>
            </a:r>
          </a:p>
          <a:p>
            <a:pPr marL="0" indent="0">
              <a:lnSpc>
                <a:spcPct val="120000"/>
              </a:lnSpc>
              <a:spcBef>
                <a:spcPts val="0"/>
              </a:spcBef>
              <a:buNone/>
            </a:pPr>
            <a:endParaRPr lang="en-US" sz="2400" dirty="0"/>
          </a:p>
          <a:p>
            <a:pPr marL="0" indent="0">
              <a:lnSpc>
                <a:spcPct val="100000"/>
              </a:lnSpc>
              <a:spcBef>
                <a:spcPts val="0"/>
              </a:spcBef>
              <a:buNone/>
            </a:pPr>
            <a:r>
              <a:rPr lang="en-US" sz="2400" b="1" cap="all" dirty="0"/>
              <a:t>RECOMMENDATION 4</a:t>
            </a:r>
            <a:endParaRPr lang="en-US" sz="2400" dirty="0"/>
          </a:p>
          <a:p>
            <a:pPr marL="0" indent="0">
              <a:lnSpc>
                <a:spcPct val="100000"/>
              </a:lnSpc>
              <a:spcBef>
                <a:spcPts val="0"/>
              </a:spcBef>
              <a:buNone/>
            </a:pPr>
            <a:r>
              <a:rPr lang="en-US" sz="2400" dirty="0"/>
              <a:t>A major area of emphasis by all federal agencies involved in the National Plan should be the enhancement of recruitment efforts for research involving those with, or at risk of developing, AD/ADRD.</a:t>
            </a:r>
          </a:p>
          <a:p>
            <a:pPr marL="0" indent="0">
              <a:lnSpc>
                <a:spcPct val="120000"/>
              </a:lnSpc>
              <a:spcBef>
                <a:spcPts val="0"/>
              </a:spcBef>
              <a:buNone/>
            </a:pPr>
            <a:endParaRPr lang="en-US" sz="2400" dirty="0"/>
          </a:p>
        </p:txBody>
      </p:sp>
    </p:spTree>
    <p:extLst>
      <p:ext uri="{BB962C8B-B14F-4D97-AF65-F5344CB8AC3E}">
        <p14:creationId xmlns:p14="http://schemas.microsoft.com/office/powerpoint/2010/main" val="18018404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2A236-0C49-40DF-8581-F79333D5C379}"/>
              </a:ext>
            </a:extLst>
          </p:cNvPr>
          <p:cNvSpPr>
            <a:spLocks noGrp="1"/>
          </p:cNvSpPr>
          <p:nvPr>
            <p:ph type="title"/>
          </p:nvPr>
        </p:nvSpPr>
        <p:spPr/>
        <p:txBody>
          <a:bodyPr/>
          <a:lstStyle/>
          <a:p>
            <a:r>
              <a:rPr lang="en-US" b="1" cap="all" dirty="0">
                <a:solidFill>
                  <a:srgbClr val="002060"/>
                </a:solidFill>
              </a:rPr>
              <a:t>Research (</a:t>
            </a:r>
            <a:r>
              <a:rPr lang="en-US" b="1" cap="all" dirty="0" smtClean="0">
                <a:solidFill>
                  <a:srgbClr val="002060"/>
                </a:solidFill>
              </a:rPr>
              <a:t>continued . . .)</a:t>
            </a:r>
            <a:endParaRPr lang="en-US" dirty="0">
              <a:solidFill>
                <a:srgbClr val="002060"/>
              </a:solidFill>
            </a:endParaRPr>
          </a:p>
        </p:txBody>
      </p:sp>
      <p:sp>
        <p:nvSpPr>
          <p:cNvPr id="3" name="Content Placeholder 2">
            <a:extLst>
              <a:ext uri="{FF2B5EF4-FFF2-40B4-BE49-F238E27FC236}">
                <a16:creationId xmlns:a16="http://schemas.microsoft.com/office/drawing/2014/main" id="{FCB99A6A-C40E-40A4-B282-BD49A54ECF40}"/>
              </a:ext>
            </a:extLst>
          </p:cNvPr>
          <p:cNvSpPr>
            <a:spLocks noGrp="1"/>
          </p:cNvSpPr>
          <p:nvPr>
            <p:ph idx="1"/>
          </p:nvPr>
        </p:nvSpPr>
        <p:spPr/>
        <p:txBody>
          <a:bodyPr>
            <a:normAutofit/>
          </a:bodyPr>
          <a:lstStyle/>
          <a:p>
            <a:pPr marL="0" indent="0">
              <a:lnSpc>
                <a:spcPct val="100000"/>
              </a:lnSpc>
              <a:spcBef>
                <a:spcPts val="0"/>
              </a:spcBef>
              <a:buNone/>
            </a:pPr>
            <a:r>
              <a:rPr lang="en-US" sz="2400" b="1" cap="all" dirty="0"/>
              <a:t>RECOMMENDATION 5</a:t>
            </a:r>
            <a:endParaRPr lang="en-US" sz="2400" dirty="0"/>
          </a:p>
          <a:p>
            <a:pPr marL="0" indent="0">
              <a:lnSpc>
                <a:spcPct val="100000"/>
              </a:lnSpc>
              <a:spcBef>
                <a:spcPts val="0"/>
              </a:spcBef>
              <a:buNone/>
            </a:pPr>
            <a:r>
              <a:rPr lang="en-US" sz="2400" dirty="0"/>
              <a:t>Federal agencies should develop a strategy and infrastructure to increase open sharing of, access to, and utilization of research data, with a continued emphasis on ethics, in collaboration with academia, biotech and information system industries. This strategy should accelerate the pace of scientific discovery in AD/ADRD science by addressing a comprehensive range of issues including cross-sector data sharing practices and policies, data harmonization and interoperability, and the training of data scientists in AD/ADRD research.</a:t>
            </a:r>
          </a:p>
        </p:txBody>
      </p:sp>
    </p:spTree>
    <p:extLst>
      <p:ext uri="{BB962C8B-B14F-4D97-AF65-F5344CB8AC3E}">
        <p14:creationId xmlns:p14="http://schemas.microsoft.com/office/powerpoint/2010/main" val="10244864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3A81A-EFBB-42AB-931F-C503DCA4915A}"/>
              </a:ext>
            </a:extLst>
          </p:cNvPr>
          <p:cNvSpPr>
            <a:spLocks noGrp="1"/>
          </p:cNvSpPr>
          <p:nvPr>
            <p:ph type="title"/>
          </p:nvPr>
        </p:nvSpPr>
        <p:spPr/>
        <p:txBody>
          <a:bodyPr/>
          <a:lstStyle/>
          <a:p>
            <a:r>
              <a:rPr lang="en-US" b="1" cap="all" dirty="0">
                <a:solidFill>
                  <a:srgbClr val="002060"/>
                </a:solidFill>
              </a:rPr>
              <a:t>Research (</a:t>
            </a:r>
            <a:r>
              <a:rPr lang="en-US" b="1" cap="all" dirty="0" smtClean="0">
                <a:solidFill>
                  <a:srgbClr val="002060"/>
                </a:solidFill>
              </a:rPr>
              <a:t>continued . . . . )</a:t>
            </a:r>
            <a:endParaRPr lang="en-US" dirty="0">
              <a:solidFill>
                <a:srgbClr val="002060"/>
              </a:solidFill>
            </a:endParaRPr>
          </a:p>
        </p:txBody>
      </p:sp>
      <p:sp>
        <p:nvSpPr>
          <p:cNvPr id="3" name="Content Placeholder 2">
            <a:extLst>
              <a:ext uri="{FF2B5EF4-FFF2-40B4-BE49-F238E27FC236}">
                <a16:creationId xmlns:a16="http://schemas.microsoft.com/office/drawing/2014/main" id="{8F6E59E8-3ED7-4976-B591-4BD528C27C50}"/>
              </a:ext>
            </a:extLst>
          </p:cNvPr>
          <p:cNvSpPr>
            <a:spLocks noGrp="1"/>
          </p:cNvSpPr>
          <p:nvPr>
            <p:ph idx="1"/>
          </p:nvPr>
        </p:nvSpPr>
        <p:spPr/>
        <p:txBody>
          <a:bodyPr>
            <a:noAutofit/>
          </a:bodyPr>
          <a:lstStyle/>
          <a:p>
            <a:pPr marL="0" indent="0">
              <a:lnSpc>
                <a:spcPct val="100000"/>
              </a:lnSpc>
              <a:spcBef>
                <a:spcPts val="0"/>
              </a:spcBef>
              <a:buNone/>
            </a:pPr>
            <a:r>
              <a:rPr lang="en-US" sz="2400" b="1" cap="all" dirty="0"/>
              <a:t>RECOMMENDATION 6</a:t>
            </a:r>
            <a:endParaRPr lang="en-US" sz="2400" dirty="0"/>
          </a:p>
          <a:p>
            <a:pPr marL="0" indent="0">
              <a:lnSpc>
                <a:spcPct val="100000"/>
              </a:lnSpc>
              <a:spcBef>
                <a:spcPts val="0"/>
              </a:spcBef>
              <a:buNone/>
            </a:pPr>
            <a:r>
              <a:rPr lang="en-US" sz="2400" dirty="0"/>
              <a:t>All federal and non-governmental agencies funding AD/ADRD research, along with PCORI, academia and industry, should establish the engagement of the AD/ADRD community as a standard practice in both participating in setting national research priorities for AD/ADRD and throughout all stages of clinical research and care, and services and support research.</a:t>
            </a:r>
          </a:p>
          <a:p>
            <a:pPr marL="0" indent="0">
              <a:lnSpc>
                <a:spcPct val="100000"/>
              </a:lnSpc>
              <a:spcBef>
                <a:spcPts val="0"/>
              </a:spcBef>
              <a:buNone/>
            </a:pPr>
            <a:endParaRPr lang="en-US" sz="2400" dirty="0"/>
          </a:p>
          <a:p>
            <a:pPr marL="0" indent="0">
              <a:lnSpc>
                <a:spcPct val="100000"/>
              </a:lnSpc>
              <a:spcBef>
                <a:spcPts val="0"/>
              </a:spcBef>
              <a:buNone/>
            </a:pPr>
            <a:r>
              <a:rPr lang="en-US" sz="2400" b="1" cap="all" dirty="0"/>
              <a:t>RECOMMENDATION 7 -- New for 2019</a:t>
            </a:r>
            <a:endParaRPr lang="en-US" sz="2400" dirty="0"/>
          </a:p>
          <a:p>
            <a:pPr marL="0" indent="0">
              <a:lnSpc>
                <a:spcPct val="100000"/>
              </a:lnSpc>
              <a:spcBef>
                <a:spcPts val="0"/>
              </a:spcBef>
              <a:buNone/>
            </a:pPr>
            <a:r>
              <a:rPr lang="en-US" sz="2400" dirty="0"/>
              <a:t>To expand access to brain tissue needed for AD/ADRD research purposes, NIH should explore gaps in tissue availability for research, and review and refine the current infrastructure at the NIH </a:t>
            </a:r>
            <a:r>
              <a:rPr lang="en-US" sz="2400" dirty="0" err="1"/>
              <a:t>NeuroBioBank</a:t>
            </a:r>
            <a:r>
              <a:rPr lang="en-US" sz="2400" dirty="0"/>
              <a:t> and Alzheimer's Disease Research Centers (ADRCs) to fill these gaps.</a:t>
            </a:r>
          </a:p>
        </p:txBody>
      </p:sp>
    </p:spTree>
    <p:extLst>
      <p:ext uri="{BB962C8B-B14F-4D97-AF65-F5344CB8AC3E}">
        <p14:creationId xmlns:p14="http://schemas.microsoft.com/office/powerpoint/2010/main" val="27799447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00F3E-FE02-4A2F-B678-2B078FFEF4B5}"/>
              </a:ext>
            </a:extLst>
          </p:cNvPr>
          <p:cNvSpPr>
            <a:spLocks noGrp="1"/>
          </p:cNvSpPr>
          <p:nvPr>
            <p:ph type="title"/>
          </p:nvPr>
        </p:nvSpPr>
        <p:spPr/>
        <p:txBody>
          <a:bodyPr/>
          <a:lstStyle/>
          <a:p>
            <a:r>
              <a:rPr lang="en-US" b="1" cap="all" dirty="0">
                <a:solidFill>
                  <a:srgbClr val="002060"/>
                </a:solidFill>
              </a:rPr>
              <a:t>Clinical Care</a:t>
            </a:r>
            <a:endParaRPr lang="en-US" dirty="0">
              <a:solidFill>
                <a:srgbClr val="002060"/>
              </a:solidFill>
            </a:endParaRPr>
          </a:p>
        </p:txBody>
      </p:sp>
      <p:sp>
        <p:nvSpPr>
          <p:cNvPr id="3" name="Content Placeholder 2">
            <a:extLst>
              <a:ext uri="{FF2B5EF4-FFF2-40B4-BE49-F238E27FC236}">
                <a16:creationId xmlns:a16="http://schemas.microsoft.com/office/drawing/2014/main" id="{CA31EF05-1874-40EC-81AC-4AC78BC4C15F}"/>
              </a:ext>
            </a:extLst>
          </p:cNvPr>
          <p:cNvSpPr>
            <a:spLocks noGrp="1"/>
          </p:cNvSpPr>
          <p:nvPr>
            <p:ph idx="1"/>
          </p:nvPr>
        </p:nvSpPr>
        <p:spPr/>
        <p:txBody>
          <a:bodyPr>
            <a:normAutofit/>
          </a:bodyPr>
          <a:lstStyle/>
          <a:p>
            <a:pPr marL="0" indent="0">
              <a:lnSpc>
                <a:spcPct val="100000"/>
              </a:lnSpc>
              <a:spcBef>
                <a:spcPts val="0"/>
              </a:spcBef>
              <a:buNone/>
            </a:pPr>
            <a:r>
              <a:rPr lang="en-US" sz="2400" b="1" cap="all" dirty="0"/>
              <a:t>Recommendation 1</a:t>
            </a:r>
            <a:endParaRPr lang="en-US" sz="2400" dirty="0"/>
          </a:p>
          <a:p>
            <a:pPr marL="0" indent="0">
              <a:lnSpc>
                <a:spcPct val="100000"/>
              </a:lnSpc>
              <a:spcBef>
                <a:spcPts val="0"/>
              </a:spcBef>
              <a:buNone/>
            </a:pPr>
            <a:r>
              <a:rPr lang="en-US" sz="2400" dirty="0"/>
              <a:t>Advance the themes and recommendations of the 2017 and 2020 National Research Summits on Care, Services and Supports for Persons with Dementia and their Caregivers.</a:t>
            </a:r>
          </a:p>
          <a:p>
            <a:pPr marL="0" indent="0">
              <a:lnSpc>
                <a:spcPct val="100000"/>
              </a:lnSpc>
              <a:spcBef>
                <a:spcPts val="0"/>
              </a:spcBef>
              <a:buNone/>
            </a:pPr>
            <a:endParaRPr lang="en-US" sz="2400" dirty="0"/>
          </a:p>
          <a:p>
            <a:pPr marL="0" indent="0">
              <a:lnSpc>
                <a:spcPct val="100000"/>
              </a:lnSpc>
              <a:spcBef>
                <a:spcPts val="0"/>
              </a:spcBef>
              <a:buNone/>
            </a:pPr>
            <a:r>
              <a:rPr lang="en-US" sz="2400" b="1" cap="all" dirty="0"/>
              <a:t>Recommendation 2</a:t>
            </a:r>
            <a:endParaRPr lang="en-US" sz="2400" dirty="0"/>
          </a:p>
          <a:p>
            <a:pPr marL="0" indent="0">
              <a:lnSpc>
                <a:spcPct val="100000"/>
              </a:lnSpc>
              <a:spcBef>
                <a:spcPts val="0"/>
              </a:spcBef>
              <a:buNone/>
            </a:pPr>
            <a:r>
              <a:rPr lang="en-US" sz="2400" dirty="0"/>
              <a:t>Educate the public about early detection and diagnosis of AD/ADRD, person-centered care planning, and the importance of and ways to enter into research.</a:t>
            </a:r>
          </a:p>
        </p:txBody>
      </p:sp>
    </p:spTree>
    <p:extLst>
      <p:ext uri="{BB962C8B-B14F-4D97-AF65-F5344CB8AC3E}">
        <p14:creationId xmlns:p14="http://schemas.microsoft.com/office/powerpoint/2010/main" val="1952576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FC678-DDA3-415A-BC70-6AF2922BA510}"/>
              </a:ext>
            </a:extLst>
          </p:cNvPr>
          <p:cNvSpPr>
            <a:spLocks noGrp="1"/>
          </p:cNvSpPr>
          <p:nvPr>
            <p:ph type="title"/>
          </p:nvPr>
        </p:nvSpPr>
        <p:spPr/>
        <p:txBody>
          <a:bodyPr/>
          <a:lstStyle/>
          <a:p>
            <a:r>
              <a:rPr lang="en-US" b="1" cap="all" dirty="0">
                <a:solidFill>
                  <a:srgbClr val="002060"/>
                </a:solidFill>
              </a:rPr>
              <a:t>Clinical Care (continued)</a:t>
            </a:r>
            <a:endParaRPr lang="en-US" dirty="0">
              <a:solidFill>
                <a:srgbClr val="002060"/>
              </a:solidFill>
            </a:endParaRPr>
          </a:p>
        </p:txBody>
      </p:sp>
      <p:sp>
        <p:nvSpPr>
          <p:cNvPr id="3" name="Content Placeholder 2">
            <a:extLst>
              <a:ext uri="{FF2B5EF4-FFF2-40B4-BE49-F238E27FC236}">
                <a16:creationId xmlns:a16="http://schemas.microsoft.com/office/drawing/2014/main" id="{6E50D224-2898-4884-91E7-F02A5117C989}"/>
              </a:ext>
            </a:extLst>
          </p:cNvPr>
          <p:cNvSpPr>
            <a:spLocks noGrp="1"/>
          </p:cNvSpPr>
          <p:nvPr>
            <p:ph idx="1"/>
          </p:nvPr>
        </p:nvSpPr>
        <p:spPr/>
        <p:txBody>
          <a:bodyPr>
            <a:normAutofit lnSpcReduction="10000"/>
          </a:bodyPr>
          <a:lstStyle/>
          <a:p>
            <a:pPr marL="0" indent="0">
              <a:lnSpc>
                <a:spcPct val="100000"/>
              </a:lnSpc>
              <a:spcBef>
                <a:spcPts val="0"/>
              </a:spcBef>
              <a:buNone/>
            </a:pPr>
            <a:r>
              <a:rPr lang="en-US" sz="2400" b="1" cap="all" dirty="0"/>
              <a:t>Recommendation 3</a:t>
            </a:r>
            <a:endParaRPr lang="en-US" sz="2400" dirty="0"/>
          </a:p>
          <a:p>
            <a:pPr marL="0" indent="0">
              <a:lnSpc>
                <a:spcPct val="100000"/>
              </a:lnSpc>
              <a:spcBef>
                <a:spcPts val="0"/>
              </a:spcBef>
              <a:buNone/>
            </a:pPr>
            <a:r>
              <a:rPr lang="en-US" sz="2400" dirty="0"/>
              <a:t>Enhance the current and future workforce though education to better address the needs of persons living with AD/ADRD and their caregivers.  </a:t>
            </a:r>
          </a:p>
          <a:p>
            <a:pPr marL="0" indent="0">
              <a:lnSpc>
                <a:spcPct val="100000"/>
              </a:lnSpc>
              <a:spcBef>
                <a:spcPts val="0"/>
              </a:spcBef>
              <a:buNone/>
            </a:pPr>
            <a:r>
              <a:rPr lang="en-US" sz="2400" dirty="0"/>
              <a:t> </a:t>
            </a:r>
          </a:p>
          <a:p>
            <a:pPr marL="0" indent="0">
              <a:lnSpc>
                <a:spcPct val="100000"/>
              </a:lnSpc>
              <a:spcBef>
                <a:spcPts val="0"/>
              </a:spcBef>
              <a:buNone/>
            </a:pPr>
            <a:r>
              <a:rPr lang="en-US" sz="2200" b="1" cap="all" dirty="0"/>
              <a:t>Recommendation 4</a:t>
            </a:r>
            <a:endParaRPr lang="en-US" sz="2200" dirty="0"/>
          </a:p>
          <a:p>
            <a:pPr marL="0" indent="0">
              <a:lnSpc>
                <a:spcPct val="100000"/>
              </a:lnSpc>
              <a:spcBef>
                <a:spcPts val="0"/>
              </a:spcBef>
              <a:buNone/>
            </a:pPr>
            <a:r>
              <a:rPr lang="en-US" sz="2200" dirty="0"/>
              <a:t>Determine a process for reaching consensus on definitions of best practices for comprehensive care of AD/ADRD at all disease stages. </a:t>
            </a:r>
          </a:p>
          <a:p>
            <a:pPr marL="0" indent="0">
              <a:lnSpc>
                <a:spcPct val="100000"/>
              </a:lnSpc>
              <a:spcBef>
                <a:spcPts val="0"/>
              </a:spcBef>
              <a:buNone/>
            </a:pPr>
            <a:endParaRPr lang="en-US" sz="2200" dirty="0"/>
          </a:p>
          <a:p>
            <a:pPr marL="0" indent="0">
              <a:lnSpc>
                <a:spcPct val="100000"/>
              </a:lnSpc>
              <a:spcBef>
                <a:spcPts val="0"/>
              </a:spcBef>
              <a:buNone/>
            </a:pPr>
            <a:r>
              <a:rPr lang="en-US" sz="2200" dirty="0"/>
              <a:t>There should be current best practices for comprehensive care of AD/ADRD at all disease stages, informed by evidence, so that persons living with AD/ADRD, caregivers, health systems and payers have similar understanding regarding diagnosis, treatment and/or services and supports; and the Advisory Council should identify an approach for outlining practices for such comprehensive care.</a:t>
            </a:r>
          </a:p>
          <a:p>
            <a:pPr marL="0" indent="0">
              <a:buNone/>
            </a:pPr>
            <a:endParaRPr lang="en-US" dirty="0"/>
          </a:p>
        </p:txBody>
      </p:sp>
    </p:spTree>
    <p:extLst>
      <p:ext uri="{BB962C8B-B14F-4D97-AF65-F5344CB8AC3E}">
        <p14:creationId xmlns:p14="http://schemas.microsoft.com/office/powerpoint/2010/main" val="10699443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75</TotalTime>
  <Words>1150</Words>
  <Application>Microsoft Office PowerPoint</Application>
  <PresentationFormat>Widescreen</PresentationFormat>
  <Paragraphs>112</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NAPA Council on Alzheimer’s Research, Care and Services</vt:lpstr>
      <vt:lpstr>NAPA MEMBERSHIP</vt:lpstr>
      <vt:lpstr>NAPA MEMBERSHIP (CONTINUED)</vt:lpstr>
      <vt:lpstr>Research</vt:lpstr>
      <vt:lpstr>Research (continued . . )</vt:lpstr>
      <vt:lpstr>Research (continued . . .)</vt:lpstr>
      <vt:lpstr>Research (continued . . . . )</vt:lpstr>
      <vt:lpstr>Clinical Care</vt:lpstr>
      <vt:lpstr>Clinical Care (continued)</vt:lpstr>
      <vt:lpstr>Clinical Care (continued . . .)</vt:lpstr>
      <vt:lpstr>Long term services and supports</vt:lpstr>
      <vt:lpstr>Long term services and supports (continued)</vt:lpstr>
      <vt:lpstr>Long term services and supports (continued . . )</vt:lpstr>
      <vt:lpstr>Long term services and supports (continued . . .)</vt:lpstr>
      <vt:lpstr>Long term services and supports (continued . .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NAPA Council on Alzheimer’s Research, Care and Services</dc:title>
  <dc:creator>Caitlin Silber</dc:creator>
  <cp:lastModifiedBy>Olson-Morgan, Janne@CHHS</cp:lastModifiedBy>
  <cp:revision>30</cp:revision>
  <dcterms:created xsi:type="dcterms:W3CDTF">2019-09-06T22:54:42Z</dcterms:created>
  <dcterms:modified xsi:type="dcterms:W3CDTF">2019-09-09T21:30:48Z</dcterms:modified>
</cp:coreProperties>
</file>