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58"/>
  </p:notesMasterIdLst>
  <p:sldIdLst>
    <p:sldId id="430" r:id="rId2"/>
    <p:sldId id="352" r:id="rId3"/>
    <p:sldId id="423" r:id="rId4"/>
    <p:sldId id="424" r:id="rId5"/>
    <p:sldId id="410" r:id="rId6"/>
    <p:sldId id="335" r:id="rId7"/>
    <p:sldId id="404" r:id="rId8"/>
    <p:sldId id="425" r:id="rId9"/>
    <p:sldId id="333" r:id="rId10"/>
    <p:sldId id="353" r:id="rId11"/>
    <p:sldId id="384" r:id="rId12"/>
    <p:sldId id="385" r:id="rId13"/>
    <p:sldId id="315" r:id="rId14"/>
    <p:sldId id="417" r:id="rId15"/>
    <p:sldId id="376" r:id="rId16"/>
    <p:sldId id="418" r:id="rId17"/>
    <p:sldId id="419" r:id="rId18"/>
    <p:sldId id="421" r:id="rId19"/>
    <p:sldId id="420" r:id="rId20"/>
    <p:sldId id="405" r:id="rId21"/>
    <p:sldId id="344" r:id="rId22"/>
    <p:sldId id="272" r:id="rId23"/>
    <p:sldId id="362" r:id="rId24"/>
    <p:sldId id="416" r:id="rId25"/>
    <p:sldId id="426" r:id="rId26"/>
    <p:sldId id="391" r:id="rId27"/>
    <p:sldId id="280" r:id="rId28"/>
    <p:sldId id="303" r:id="rId29"/>
    <p:sldId id="363" r:id="rId30"/>
    <p:sldId id="392" r:id="rId31"/>
    <p:sldId id="422" r:id="rId32"/>
    <p:sldId id="314" r:id="rId33"/>
    <p:sldId id="415" r:id="rId34"/>
    <p:sldId id="375" r:id="rId35"/>
    <p:sldId id="412" r:id="rId36"/>
    <p:sldId id="365" r:id="rId37"/>
    <p:sldId id="401" r:id="rId38"/>
    <p:sldId id="398" r:id="rId39"/>
    <p:sldId id="282" r:id="rId40"/>
    <p:sldId id="366" r:id="rId41"/>
    <p:sldId id="414" r:id="rId42"/>
    <p:sldId id="427" r:id="rId43"/>
    <p:sldId id="428" r:id="rId44"/>
    <p:sldId id="429" r:id="rId45"/>
    <p:sldId id="399" r:id="rId46"/>
    <p:sldId id="400" r:id="rId47"/>
    <p:sldId id="413" r:id="rId48"/>
    <p:sldId id="283" r:id="rId49"/>
    <p:sldId id="373" r:id="rId50"/>
    <p:sldId id="281" r:id="rId51"/>
    <p:sldId id="374" r:id="rId52"/>
    <p:sldId id="383" r:id="rId53"/>
    <p:sldId id="408" r:id="rId54"/>
    <p:sldId id="409" r:id="rId55"/>
    <p:sldId id="291" r:id="rId56"/>
    <p:sldId id="411" r:id="rId5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02771CC-68F7-4D0F-BC49-2CAE7F90EE0D}">
          <p14:sldIdLst>
            <p14:sldId id="430"/>
            <p14:sldId id="352"/>
            <p14:sldId id="423"/>
            <p14:sldId id="424"/>
            <p14:sldId id="410"/>
            <p14:sldId id="335"/>
            <p14:sldId id="404"/>
            <p14:sldId id="425"/>
            <p14:sldId id="333"/>
            <p14:sldId id="353"/>
            <p14:sldId id="384"/>
            <p14:sldId id="385"/>
            <p14:sldId id="315"/>
            <p14:sldId id="417"/>
            <p14:sldId id="376"/>
            <p14:sldId id="418"/>
            <p14:sldId id="419"/>
            <p14:sldId id="421"/>
            <p14:sldId id="420"/>
            <p14:sldId id="405"/>
            <p14:sldId id="344"/>
            <p14:sldId id="272"/>
            <p14:sldId id="362"/>
            <p14:sldId id="416"/>
            <p14:sldId id="426"/>
            <p14:sldId id="391"/>
            <p14:sldId id="280"/>
            <p14:sldId id="303"/>
            <p14:sldId id="363"/>
            <p14:sldId id="392"/>
            <p14:sldId id="422"/>
            <p14:sldId id="314"/>
            <p14:sldId id="415"/>
            <p14:sldId id="375"/>
            <p14:sldId id="412"/>
            <p14:sldId id="365"/>
            <p14:sldId id="401"/>
            <p14:sldId id="398"/>
            <p14:sldId id="282"/>
            <p14:sldId id="366"/>
            <p14:sldId id="414"/>
            <p14:sldId id="427"/>
            <p14:sldId id="428"/>
            <p14:sldId id="429"/>
            <p14:sldId id="399"/>
            <p14:sldId id="400"/>
            <p14:sldId id="413"/>
            <p14:sldId id="283"/>
            <p14:sldId id="373"/>
            <p14:sldId id="281"/>
            <p14:sldId id="374"/>
            <p14:sldId id="383"/>
            <p14:sldId id="408"/>
            <p14:sldId id="409"/>
            <p14:sldId id="291"/>
            <p14:sldId id="411"/>
          </p14:sldIdLst>
        </p14:section>
        <p14:section name="Untitled Section" id="{471125D5-C0BD-4A03-85CD-4A40888F847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d, Elizabeth@DDS" initials="ME" lastIdx="0" clrIdx="0">
    <p:extLst>
      <p:ext uri="{19B8F6BF-5375-455C-9EA6-DF929625EA0E}">
        <p15:presenceInfo xmlns:p15="http://schemas.microsoft.com/office/powerpoint/2012/main" userId="S-1-5-21-1095243235-1234201855-1844936127-17951" providerId="AD"/>
      </p:ext>
    </p:extLst>
  </p:cmAuthor>
  <p:cmAuthor id="2" name="Barbara Boyd" initials="BB" lastIdx="2" clrIdx="1">
    <p:extLst>
      <p:ext uri="{19B8F6BF-5375-455C-9EA6-DF929625EA0E}">
        <p15:presenceInfo xmlns:p15="http://schemas.microsoft.com/office/powerpoint/2012/main" userId="S-1-5-21-2608872058-1432505909-2668327341-221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86DA"/>
    <a:srgbClr val="B5A3E9"/>
    <a:srgbClr val="807BE5"/>
    <a:srgbClr val="DCB138"/>
    <a:srgbClr val="FFFF9F"/>
    <a:srgbClr val="1B14AC"/>
    <a:srgbClr val="755B72"/>
    <a:srgbClr val="337F7D"/>
    <a:srgbClr val="192A3B"/>
    <a:srgbClr val="294A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93" autoAdjust="0"/>
    <p:restoredTop sz="56516" autoAdjust="0"/>
  </p:normalViewPr>
  <p:slideViewPr>
    <p:cSldViewPr snapToGrid="0">
      <p:cViewPr varScale="1">
        <p:scale>
          <a:sx n="62" d="100"/>
          <a:sy n="62" d="100"/>
        </p:scale>
        <p:origin x="1206" y="66"/>
      </p:cViewPr>
      <p:guideLst/>
    </p:cSldViewPr>
  </p:slideViewPr>
  <p:outlineViewPr>
    <p:cViewPr>
      <p:scale>
        <a:sx n="33" d="100"/>
        <a:sy n="33" d="100"/>
      </p:scale>
      <p:origin x="0" y="-5328"/>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8453E5D2-D450-491F-BCBC-7378CA46926F}" type="datetimeFigureOut">
              <a:rPr lang="en-US" smtClean="0"/>
              <a:t>9/4/2019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ABB46AF-8B1F-46F4-9F9A-268081F79474}" type="slidenum">
              <a:rPr lang="en-US" smtClean="0"/>
              <a:t>‹#›</a:t>
            </a:fld>
            <a:endParaRPr lang="en-US" dirty="0"/>
          </a:p>
        </p:txBody>
      </p:sp>
    </p:spTree>
    <p:extLst>
      <p:ext uri="{BB962C8B-B14F-4D97-AF65-F5344CB8AC3E}">
        <p14:creationId xmlns:p14="http://schemas.microsoft.com/office/powerpoint/2010/main" val="3595834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1</a:t>
            </a:fld>
            <a:endParaRPr lang="en-US" dirty="0"/>
          </a:p>
        </p:txBody>
      </p:sp>
    </p:spTree>
    <p:extLst>
      <p:ext uri="{BB962C8B-B14F-4D97-AF65-F5344CB8AC3E}">
        <p14:creationId xmlns:p14="http://schemas.microsoft.com/office/powerpoint/2010/main" val="1881825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i="0" dirty="0"/>
          </a:p>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13</a:t>
            </a:fld>
            <a:endParaRPr lang="en-US" dirty="0"/>
          </a:p>
        </p:txBody>
      </p:sp>
    </p:spTree>
    <p:extLst>
      <p:ext uri="{BB962C8B-B14F-4D97-AF65-F5344CB8AC3E}">
        <p14:creationId xmlns:p14="http://schemas.microsoft.com/office/powerpoint/2010/main" val="1664433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14</a:t>
            </a:fld>
            <a:endParaRPr lang="en-US" dirty="0"/>
          </a:p>
        </p:txBody>
      </p:sp>
    </p:spTree>
    <p:extLst>
      <p:ext uri="{BB962C8B-B14F-4D97-AF65-F5344CB8AC3E}">
        <p14:creationId xmlns:p14="http://schemas.microsoft.com/office/powerpoint/2010/main" val="42478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EABB46AF-8B1F-46F4-9F9A-268081F79474}" type="slidenum">
              <a:rPr lang="en-US" smtClean="0"/>
              <a:t>15</a:t>
            </a:fld>
            <a:endParaRPr lang="en-US" dirty="0"/>
          </a:p>
        </p:txBody>
      </p:sp>
    </p:spTree>
    <p:extLst>
      <p:ext uri="{BB962C8B-B14F-4D97-AF65-F5344CB8AC3E}">
        <p14:creationId xmlns:p14="http://schemas.microsoft.com/office/powerpoint/2010/main" val="4269731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16</a:t>
            </a:fld>
            <a:endParaRPr lang="en-US" dirty="0"/>
          </a:p>
        </p:txBody>
      </p:sp>
    </p:spTree>
    <p:extLst>
      <p:ext uri="{BB962C8B-B14F-4D97-AF65-F5344CB8AC3E}">
        <p14:creationId xmlns:p14="http://schemas.microsoft.com/office/powerpoint/2010/main" val="223300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17</a:t>
            </a:fld>
            <a:endParaRPr lang="en-US" dirty="0"/>
          </a:p>
        </p:txBody>
      </p:sp>
    </p:spTree>
    <p:extLst>
      <p:ext uri="{BB962C8B-B14F-4D97-AF65-F5344CB8AC3E}">
        <p14:creationId xmlns:p14="http://schemas.microsoft.com/office/powerpoint/2010/main" val="3092663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18</a:t>
            </a:fld>
            <a:endParaRPr lang="en-US" dirty="0"/>
          </a:p>
        </p:txBody>
      </p:sp>
    </p:spTree>
    <p:extLst>
      <p:ext uri="{BB962C8B-B14F-4D97-AF65-F5344CB8AC3E}">
        <p14:creationId xmlns:p14="http://schemas.microsoft.com/office/powerpoint/2010/main" val="2326942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19</a:t>
            </a:fld>
            <a:endParaRPr lang="en-US" dirty="0"/>
          </a:p>
        </p:txBody>
      </p:sp>
    </p:spTree>
    <p:extLst>
      <p:ext uri="{BB962C8B-B14F-4D97-AF65-F5344CB8AC3E}">
        <p14:creationId xmlns:p14="http://schemas.microsoft.com/office/powerpoint/2010/main" val="1813444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BB46AF-8B1F-46F4-9F9A-268081F79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325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EABB46AF-8B1F-46F4-9F9A-268081F79474}" type="slidenum">
              <a:rPr lang="en-US">
                <a:solidFill>
                  <a:prstClr val="black"/>
                </a:solidFill>
                <a:latin typeface="Calibri" panose="020F0502020204030204"/>
              </a:rPr>
              <a:pPr defTabSz="931774">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00401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22</a:t>
            </a:fld>
            <a:endParaRPr lang="en-US" dirty="0"/>
          </a:p>
        </p:txBody>
      </p:sp>
    </p:spTree>
    <p:extLst>
      <p:ext uri="{BB962C8B-B14F-4D97-AF65-F5344CB8AC3E}">
        <p14:creationId xmlns:p14="http://schemas.microsoft.com/office/powerpoint/2010/main" val="91168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0"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ABB46AF-8B1F-46F4-9F9A-268081F79474}" type="slidenum">
              <a:rPr lang="en-US" smtClean="0"/>
              <a:t>2</a:t>
            </a:fld>
            <a:endParaRPr lang="en-US" dirty="0"/>
          </a:p>
        </p:txBody>
      </p:sp>
    </p:spTree>
    <p:extLst>
      <p:ext uri="{BB962C8B-B14F-4D97-AF65-F5344CB8AC3E}">
        <p14:creationId xmlns:p14="http://schemas.microsoft.com/office/powerpoint/2010/main" val="2629802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23</a:t>
            </a:fld>
            <a:endParaRPr lang="en-US" dirty="0"/>
          </a:p>
        </p:txBody>
      </p:sp>
    </p:spTree>
    <p:extLst>
      <p:ext uri="{BB962C8B-B14F-4D97-AF65-F5344CB8AC3E}">
        <p14:creationId xmlns:p14="http://schemas.microsoft.com/office/powerpoint/2010/main" val="3701200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24</a:t>
            </a:fld>
            <a:endParaRPr lang="en-US" dirty="0"/>
          </a:p>
        </p:txBody>
      </p:sp>
    </p:spTree>
    <p:extLst>
      <p:ext uri="{BB962C8B-B14F-4D97-AF65-F5344CB8AC3E}">
        <p14:creationId xmlns:p14="http://schemas.microsoft.com/office/powerpoint/2010/main" val="4137069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26</a:t>
            </a:fld>
            <a:endParaRPr lang="en-US" dirty="0"/>
          </a:p>
        </p:txBody>
      </p:sp>
    </p:spTree>
    <p:extLst>
      <p:ext uri="{BB962C8B-B14F-4D97-AF65-F5344CB8AC3E}">
        <p14:creationId xmlns:p14="http://schemas.microsoft.com/office/powerpoint/2010/main" val="3642230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27</a:t>
            </a:fld>
            <a:endParaRPr lang="en-US" dirty="0"/>
          </a:p>
        </p:txBody>
      </p:sp>
    </p:spTree>
    <p:extLst>
      <p:ext uri="{BB962C8B-B14F-4D97-AF65-F5344CB8AC3E}">
        <p14:creationId xmlns:p14="http://schemas.microsoft.com/office/powerpoint/2010/main" val="1256077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28</a:t>
            </a:fld>
            <a:endParaRPr lang="en-US" dirty="0"/>
          </a:p>
        </p:txBody>
      </p:sp>
    </p:spTree>
    <p:extLst>
      <p:ext uri="{BB962C8B-B14F-4D97-AF65-F5344CB8AC3E}">
        <p14:creationId xmlns:p14="http://schemas.microsoft.com/office/powerpoint/2010/main" val="2529169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29</a:t>
            </a:fld>
            <a:endParaRPr lang="en-US" dirty="0"/>
          </a:p>
        </p:txBody>
      </p:sp>
    </p:spTree>
    <p:extLst>
      <p:ext uri="{BB962C8B-B14F-4D97-AF65-F5344CB8AC3E}">
        <p14:creationId xmlns:p14="http://schemas.microsoft.com/office/powerpoint/2010/main" val="330679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30</a:t>
            </a:fld>
            <a:endParaRPr lang="en-US" dirty="0"/>
          </a:p>
        </p:txBody>
      </p:sp>
    </p:spTree>
    <p:extLst>
      <p:ext uri="{BB962C8B-B14F-4D97-AF65-F5344CB8AC3E}">
        <p14:creationId xmlns:p14="http://schemas.microsoft.com/office/powerpoint/2010/main" val="85528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31</a:t>
            </a:fld>
            <a:endParaRPr lang="en-US" dirty="0"/>
          </a:p>
        </p:txBody>
      </p:sp>
    </p:spTree>
    <p:extLst>
      <p:ext uri="{BB962C8B-B14F-4D97-AF65-F5344CB8AC3E}">
        <p14:creationId xmlns:p14="http://schemas.microsoft.com/office/powerpoint/2010/main" val="646509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32</a:t>
            </a:fld>
            <a:endParaRPr lang="en-US" dirty="0"/>
          </a:p>
        </p:txBody>
      </p:sp>
    </p:spTree>
    <p:extLst>
      <p:ext uri="{BB962C8B-B14F-4D97-AF65-F5344CB8AC3E}">
        <p14:creationId xmlns:p14="http://schemas.microsoft.com/office/powerpoint/2010/main" val="3320955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33</a:t>
            </a:fld>
            <a:endParaRPr lang="en-US" dirty="0"/>
          </a:p>
        </p:txBody>
      </p:sp>
    </p:spTree>
    <p:extLst>
      <p:ext uri="{BB962C8B-B14F-4D97-AF65-F5344CB8AC3E}">
        <p14:creationId xmlns:p14="http://schemas.microsoft.com/office/powerpoint/2010/main" val="3569952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5</a:t>
            </a:fld>
            <a:endParaRPr lang="en-US" dirty="0"/>
          </a:p>
        </p:txBody>
      </p:sp>
    </p:spTree>
    <p:extLst>
      <p:ext uri="{BB962C8B-B14F-4D97-AF65-F5344CB8AC3E}">
        <p14:creationId xmlns:p14="http://schemas.microsoft.com/office/powerpoint/2010/main" val="4259300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34</a:t>
            </a:fld>
            <a:endParaRPr lang="en-US" dirty="0"/>
          </a:p>
        </p:txBody>
      </p:sp>
    </p:spTree>
    <p:extLst>
      <p:ext uri="{BB962C8B-B14F-4D97-AF65-F5344CB8AC3E}">
        <p14:creationId xmlns:p14="http://schemas.microsoft.com/office/powerpoint/2010/main" val="217162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BB46AF-8B1F-46F4-9F9A-268081F79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856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ABB46AF-8B1F-46F4-9F9A-268081F79474}" type="slidenum">
              <a:rPr lang="en-US" smtClean="0"/>
              <a:t>36</a:t>
            </a:fld>
            <a:endParaRPr lang="en-US" dirty="0"/>
          </a:p>
        </p:txBody>
      </p:sp>
    </p:spTree>
    <p:extLst>
      <p:ext uri="{BB962C8B-B14F-4D97-AF65-F5344CB8AC3E}">
        <p14:creationId xmlns:p14="http://schemas.microsoft.com/office/powerpoint/2010/main" val="971759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37</a:t>
            </a:fld>
            <a:endParaRPr lang="en-US" dirty="0"/>
          </a:p>
        </p:txBody>
      </p:sp>
    </p:spTree>
    <p:extLst>
      <p:ext uri="{BB962C8B-B14F-4D97-AF65-F5344CB8AC3E}">
        <p14:creationId xmlns:p14="http://schemas.microsoft.com/office/powerpoint/2010/main" val="660169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38</a:t>
            </a:fld>
            <a:endParaRPr lang="en-US" dirty="0"/>
          </a:p>
        </p:txBody>
      </p:sp>
    </p:spTree>
    <p:extLst>
      <p:ext uri="{BB962C8B-B14F-4D97-AF65-F5344CB8AC3E}">
        <p14:creationId xmlns:p14="http://schemas.microsoft.com/office/powerpoint/2010/main" val="207481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39</a:t>
            </a:fld>
            <a:endParaRPr lang="en-US" dirty="0"/>
          </a:p>
        </p:txBody>
      </p:sp>
    </p:spTree>
    <p:extLst>
      <p:ext uri="{BB962C8B-B14F-4D97-AF65-F5344CB8AC3E}">
        <p14:creationId xmlns:p14="http://schemas.microsoft.com/office/powerpoint/2010/main" val="1547840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40</a:t>
            </a:fld>
            <a:endParaRPr lang="en-US" dirty="0"/>
          </a:p>
        </p:txBody>
      </p:sp>
    </p:spTree>
    <p:extLst>
      <p:ext uri="{BB962C8B-B14F-4D97-AF65-F5344CB8AC3E}">
        <p14:creationId xmlns:p14="http://schemas.microsoft.com/office/powerpoint/2010/main" val="1358271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41</a:t>
            </a:fld>
            <a:endParaRPr lang="en-US" dirty="0"/>
          </a:p>
        </p:txBody>
      </p:sp>
    </p:spTree>
    <p:extLst>
      <p:ext uri="{BB962C8B-B14F-4D97-AF65-F5344CB8AC3E}">
        <p14:creationId xmlns:p14="http://schemas.microsoft.com/office/powerpoint/2010/main" val="582412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45</a:t>
            </a:fld>
            <a:endParaRPr lang="en-US" dirty="0"/>
          </a:p>
        </p:txBody>
      </p:sp>
    </p:spTree>
    <p:extLst>
      <p:ext uri="{BB962C8B-B14F-4D97-AF65-F5344CB8AC3E}">
        <p14:creationId xmlns:p14="http://schemas.microsoft.com/office/powerpoint/2010/main" val="64116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46</a:t>
            </a:fld>
            <a:endParaRPr lang="en-US" dirty="0"/>
          </a:p>
        </p:txBody>
      </p:sp>
    </p:spTree>
    <p:extLst>
      <p:ext uri="{BB962C8B-B14F-4D97-AF65-F5344CB8AC3E}">
        <p14:creationId xmlns:p14="http://schemas.microsoft.com/office/powerpoint/2010/main" val="372749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6</a:t>
            </a:fld>
            <a:endParaRPr lang="en-US" dirty="0"/>
          </a:p>
        </p:txBody>
      </p:sp>
    </p:spTree>
    <p:extLst>
      <p:ext uri="{BB962C8B-B14F-4D97-AF65-F5344CB8AC3E}">
        <p14:creationId xmlns:p14="http://schemas.microsoft.com/office/powerpoint/2010/main" val="21468027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BB46AF-8B1F-46F4-9F9A-268081F794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063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48</a:t>
            </a:fld>
            <a:endParaRPr lang="en-US" dirty="0"/>
          </a:p>
        </p:txBody>
      </p:sp>
    </p:spTree>
    <p:extLst>
      <p:ext uri="{BB962C8B-B14F-4D97-AF65-F5344CB8AC3E}">
        <p14:creationId xmlns:p14="http://schemas.microsoft.com/office/powerpoint/2010/main" val="130989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262626"/>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49</a:t>
            </a:fld>
            <a:endParaRPr lang="en-US" dirty="0"/>
          </a:p>
        </p:txBody>
      </p:sp>
    </p:spTree>
    <p:extLst>
      <p:ext uri="{BB962C8B-B14F-4D97-AF65-F5344CB8AC3E}">
        <p14:creationId xmlns:p14="http://schemas.microsoft.com/office/powerpoint/2010/main" val="1302815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50</a:t>
            </a:fld>
            <a:endParaRPr lang="en-US" dirty="0"/>
          </a:p>
        </p:txBody>
      </p:sp>
    </p:spTree>
    <p:extLst>
      <p:ext uri="{BB962C8B-B14F-4D97-AF65-F5344CB8AC3E}">
        <p14:creationId xmlns:p14="http://schemas.microsoft.com/office/powerpoint/2010/main" val="1709111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51</a:t>
            </a:fld>
            <a:endParaRPr lang="en-US" dirty="0"/>
          </a:p>
        </p:txBody>
      </p:sp>
    </p:spTree>
    <p:extLst>
      <p:ext uri="{BB962C8B-B14F-4D97-AF65-F5344CB8AC3E}">
        <p14:creationId xmlns:p14="http://schemas.microsoft.com/office/powerpoint/2010/main" val="30813122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52</a:t>
            </a:fld>
            <a:endParaRPr lang="en-US" dirty="0"/>
          </a:p>
        </p:txBody>
      </p:sp>
    </p:spTree>
    <p:extLst>
      <p:ext uri="{BB962C8B-B14F-4D97-AF65-F5344CB8AC3E}">
        <p14:creationId xmlns:p14="http://schemas.microsoft.com/office/powerpoint/2010/main" val="5789936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53</a:t>
            </a:fld>
            <a:endParaRPr lang="en-US" dirty="0"/>
          </a:p>
        </p:txBody>
      </p:sp>
    </p:spTree>
    <p:extLst>
      <p:ext uri="{BB962C8B-B14F-4D97-AF65-F5344CB8AC3E}">
        <p14:creationId xmlns:p14="http://schemas.microsoft.com/office/powerpoint/2010/main" val="3844758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EABB46AF-8B1F-46F4-9F9A-268081F79474}" type="slidenum">
              <a:rPr lang="en-US" smtClean="0"/>
              <a:t>54</a:t>
            </a:fld>
            <a:endParaRPr lang="en-US" dirty="0"/>
          </a:p>
        </p:txBody>
      </p:sp>
    </p:spTree>
    <p:extLst>
      <p:ext uri="{BB962C8B-B14F-4D97-AF65-F5344CB8AC3E}">
        <p14:creationId xmlns:p14="http://schemas.microsoft.com/office/powerpoint/2010/main" val="25255385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55</a:t>
            </a:fld>
            <a:endParaRPr lang="en-US" dirty="0"/>
          </a:p>
        </p:txBody>
      </p:sp>
    </p:spTree>
    <p:extLst>
      <p:ext uri="{BB962C8B-B14F-4D97-AF65-F5344CB8AC3E}">
        <p14:creationId xmlns:p14="http://schemas.microsoft.com/office/powerpoint/2010/main" val="10841121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56</a:t>
            </a:fld>
            <a:endParaRPr lang="en-US" dirty="0"/>
          </a:p>
        </p:txBody>
      </p:sp>
    </p:spTree>
    <p:extLst>
      <p:ext uri="{BB962C8B-B14F-4D97-AF65-F5344CB8AC3E}">
        <p14:creationId xmlns:p14="http://schemas.microsoft.com/office/powerpoint/2010/main" val="54367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ABB46AF-8B1F-46F4-9F9A-268081F79474}" type="slidenum">
              <a:rPr lang="en-US" smtClean="0"/>
              <a:t>7</a:t>
            </a:fld>
            <a:endParaRPr lang="en-US" dirty="0"/>
          </a:p>
        </p:txBody>
      </p:sp>
    </p:spTree>
    <p:extLst>
      <p:ext uri="{BB962C8B-B14F-4D97-AF65-F5344CB8AC3E}">
        <p14:creationId xmlns:p14="http://schemas.microsoft.com/office/powerpoint/2010/main" val="79474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BB46AF-8B1F-46F4-9F9A-268081F79474}" type="slidenum">
              <a:rPr lang="en-US" smtClean="0"/>
              <a:t>9</a:t>
            </a:fld>
            <a:endParaRPr lang="en-US" dirty="0"/>
          </a:p>
        </p:txBody>
      </p:sp>
    </p:spTree>
    <p:extLst>
      <p:ext uri="{BB962C8B-B14F-4D97-AF65-F5344CB8AC3E}">
        <p14:creationId xmlns:p14="http://schemas.microsoft.com/office/powerpoint/2010/main" val="2316638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10</a:t>
            </a:fld>
            <a:endParaRPr lang="en-US" dirty="0"/>
          </a:p>
        </p:txBody>
      </p:sp>
    </p:spTree>
    <p:extLst>
      <p:ext uri="{BB962C8B-B14F-4D97-AF65-F5344CB8AC3E}">
        <p14:creationId xmlns:p14="http://schemas.microsoft.com/office/powerpoint/2010/main" val="257485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11</a:t>
            </a:fld>
            <a:endParaRPr lang="en-US" dirty="0"/>
          </a:p>
        </p:txBody>
      </p:sp>
    </p:spTree>
    <p:extLst>
      <p:ext uri="{BB962C8B-B14F-4D97-AF65-F5344CB8AC3E}">
        <p14:creationId xmlns:p14="http://schemas.microsoft.com/office/powerpoint/2010/main" val="1521863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B46AF-8B1F-46F4-9F9A-268081F79474}" type="slidenum">
              <a:rPr lang="en-US" smtClean="0"/>
              <a:t>12</a:t>
            </a:fld>
            <a:endParaRPr lang="en-US" dirty="0"/>
          </a:p>
        </p:txBody>
      </p:sp>
    </p:spTree>
    <p:extLst>
      <p:ext uri="{BB962C8B-B14F-4D97-AF65-F5344CB8AC3E}">
        <p14:creationId xmlns:p14="http://schemas.microsoft.com/office/powerpoint/2010/main" val="521832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8AEDE9D-76BC-422E-8602-23928E8DABD3}" type="datetime1">
              <a:rPr lang="en-US" smtClean="0"/>
              <a:t>9/4/2019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C6EDD116-AE05-49C1-93C8-6F0F0C95EA81}"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125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DED2172-8607-471A-B78F-6D491595C3AD}" type="datetime1">
              <a:rPr lang="en-US" smtClean="0"/>
              <a:t>9/4/2019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2081900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52555D-60ED-41D5-A7C7-36456ACACDB4}" type="datetime1">
              <a:rPr lang="en-US" smtClean="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5791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ED5EC5-2C45-42D0-9101-B1D1D4859900}" type="datetime1">
              <a:rPr lang="en-US" smtClean="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6123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672650-3D70-48A1-B7AB-A40CF33DBB0E}" type="datetime1">
              <a:rPr lang="en-US" smtClean="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1812114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7F70A7-A9BB-45AA-B81B-538958E8CC55}" type="datetime1">
              <a:rPr lang="en-US" smtClean="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5448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F461C0-611D-4531-BC5B-B152BE4B7691}" type="datetime1">
              <a:rPr lang="en-US" smtClean="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8775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4C88F0-E147-44A2-B10A-BC051E710981}" type="datetime1">
              <a:rPr lang="en-US" smtClean="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5364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AD9B48-87D1-457D-B304-B872071E8F56}" type="datetime1">
              <a:rPr lang="en-US" smtClean="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038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DC0F4A-0CBA-4AED-9BAB-E8571FBDDB59}" type="datetime1">
              <a:rPr lang="en-US" smtClean="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215254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6B2979-44C5-48F3-85B4-0325579BF92C}" type="datetime1">
              <a:rPr lang="en-US" smtClean="0"/>
              <a:t>9/4/2019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EDD116-AE05-49C1-93C8-6F0F0C95EA81}"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187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AA78B8-EC7E-477A-AFC8-9C22C5A99166}" type="datetime1">
              <a:rPr lang="en-US" smtClean="0"/>
              <a:t>9/4/2019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1467744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0CED01-9BB2-46E8-90A6-4F63466D6A2D}" type="datetime1">
              <a:rPr lang="en-US" smtClean="0"/>
              <a:t>9/4/2019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EDD116-AE05-49C1-93C8-6F0F0C95EA81}"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807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EE6FBC-627A-44BC-82EE-65830BBC17FF}" type="datetime1">
              <a:rPr lang="en-US" smtClean="0"/>
              <a:t>9/4/2019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EDD116-AE05-49C1-93C8-6F0F0C95EA81}"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324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39539-C59D-4C44-8EEA-7C1D9A6010E5}" type="datetime1">
              <a:rPr lang="en-US" smtClean="0"/>
              <a:t>9/4/2019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111934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D377FF8-9666-424C-A698-B91A9D5A63DB}" type="datetime1">
              <a:rPr lang="en-US" smtClean="0"/>
              <a:t>9/4/2019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EDD116-AE05-49C1-93C8-6F0F0C95EA81}"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402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9051BDD-1CC5-4A1C-A1DB-BB1CFFF3BE7D}" type="datetime1">
              <a:rPr lang="en-US" smtClean="0"/>
              <a:t>9/4/2019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EDD116-AE05-49C1-93C8-6F0F0C95EA81}" type="slidenum">
              <a:rPr lang="en-US" smtClean="0"/>
              <a:t>‹#›</a:t>
            </a:fld>
            <a:endParaRPr lang="en-US" dirty="0"/>
          </a:p>
        </p:txBody>
      </p:sp>
    </p:spTree>
    <p:extLst>
      <p:ext uri="{BB962C8B-B14F-4D97-AF65-F5344CB8AC3E}">
        <p14:creationId xmlns:p14="http://schemas.microsoft.com/office/powerpoint/2010/main" val="4234909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08BB71C-DE34-46B5-BC47-DFD0A62298FE}" type="datetime1">
              <a:rPr lang="en-US" smtClean="0"/>
              <a:t>9/4/2019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6EDD116-AE05-49C1-93C8-6F0F0C95EA81}" type="slidenum">
              <a:rPr lang="en-US" smtClean="0"/>
              <a:t>‹#›</a:t>
            </a:fld>
            <a:endParaRPr lang="en-US" dirty="0"/>
          </a:p>
        </p:txBody>
      </p:sp>
    </p:spTree>
    <p:extLst>
      <p:ext uri="{BB962C8B-B14F-4D97-AF65-F5344CB8AC3E}">
        <p14:creationId xmlns:p14="http://schemas.microsoft.com/office/powerpoint/2010/main" val="2909001318"/>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mailto:CaliforniaCIE@dor.ca.gov"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hyperlink" Target="mailto:CaliforniaCIE@dor.ca.gov"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CaliforniaCIE@dor.ca.gov"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mailto:CaliforniaCIE@dor.ca.gov"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7DE5C9-D19D-49C9-AE07-5D7B4DFBD7EA}"/>
              </a:ext>
            </a:extLst>
          </p:cNvPr>
          <p:cNvSpPr>
            <a:spLocks noGrp="1"/>
          </p:cNvSpPr>
          <p:nvPr>
            <p:ph type="title"/>
          </p:nvPr>
        </p:nvSpPr>
        <p:spPr>
          <a:xfrm>
            <a:off x="653142" y="840922"/>
            <a:ext cx="10843533" cy="2397578"/>
          </a:xfrm>
        </p:spPr>
        <p:txBody>
          <a:bodyPr>
            <a:noAutofit/>
          </a:bodyPr>
          <a:lstStyle/>
          <a:p>
            <a:r>
              <a:rPr lang="en-US" sz="3200" b="1">
                <a:ln>
                  <a:noFill/>
                </a:ln>
                <a:solidFill>
                  <a:prstClr val="black">
                    <a:lumMod val="85000"/>
                    <a:lumOff val="15000"/>
                  </a:prstClr>
                </a:solidFill>
                <a:ea typeface="+mn-ea"/>
                <a:cs typeface="+mn-cs"/>
              </a:rPr>
              <a:t>Pathways to </a:t>
            </a:r>
            <a:br>
              <a:rPr lang="en-US" sz="3200" b="1">
                <a:ln>
                  <a:noFill/>
                </a:ln>
                <a:solidFill>
                  <a:prstClr val="black">
                    <a:lumMod val="85000"/>
                    <a:lumOff val="15000"/>
                  </a:prstClr>
                </a:solidFill>
                <a:ea typeface="+mn-ea"/>
                <a:cs typeface="+mn-cs"/>
              </a:rPr>
            </a:br>
            <a:r>
              <a:rPr lang="en-US" sz="3200" b="1">
                <a:ln>
                  <a:noFill/>
                </a:ln>
                <a:solidFill>
                  <a:prstClr val="black">
                    <a:lumMod val="85000"/>
                    <a:lumOff val="15000"/>
                  </a:prstClr>
                </a:solidFill>
                <a:ea typeface="+mn-ea"/>
                <a:cs typeface="+mn-cs"/>
              </a:rPr>
              <a:t>“Real Work for Real Pay in the Real World” </a:t>
            </a:r>
            <a:br>
              <a:rPr lang="en-US" sz="3200" b="1">
                <a:ln>
                  <a:noFill/>
                </a:ln>
                <a:solidFill>
                  <a:prstClr val="black">
                    <a:lumMod val="85000"/>
                    <a:lumOff val="15000"/>
                  </a:prstClr>
                </a:solidFill>
                <a:ea typeface="+mn-ea"/>
                <a:cs typeface="+mn-cs"/>
              </a:rPr>
            </a:br>
            <a:r>
              <a:rPr lang="en-US" sz="3200" b="1">
                <a:ln>
                  <a:noFill/>
                </a:ln>
                <a:solidFill>
                  <a:prstClr val="black">
                    <a:lumMod val="85000"/>
                    <a:lumOff val="15000"/>
                  </a:prstClr>
                </a:solidFill>
                <a:ea typeface="+mn-ea"/>
                <a:cs typeface="+mn-cs"/>
              </a:rPr>
              <a:t>Webinar for People with Intellectual and Developmental Disabilities and their Families.</a:t>
            </a:r>
            <a:endParaRPr lang="en-US" sz="3200" b="1" dirty="0"/>
          </a:p>
        </p:txBody>
      </p:sp>
      <p:sp>
        <p:nvSpPr>
          <p:cNvPr id="10" name="Text Placeholder 9">
            <a:extLst>
              <a:ext uri="{FF2B5EF4-FFF2-40B4-BE49-F238E27FC236}">
                <a16:creationId xmlns:a16="http://schemas.microsoft.com/office/drawing/2014/main" id="{3E005E56-43A7-49ED-AE2A-15D6FAF429D0}"/>
              </a:ext>
            </a:extLst>
          </p:cNvPr>
          <p:cNvSpPr>
            <a:spLocks noGrp="1"/>
          </p:cNvSpPr>
          <p:nvPr>
            <p:ph type="body" idx="1"/>
          </p:nvPr>
        </p:nvSpPr>
        <p:spPr>
          <a:xfrm>
            <a:off x="987879" y="3846051"/>
            <a:ext cx="10474778" cy="2024070"/>
          </a:xfrm>
        </p:spPr>
        <p:txBody>
          <a:bodyPr>
            <a:noAutofit/>
          </a:bodyPr>
          <a:lstStyle/>
          <a:p>
            <a:r>
              <a:rPr lang="en-US"/>
              <a:t>California Health and Human Services Agency</a:t>
            </a:r>
          </a:p>
          <a:p>
            <a:r>
              <a:rPr lang="en-US"/>
              <a:t>California Department of Education</a:t>
            </a:r>
          </a:p>
          <a:p>
            <a:r>
              <a:rPr lang="en-US"/>
              <a:t>California Department of Rehabilitation</a:t>
            </a:r>
          </a:p>
          <a:p>
            <a:r>
              <a:rPr lang="en-US"/>
              <a:t>California Department of Developmental Services </a:t>
            </a:r>
            <a:endParaRPr lang="en-US" dirty="0"/>
          </a:p>
        </p:txBody>
      </p:sp>
    </p:spTree>
    <p:extLst>
      <p:ext uri="{BB962C8B-B14F-4D97-AF65-F5344CB8AC3E}">
        <p14:creationId xmlns:p14="http://schemas.microsoft.com/office/powerpoint/2010/main" val="1418874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59A9-F7C7-4236-B884-BF53F6918200}"/>
              </a:ext>
            </a:extLst>
          </p:cNvPr>
          <p:cNvSpPr>
            <a:spLocks noGrp="1"/>
          </p:cNvSpPr>
          <p:nvPr>
            <p:ph type="title"/>
          </p:nvPr>
        </p:nvSpPr>
        <p:spPr>
          <a:xfrm>
            <a:off x="655319" y="637962"/>
            <a:ext cx="6241816" cy="1371600"/>
          </a:xfrm>
        </p:spPr>
        <p:txBody>
          <a:bodyPr>
            <a:normAutofit/>
          </a:bodyPr>
          <a:lstStyle/>
          <a:p>
            <a:pPr>
              <a:lnSpc>
                <a:spcPct val="90000"/>
              </a:lnSpc>
            </a:pPr>
            <a:r>
              <a:rPr lang="en-US" sz="3200" b="1" dirty="0"/>
              <a:t>What are the benefits of CIE</a:t>
            </a:r>
            <a:br>
              <a:rPr lang="en-US" sz="3200" b="1" dirty="0"/>
            </a:br>
            <a:r>
              <a:rPr lang="en-US" sz="3200" b="1" dirty="0"/>
              <a:t> for the family?</a:t>
            </a:r>
          </a:p>
        </p:txBody>
      </p:sp>
      <p:sp>
        <p:nvSpPr>
          <p:cNvPr id="3" name="Content Placeholder 2">
            <a:extLst>
              <a:ext uri="{FF2B5EF4-FFF2-40B4-BE49-F238E27FC236}">
                <a16:creationId xmlns:a16="http://schemas.microsoft.com/office/drawing/2014/main" id="{A5E5DD67-59DA-4724-B682-7C7AB6BE3F06}"/>
              </a:ext>
            </a:extLst>
          </p:cNvPr>
          <p:cNvSpPr>
            <a:spLocks noGrp="1"/>
          </p:cNvSpPr>
          <p:nvPr>
            <p:ph type="body" sz="half" idx="2"/>
          </p:nvPr>
        </p:nvSpPr>
        <p:spPr>
          <a:xfrm>
            <a:off x="822035" y="2066712"/>
            <a:ext cx="6120819" cy="4128348"/>
          </a:xfrm>
        </p:spPr>
        <p:txBody>
          <a:bodyPr>
            <a:normAutofit/>
          </a:bodyPr>
          <a:lstStyle/>
          <a:p>
            <a:pPr algn="l">
              <a:lnSpc>
                <a:spcPct val="90000"/>
              </a:lnSpc>
              <a:buClrTx/>
              <a:buFont typeface="Arial" panose="020B0604020202020204" pitchFamily="34" charset="0"/>
              <a:buChar char="♦"/>
            </a:pPr>
            <a:r>
              <a:rPr lang="en-US" sz="2800" dirty="0"/>
              <a:t>Increased confidence in family member with a disability.</a:t>
            </a:r>
          </a:p>
          <a:p>
            <a:pPr algn="l">
              <a:lnSpc>
                <a:spcPct val="90000"/>
              </a:lnSpc>
              <a:buClrTx/>
              <a:buFont typeface="Arial" panose="020B0604020202020204" pitchFamily="34" charset="0"/>
              <a:buChar char="♦"/>
            </a:pPr>
            <a:r>
              <a:rPr lang="en-US" sz="2800" dirty="0"/>
              <a:t>Pride in individual’s achievement.</a:t>
            </a:r>
          </a:p>
          <a:p>
            <a:pPr algn="l">
              <a:lnSpc>
                <a:spcPct val="90000"/>
              </a:lnSpc>
              <a:buClrTx/>
              <a:buFont typeface="Arial" panose="020B0604020202020204" pitchFamily="34" charset="0"/>
              <a:buChar char="♦"/>
            </a:pPr>
            <a:r>
              <a:rPr lang="en-US" sz="2800" dirty="0"/>
              <a:t>Increased household income.</a:t>
            </a:r>
          </a:p>
          <a:p>
            <a:pPr algn="l">
              <a:lnSpc>
                <a:spcPct val="90000"/>
              </a:lnSpc>
              <a:buClrTx/>
              <a:buFont typeface="Arial" panose="020B0604020202020204" pitchFamily="34" charset="0"/>
              <a:buChar char="♦"/>
            </a:pPr>
            <a:r>
              <a:rPr lang="en-US" sz="2800" dirty="0"/>
              <a:t>Greater family independence.</a:t>
            </a:r>
          </a:p>
          <a:p>
            <a:pPr algn="l">
              <a:lnSpc>
                <a:spcPct val="90000"/>
              </a:lnSpc>
              <a:buClrTx/>
              <a:buFont typeface="Arial" panose="020B0604020202020204" pitchFamily="34" charset="0"/>
              <a:buChar char="♦"/>
            </a:pPr>
            <a:r>
              <a:rPr lang="en-US" sz="2800" dirty="0"/>
              <a:t>Reduction in fear about “What happens when I am no longer here?”</a:t>
            </a:r>
          </a:p>
          <a:p>
            <a:pPr algn="l">
              <a:lnSpc>
                <a:spcPct val="90000"/>
              </a:lnSpc>
            </a:pPr>
            <a:endParaRPr lang="en-US" sz="2800" dirty="0"/>
          </a:p>
        </p:txBody>
      </p:sp>
      <p:pic>
        <p:nvPicPr>
          <p:cNvPr id="7" name="Picture Placeholder 6" descr="Image of a family of five.">
            <a:extLst>
              <a:ext uri="{FF2B5EF4-FFF2-40B4-BE49-F238E27FC236}">
                <a16:creationId xmlns:a16="http://schemas.microsoft.com/office/drawing/2014/main" id="{A2DE3046-50C5-4020-9FD0-DFC041841F38}"/>
              </a:ext>
              <a:ext uri="{C183D7F6-B498-43B3-948B-1728B52AA6E4}">
                <adec:decorative xmlns:adec="http://schemas.microsoft.com/office/drawing/2017/decorative" val="0"/>
              </a:ext>
            </a:extLst>
          </p:cNvPr>
          <p:cNvPicPr>
            <a:picLocks noGrp="1" noChangeAspect="1"/>
          </p:cNvPicPr>
          <p:nvPr>
            <p:ph type="pic" idx="1"/>
          </p:nvPr>
        </p:nvPicPr>
        <p:blipFill>
          <a:blip r:embed="rId3"/>
          <a:srcRect l="3826" r="3826"/>
          <a:stretch>
            <a:fillRect/>
          </a:stretch>
        </p:blipFill>
        <p:spPr>
          <a:xfrm>
            <a:off x="7006591" y="1191490"/>
            <a:ext cx="4151947" cy="4625109"/>
          </a:xfrm>
          <a:prstGeom prst="rect">
            <a:avLst/>
          </a:prstGeom>
        </p:spPr>
      </p:pic>
      <p:sp>
        <p:nvSpPr>
          <p:cNvPr id="4" name="Slide Number Placeholder 3">
            <a:extLst>
              <a:ext uri="{FF2B5EF4-FFF2-40B4-BE49-F238E27FC236}">
                <a16:creationId xmlns:a16="http://schemas.microsoft.com/office/drawing/2014/main" id="{C13B7B87-95E4-46E2-AF74-485129E60A6A}"/>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760980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A8CB3-988B-4894-9A7A-A84DE3E973A0}"/>
              </a:ext>
            </a:extLst>
          </p:cNvPr>
          <p:cNvSpPr>
            <a:spLocks noGrp="1"/>
          </p:cNvSpPr>
          <p:nvPr>
            <p:ph type="title"/>
          </p:nvPr>
        </p:nvSpPr>
        <p:spPr>
          <a:xfrm>
            <a:off x="852053" y="840123"/>
            <a:ext cx="6241816" cy="1173404"/>
          </a:xfrm>
        </p:spPr>
        <p:txBody>
          <a:bodyPr>
            <a:normAutofit/>
          </a:bodyPr>
          <a:lstStyle/>
          <a:p>
            <a:pPr>
              <a:lnSpc>
                <a:spcPct val="90000"/>
              </a:lnSpc>
            </a:pPr>
            <a:r>
              <a:rPr lang="en-US" sz="3200" b="1" dirty="0"/>
              <a:t>How does CIE make a community stronger?</a:t>
            </a:r>
          </a:p>
        </p:txBody>
      </p:sp>
      <p:sp>
        <p:nvSpPr>
          <p:cNvPr id="3" name="Content Placeholder 2">
            <a:extLst>
              <a:ext uri="{FF2B5EF4-FFF2-40B4-BE49-F238E27FC236}">
                <a16:creationId xmlns:a16="http://schemas.microsoft.com/office/drawing/2014/main" id="{8A48DCF8-7E60-4BD8-9820-6751A6B33615}"/>
              </a:ext>
            </a:extLst>
          </p:cNvPr>
          <p:cNvSpPr>
            <a:spLocks noGrp="1"/>
          </p:cNvSpPr>
          <p:nvPr>
            <p:ph type="body" sz="half" idx="2"/>
          </p:nvPr>
        </p:nvSpPr>
        <p:spPr>
          <a:xfrm>
            <a:off x="868218" y="2179782"/>
            <a:ext cx="6206837" cy="3962400"/>
          </a:xfrm>
        </p:spPr>
        <p:txBody>
          <a:bodyPr>
            <a:normAutofit lnSpcReduction="10000"/>
          </a:bodyPr>
          <a:lstStyle/>
          <a:p>
            <a:pPr algn="l">
              <a:buClrTx/>
              <a:buFont typeface="Arial" panose="020B0604020202020204" pitchFamily="34" charset="0"/>
              <a:buChar char="♦"/>
            </a:pPr>
            <a:r>
              <a:rPr lang="en-US" sz="2800" dirty="0"/>
              <a:t>Makes the lives of people with disabilities better.</a:t>
            </a:r>
          </a:p>
          <a:p>
            <a:pPr algn="l">
              <a:buClrTx/>
              <a:buFont typeface="Arial" panose="020B0604020202020204" pitchFamily="34" charset="0"/>
              <a:buChar char="♦"/>
            </a:pPr>
            <a:r>
              <a:rPr lang="en-US" sz="2800" dirty="0"/>
              <a:t>Helps everyone learn about and understand people with disabilities.</a:t>
            </a:r>
          </a:p>
          <a:p>
            <a:pPr algn="l">
              <a:lnSpc>
                <a:spcPct val="110000"/>
              </a:lnSpc>
              <a:buClrTx/>
              <a:buFont typeface="Arial" panose="020B0604020202020204" pitchFamily="34" charset="0"/>
              <a:buChar char="♦"/>
            </a:pPr>
            <a:r>
              <a:rPr lang="en-US" sz="2800" dirty="0"/>
              <a:t>Creates a community where everyone can live their lives together.</a:t>
            </a:r>
          </a:p>
          <a:p>
            <a:pPr algn="l">
              <a:buClrTx/>
              <a:buFont typeface="Arial" panose="020B0604020202020204" pitchFamily="34" charset="0"/>
              <a:buChar char="♦"/>
            </a:pPr>
            <a:r>
              <a:rPr lang="en-US" sz="2800" dirty="0"/>
              <a:t>A community becomes more successful.</a:t>
            </a:r>
          </a:p>
          <a:p>
            <a:pPr algn="l"/>
            <a:endParaRPr lang="en-US" sz="2800" dirty="0"/>
          </a:p>
        </p:txBody>
      </p:sp>
      <p:pic>
        <p:nvPicPr>
          <p:cNvPr id="7" name="Picture Placeholder 6" descr="Image of nine people standing together, smiling with their arms in the air.">
            <a:extLst>
              <a:ext uri="{FF2B5EF4-FFF2-40B4-BE49-F238E27FC236}">
                <a16:creationId xmlns:a16="http://schemas.microsoft.com/office/drawing/2014/main" id="{799B3033-1D90-4D45-8F77-5B13712F65FD}"/>
              </a:ext>
              <a:ext uri="{C183D7F6-B498-43B3-948B-1728B52AA6E4}">
                <adec:decorative xmlns:adec="http://schemas.microsoft.com/office/drawing/2017/decorative" val="0"/>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5419" r="15419"/>
          <a:stretch/>
        </p:blipFill>
        <p:spPr>
          <a:xfrm>
            <a:off x="6976988" y="1525907"/>
            <a:ext cx="4270835" cy="4220137"/>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088479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337D8-6E87-4334-98B6-0E06C2B40E25}"/>
              </a:ext>
            </a:extLst>
          </p:cNvPr>
          <p:cNvSpPr>
            <a:spLocks noGrp="1"/>
          </p:cNvSpPr>
          <p:nvPr>
            <p:ph type="title"/>
          </p:nvPr>
        </p:nvSpPr>
        <p:spPr>
          <a:xfrm>
            <a:off x="1175326" y="756996"/>
            <a:ext cx="6241816" cy="850131"/>
          </a:xfrm>
        </p:spPr>
        <p:txBody>
          <a:bodyPr>
            <a:normAutofit/>
          </a:bodyPr>
          <a:lstStyle/>
          <a:p>
            <a:pPr>
              <a:lnSpc>
                <a:spcPct val="90000"/>
              </a:lnSpc>
            </a:pPr>
            <a:r>
              <a:rPr lang="en-US" sz="3200" b="1" dirty="0"/>
              <a:t>How do employers benefit?</a:t>
            </a:r>
          </a:p>
        </p:txBody>
      </p:sp>
      <p:sp>
        <p:nvSpPr>
          <p:cNvPr id="3" name="Content Placeholder 2">
            <a:extLst>
              <a:ext uri="{FF2B5EF4-FFF2-40B4-BE49-F238E27FC236}">
                <a16:creationId xmlns:a16="http://schemas.microsoft.com/office/drawing/2014/main" id="{80A29506-789A-418E-A9BD-A5F5824EDE43}"/>
              </a:ext>
            </a:extLst>
          </p:cNvPr>
          <p:cNvSpPr>
            <a:spLocks noGrp="1"/>
          </p:cNvSpPr>
          <p:nvPr>
            <p:ph type="body" sz="half" idx="2"/>
          </p:nvPr>
        </p:nvSpPr>
        <p:spPr>
          <a:xfrm>
            <a:off x="1295399" y="1727201"/>
            <a:ext cx="6758710" cy="4470400"/>
          </a:xfrm>
        </p:spPr>
        <p:txBody>
          <a:bodyPr>
            <a:normAutofit/>
          </a:bodyPr>
          <a:lstStyle/>
          <a:p>
            <a:pPr marL="0" indent="0" algn="l">
              <a:lnSpc>
                <a:spcPct val="90000"/>
              </a:lnSpc>
              <a:buNone/>
            </a:pPr>
            <a:r>
              <a:rPr lang="en-US" sz="2600" dirty="0"/>
              <a:t>Employers say that people with ID/DD are great employees because they are:</a:t>
            </a:r>
          </a:p>
          <a:p>
            <a:pPr algn="l">
              <a:lnSpc>
                <a:spcPct val="90000"/>
              </a:lnSpc>
              <a:buClrTx/>
              <a:buFont typeface="Arial" panose="020B0604020202020204" pitchFamily="34" charset="0"/>
              <a:buChar char="♦"/>
            </a:pPr>
            <a:r>
              <a:rPr lang="en-US" sz="2600" dirty="0"/>
              <a:t>Reliable and punctual.</a:t>
            </a:r>
          </a:p>
          <a:p>
            <a:pPr algn="l">
              <a:lnSpc>
                <a:spcPct val="90000"/>
              </a:lnSpc>
              <a:buClrTx/>
              <a:buFont typeface="Arial" panose="020B0604020202020204" pitchFamily="34" charset="0"/>
              <a:buChar char="♦"/>
            </a:pPr>
            <a:r>
              <a:rPr lang="en-US" sz="2600" dirty="0"/>
              <a:t>Motivated and they lower the turn over rate.</a:t>
            </a:r>
          </a:p>
          <a:p>
            <a:pPr marL="0" indent="0" algn="l">
              <a:lnSpc>
                <a:spcPct val="90000"/>
              </a:lnSpc>
              <a:buNone/>
            </a:pPr>
            <a:r>
              <a:rPr lang="en-US" sz="2600" dirty="0"/>
              <a:t>Employee morale improves due to the work setting being more inclusive.</a:t>
            </a:r>
          </a:p>
          <a:p>
            <a:pPr marL="0" indent="0" algn="l">
              <a:lnSpc>
                <a:spcPct val="90000"/>
              </a:lnSpc>
              <a:buNone/>
            </a:pPr>
            <a:r>
              <a:rPr lang="en-US" sz="2600" dirty="0"/>
              <a:t>An employer’s business increases because customers support more inclusive work settings.</a:t>
            </a:r>
            <a:r>
              <a:rPr lang="en-US" sz="2600" baseline="30000" dirty="0"/>
              <a:t>2</a:t>
            </a:r>
          </a:p>
          <a:p>
            <a:pPr lvl="0" algn="l">
              <a:spcBef>
                <a:spcPts val="0"/>
              </a:spcBef>
              <a:buClrTx/>
              <a:buSzTx/>
            </a:pPr>
            <a:r>
              <a:rPr lang="en-US" baseline="26000" dirty="0">
                <a:solidFill>
                  <a:prstClr val="black"/>
                </a:solidFill>
              </a:rPr>
              <a:t>2</a:t>
            </a:r>
            <a:r>
              <a:rPr lang="en-US" dirty="0">
                <a:solidFill>
                  <a:prstClr val="black"/>
                </a:solidFill>
              </a:rPr>
              <a:t>(Journal of Occupational Rehabilitation 2018)</a:t>
            </a:r>
          </a:p>
          <a:p>
            <a:pPr marL="0" indent="0" algn="l">
              <a:lnSpc>
                <a:spcPct val="90000"/>
              </a:lnSpc>
              <a:buNone/>
            </a:pPr>
            <a:endParaRPr lang="en-US" sz="2600" dirty="0"/>
          </a:p>
          <a:p>
            <a:pPr marL="0" indent="0" algn="l">
              <a:lnSpc>
                <a:spcPct val="90000"/>
              </a:lnSpc>
              <a:buNone/>
            </a:pPr>
            <a:endParaRPr lang="en-US" sz="2600" dirty="0"/>
          </a:p>
          <a:p>
            <a:pPr marL="0" indent="0">
              <a:lnSpc>
                <a:spcPct val="90000"/>
              </a:lnSpc>
              <a:buNone/>
            </a:pPr>
            <a:endParaRPr lang="en-US" dirty="0"/>
          </a:p>
          <a:p>
            <a:pPr marL="0" indent="0">
              <a:lnSpc>
                <a:spcPct val="90000"/>
              </a:lnSpc>
              <a:buNone/>
            </a:pPr>
            <a:endParaRPr lang="en-US" dirty="0"/>
          </a:p>
          <a:p>
            <a:pPr marL="0" indent="0">
              <a:lnSpc>
                <a:spcPct val="90000"/>
              </a:lnSpc>
              <a:buNone/>
            </a:pPr>
            <a:endParaRPr lang="en-US" dirty="0"/>
          </a:p>
          <a:p>
            <a:pPr marL="0" indent="0">
              <a:lnSpc>
                <a:spcPct val="90000"/>
              </a:lnSpc>
              <a:buNone/>
            </a:pPr>
            <a:endParaRPr lang="en-US" dirty="0"/>
          </a:p>
          <a:p>
            <a:pPr marL="0" indent="0">
              <a:lnSpc>
                <a:spcPct val="90000"/>
              </a:lnSpc>
              <a:buNone/>
            </a:pPr>
            <a:endParaRPr lang="en-US" dirty="0"/>
          </a:p>
          <a:p>
            <a:pPr>
              <a:lnSpc>
                <a:spcPct val="90000"/>
              </a:lnSpc>
            </a:pPr>
            <a:endParaRPr lang="en-US" dirty="0"/>
          </a:p>
        </p:txBody>
      </p:sp>
      <p:pic>
        <p:nvPicPr>
          <p:cNvPr id="6" name="Picture Placeholder 5" descr="Image of a man in a suit standing with his arms crossed.">
            <a:extLst>
              <a:ext uri="{FF2B5EF4-FFF2-40B4-BE49-F238E27FC236}">
                <a16:creationId xmlns:a16="http://schemas.microsoft.com/office/drawing/2014/main" id="{A5CD2E06-0DF7-4E74-A379-A06ABB109178}"/>
              </a:ext>
              <a:ext uri="{C183D7F6-B498-43B3-948B-1728B52AA6E4}">
                <adec:decorative xmlns:adec="http://schemas.microsoft.com/office/drawing/2017/decorative" val="0"/>
              </a:ext>
            </a:extLst>
          </p:cNvPr>
          <p:cNvPicPr>
            <a:picLocks noGrp="1" noChangeAspect="1"/>
          </p:cNvPicPr>
          <p:nvPr>
            <p:ph type="pic" idx="1"/>
          </p:nvPr>
        </p:nvPicPr>
        <p:blipFill>
          <a:blip r:embed="rId3"/>
          <a:srcRect t="1164" b="1164"/>
          <a:stretch>
            <a:fillRect/>
          </a:stretch>
        </p:blipFill>
        <p:spPr>
          <a:xfrm>
            <a:off x="8164513" y="1098550"/>
            <a:ext cx="3038475" cy="4711700"/>
          </a:xfrm>
          <a:prstGeom prst="rect">
            <a:avLst/>
          </a:prstGeom>
        </p:spPr>
      </p:pic>
    </p:spTree>
    <p:extLst>
      <p:ext uri="{BB962C8B-B14F-4D97-AF65-F5344CB8AC3E}">
        <p14:creationId xmlns:p14="http://schemas.microsoft.com/office/powerpoint/2010/main" val="1300892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F17F4-4663-41B9-9054-9FD10EBAC1F6}"/>
              </a:ext>
            </a:extLst>
          </p:cNvPr>
          <p:cNvSpPr>
            <a:spLocks noGrp="1"/>
          </p:cNvSpPr>
          <p:nvPr>
            <p:ph type="title"/>
          </p:nvPr>
        </p:nvSpPr>
        <p:spPr/>
        <p:txBody>
          <a:bodyPr>
            <a:normAutofit/>
          </a:bodyPr>
          <a:lstStyle/>
          <a:p>
            <a:r>
              <a:rPr lang="en-US" b="1" dirty="0"/>
              <a:t>Family Case Scenario – Jane</a:t>
            </a:r>
            <a:br>
              <a:rPr lang="en-US" dirty="0"/>
            </a:br>
            <a:r>
              <a:rPr lang="en-US" sz="2700" dirty="0"/>
              <a:t>(1 of 7)</a:t>
            </a:r>
          </a:p>
        </p:txBody>
      </p:sp>
      <p:sp>
        <p:nvSpPr>
          <p:cNvPr id="3" name="Content Placeholder 2">
            <a:extLst>
              <a:ext uri="{FF2B5EF4-FFF2-40B4-BE49-F238E27FC236}">
                <a16:creationId xmlns:a16="http://schemas.microsoft.com/office/drawing/2014/main" id="{7BE0A0E9-0055-477A-857D-1A28AB1213C8}"/>
              </a:ext>
            </a:extLst>
          </p:cNvPr>
          <p:cNvSpPr>
            <a:spLocks noGrp="1"/>
          </p:cNvSpPr>
          <p:nvPr>
            <p:ph idx="1"/>
          </p:nvPr>
        </p:nvSpPr>
        <p:spPr>
          <a:xfrm>
            <a:off x="1069953" y="2526451"/>
            <a:ext cx="10264140" cy="3716693"/>
          </a:xfrm>
        </p:spPr>
        <p:txBody>
          <a:bodyPr>
            <a:normAutofit/>
          </a:bodyPr>
          <a:lstStyle/>
          <a:p>
            <a:pPr marL="0" indent="0">
              <a:buNone/>
            </a:pPr>
            <a:r>
              <a:rPr lang="en-US" dirty="0"/>
              <a:t>Jane’s sister shares Jane’s employment story:</a:t>
            </a:r>
          </a:p>
          <a:p>
            <a:pPr>
              <a:buClrTx/>
              <a:buFont typeface="Arial" panose="020B0604020202020204" pitchFamily="34" charset="0"/>
              <a:buChar char="•"/>
            </a:pPr>
            <a:r>
              <a:rPr lang="en-US" dirty="0"/>
              <a:t>The role my parents played in assisting Jane achieve CIE was mostly a supportive one, because Jane is most successful when she is feeling supported and loved. They had many fears about how she might be treated, what might happen to her benefits, and if she would truly be able to be successful in a job. While Jane’s strengths were being a hard worker, being precise, enjoying routines, and though she was excited about working, she could be very stubborn and did not like change.</a:t>
            </a:r>
            <a:r>
              <a:rPr lang="en-US" sz="2800" dirty="0"/>
              <a:t> </a:t>
            </a:r>
          </a:p>
        </p:txBody>
      </p:sp>
    </p:spTree>
    <p:extLst>
      <p:ext uri="{BB962C8B-B14F-4D97-AF65-F5344CB8AC3E}">
        <p14:creationId xmlns:p14="http://schemas.microsoft.com/office/powerpoint/2010/main" val="847334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8BD8A-1812-4FFF-8833-847DEA0470FD}"/>
              </a:ext>
            </a:extLst>
          </p:cNvPr>
          <p:cNvSpPr>
            <a:spLocks noGrp="1"/>
          </p:cNvSpPr>
          <p:nvPr>
            <p:ph type="title"/>
          </p:nvPr>
        </p:nvSpPr>
        <p:spPr/>
        <p:txBody>
          <a:bodyPr>
            <a:normAutofit/>
          </a:bodyPr>
          <a:lstStyle/>
          <a:p>
            <a:r>
              <a:rPr lang="en-US" b="1" dirty="0">
                <a:solidFill>
                  <a:prstClr val="black">
                    <a:lumMod val="85000"/>
                    <a:lumOff val="15000"/>
                  </a:prstClr>
                </a:solidFill>
              </a:rPr>
              <a:t>Family Case Scenario – Jane</a:t>
            </a:r>
            <a:br>
              <a:rPr lang="en-US" b="1" dirty="0">
                <a:solidFill>
                  <a:prstClr val="black">
                    <a:lumMod val="85000"/>
                    <a:lumOff val="15000"/>
                  </a:prstClr>
                </a:solidFill>
              </a:rPr>
            </a:br>
            <a:r>
              <a:rPr lang="en-US" sz="2700" dirty="0">
                <a:solidFill>
                  <a:prstClr val="black">
                    <a:lumMod val="85000"/>
                    <a:lumOff val="15000"/>
                  </a:prstClr>
                </a:solidFill>
              </a:rPr>
              <a:t>(2 of 7)</a:t>
            </a:r>
            <a:endParaRPr lang="en-US" dirty="0"/>
          </a:p>
        </p:txBody>
      </p:sp>
      <p:sp>
        <p:nvSpPr>
          <p:cNvPr id="3" name="Content Placeholder 2">
            <a:extLst>
              <a:ext uri="{FF2B5EF4-FFF2-40B4-BE49-F238E27FC236}">
                <a16:creationId xmlns:a16="http://schemas.microsoft.com/office/drawing/2014/main" id="{BEB2CD3D-B7C6-4D18-AD44-546F28577D15}"/>
              </a:ext>
            </a:extLst>
          </p:cNvPr>
          <p:cNvSpPr>
            <a:spLocks noGrp="1"/>
          </p:cNvSpPr>
          <p:nvPr>
            <p:ph idx="1"/>
          </p:nvPr>
        </p:nvSpPr>
        <p:spPr>
          <a:xfrm>
            <a:off x="930166" y="2556932"/>
            <a:ext cx="10247586" cy="3318936"/>
          </a:xfrm>
        </p:spPr>
        <p:txBody>
          <a:bodyPr>
            <a:normAutofit/>
          </a:bodyPr>
          <a:lstStyle/>
          <a:p>
            <a:pPr>
              <a:buClrTx/>
            </a:pPr>
            <a:r>
              <a:rPr lang="en-US" dirty="0"/>
              <a:t>Conversations started in her transition program with the school district, where Jane first voiced the desire to get a job. Due to her family’s fears and uncertainty of whether Jane could obtain a job, she initially went into a community-integrated day program. Within one-month after placement in the day program, Jane made it very clear that this was not what she wanted and that she wanted to earn a paycheck.</a:t>
            </a:r>
          </a:p>
          <a:p>
            <a:pPr>
              <a:buClrTx/>
            </a:pPr>
            <a:endParaRPr lang="en-US" sz="2800" dirty="0"/>
          </a:p>
        </p:txBody>
      </p:sp>
    </p:spTree>
    <p:extLst>
      <p:ext uri="{BB962C8B-B14F-4D97-AF65-F5344CB8AC3E}">
        <p14:creationId xmlns:p14="http://schemas.microsoft.com/office/powerpoint/2010/main" val="1687930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4713A-EA42-4917-9BBC-69B7ADD260F2}"/>
              </a:ext>
            </a:extLst>
          </p:cNvPr>
          <p:cNvSpPr>
            <a:spLocks noGrp="1"/>
          </p:cNvSpPr>
          <p:nvPr>
            <p:ph type="title"/>
          </p:nvPr>
        </p:nvSpPr>
        <p:spPr/>
        <p:txBody>
          <a:bodyPr>
            <a:normAutofit/>
          </a:bodyPr>
          <a:lstStyle/>
          <a:p>
            <a:r>
              <a:rPr lang="en-US" b="1" dirty="0"/>
              <a:t>Family Case Scenario – Jane</a:t>
            </a:r>
            <a:br>
              <a:rPr lang="en-US" dirty="0"/>
            </a:br>
            <a:r>
              <a:rPr lang="en-US" sz="2700" dirty="0">
                <a:solidFill>
                  <a:prstClr val="black">
                    <a:lumMod val="85000"/>
                    <a:lumOff val="15000"/>
                  </a:prstClr>
                </a:solidFill>
              </a:rPr>
              <a:t>(3 of 7)</a:t>
            </a:r>
            <a:endParaRPr lang="en-US" sz="2700" dirty="0"/>
          </a:p>
        </p:txBody>
      </p:sp>
      <p:sp>
        <p:nvSpPr>
          <p:cNvPr id="3" name="Content Placeholder 2">
            <a:extLst>
              <a:ext uri="{FF2B5EF4-FFF2-40B4-BE49-F238E27FC236}">
                <a16:creationId xmlns:a16="http://schemas.microsoft.com/office/drawing/2014/main" id="{BDC9B462-129C-4607-B435-FD79A04777E1}"/>
              </a:ext>
            </a:extLst>
          </p:cNvPr>
          <p:cNvSpPr>
            <a:spLocks noGrp="1"/>
          </p:cNvSpPr>
          <p:nvPr>
            <p:ph idx="1"/>
          </p:nvPr>
        </p:nvSpPr>
        <p:spPr/>
        <p:txBody>
          <a:bodyPr>
            <a:normAutofit/>
          </a:bodyPr>
          <a:lstStyle/>
          <a:p>
            <a:pPr>
              <a:buClrTx/>
            </a:pPr>
            <a:r>
              <a:rPr lang="en-US" dirty="0"/>
              <a:t>Her transition program helped her discover what kind of job she wanted, gave her job skills training, helped her find a job and gave her a job coach for support. Her first job was at a coffee shop clearing tables. This did not go well. She then volunteered at a cat sanctuary, which was a better fit. Her position at the cat sanctuary taught her more job skills but she wanted to make money, so the job search continued.</a:t>
            </a:r>
          </a:p>
          <a:p>
            <a:pPr>
              <a:buClrTx/>
            </a:pPr>
            <a:endParaRPr lang="en-US" sz="2800" dirty="0"/>
          </a:p>
        </p:txBody>
      </p:sp>
    </p:spTree>
    <p:extLst>
      <p:ext uri="{BB962C8B-B14F-4D97-AF65-F5344CB8AC3E}">
        <p14:creationId xmlns:p14="http://schemas.microsoft.com/office/powerpoint/2010/main" val="2705725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8705-9A9A-4521-941D-A645C495D3A0}"/>
              </a:ext>
            </a:extLst>
          </p:cNvPr>
          <p:cNvSpPr>
            <a:spLocks noGrp="1"/>
          </p:cNvSpPr>
          <p:nvPr>
            <p:ph type="title"/>
          </p:nvPr>
        </p:nvSpPr>
        <p:spPr/>
        <p:txBody>
          <a:bodyPr>
            <a:normAutofit/>
          </a:bodyPr>
          <a:lstStyle/>
          <a:p>
            <a:r>
              <a:rPr lang="en-US" b="1" dirty="0">
                <a:solidFill>
                  <a:prstClr val="black">
                    <a:lumMod val="85000"/>
                    <a:lumOff val="15000"/>
                  </a:prstClr>
                </a:solidFill>
              </a:rPr>
              <a:t>Family Case Scenario – Jane</a:t>
            </a:r>
            <a:br>
              <a:rPr lang="en-US" b="1" dirty="0">
                <a:solidFill>
                  <a:prstClr val="black">
                    <a:lumMod val="85000"/>
                    <a:lumOff val="15000"/>
                  </a:prstClr>
                </a:solidFill>
              </a:rPr>
            </a:br>
            <a:r>
              <a:rPr lang="en-US" sz="2700" dirty="0">
                <a:solidFill>
                  <a:prstClr val="black">
                    <a:lumMod val="85000"/>
                    <a:lumOff val="15000"/>
                  </a:prstClr>
                </a:solidFill>
              </a:rPr>
              <a:t>(4 of 7)</a:t>
            </a:r>
            <a:endParaRPr lang="en-US" sz="2700" dirty="0"/>
          </a:p>
        </p:txBody>
      </p:sp>
      <p:sp>
        <p:nvSpPr>
          <p:cNvPr id="3" name="Content Placeholder 2">
            <a:extLst>
              <a:ext uri="{FF2B5EF4-FFF2-40B4-BE49-F238E27FC236}">
                <a16:creationId xmlns:a16="http://schemas.microsoft.com/office/drawing/2014/main" id="{0E9D1480-B8C8-4CA6-93FA-28436B688FEA}"/>
              </a:ext>
            </a:extLst>
          </p:cNvPr>
          <p:cNvSpPr>
            <a:spLocks noGrp="1"/>
          </p:cNvSpPr>
          <p:nvPr>
            <p:ph idx="1"/>
          </p:nvPr>
        </p:nvSpPr>
        <p:spPr/>
        <p:txBody>
          <a:bodyPr>
            <a:normAutofit/>
          </a:bodyPr>
          <a:lstStyle/>
          <a:p>
            <a:pPr>
              <a:buClrTx/>
            </a:pPr>
            <a:r>
              <a:rPr lang="en-US" dirty="0"/>
              <a:t>Jane decided she wanted an office job like her dad. So, her transition program helped Jane get an unpaid state internship position and she did very well with the assistance of a job coach. Jane decided she wanted to work for the state so her regional center service coordinator helped her find a position through the state Limited Examination and Appointment Program (LEAP).</a:t>
            </a:r>
          </a:p>
          <a:p>
            <a:pPr>
              <a:buClrTx/>
            </a:pPr>
            <a:endParaRPr lang="en-US" sz="2800" dirty="0"/>
          </a:p>
        </p:txBody>
      </p:sp>
    </p:spTree>
    <p:extLst>
      <p:ext uri="{BB962C8B-B14F-4D97-AF65-F5344CB8AC3E}">
        <p14:creationId xmlns:p14="http://schemas.microsoft.com/office/powerpoint/2010/main" val="3647269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0F5E8-21AC-42EE-97F4-6016397BE6AE}"/>
              </a:ext>
            </a:extLst>
          </p:cNvPr>
          <p:cNvSpPr>
            <a:spLocks noGrp="1"/>
          </p:cNvSpPr>
          <p:nvPr>
            <p:ph type="title"/>
          </p:nvPr>
        </p:nvSpPr>
        <p:spPr/>
        <p:txBody>
          <a:bodyPr>
            <a:normAutofit/>
          </a:bodyPr>
          <a:lstStyle/>
          <a:p>
            <a:r>
              <a:rPr lang="en-US" b="1" dirty="0"/>
              <a:t>Family Case Scenario – Jane</a:t>
            </a:r>
            <a:br>
              <a:rPr lang="en-US" b="1" dirty="0"/>
            </a:br>
            <a:r>
              <a:rPr lang="en-US" sz="2700" dirty="0">
                <a:solidFill>
                  <a:prstClr val="black">
                    <a:lumMod val="85000"/>
                    <a:lumOff val="15000"/>
                  </a:prstClr>
                </a:solidFill>
              </a:rPr>
              <a:t>(5 of 7)</a:t>
            </a:r>
            <a:endParaRPr lang="en-US" dirty="0"/>
          </a:p>
        </p:txBody>
      </p:sp>
      <p:sp>
        <p:nvSpPr>
          <p:cNvPr id="3" name="Content Placeholder 2">
            <a:extLst>
              <a:ext uri="{FF2B5EF4-FFF2-40B4-BE49-F238E27FC236}">
                <a16:creationId xmlns:a16="http://schemas.microsoft.com/office/drawing/2014/main" id="{8D2E840B-B46E-46D2-809E-F9417F157389}"/>
              </a:ext>
            </a:extLst>
          </p:cNvPr>
          <p:cNvSpPr>
            <a:spLocks noGrp="1"/>
          </p:cNvSpPr>
          <p:nvPr>
            <p:ph idx="1"/>
          </p:nvPr>
        </p:nvSpPr>
        <p:spPr/>
        <p:txBody>
          <a:bodyPr>
            <a:normAutofit/>
          </a:bodyPr>
          <a:lstStyle/>
          <a:p>
            <a:pPr>
              <a:buClrTx/>
            </a:pPr>
            <a:r>
              <a:rPr lang="en-US" dirty="0"/>
              <a:t>Jane passed the on-the-job training examination and was placed in a part-time position as an office technician.  She works 20 hours a week. At first, she received a lot of support from a job coach, but over the years the support has gone down to 4 hours per week. She has had some challenges but through the support of her service coordinator, family and job coach she has been able to keep this job for 12 years.</a:t>
            </a:r>
          </a:p>
          <a:p>
            <a:pPr>
              <a:buClrTx/>
            </a:pPr>
            <a:endParaRPr lang="en-US" sz="2800" dirty="0"/>
          </a:p>
        </p:txBody>
      </p:sp>
    </p:spTree>
    <p:extLst>
      <p:ext uri="{BB962C8B-B14F-4D97-AF65-F5344CB8AC3E}">
        <p14:creationId xmlns:p14="http://schemas.microsoft.com/office/powerpoint/2010/main" val="121848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17127-EFBB-406C-9356-520B0C755E42}"/>
              </a:ext>
            </a:extLst>
          </p:cNvPr>
          <p:cNvSpPr>
            <a:spLocks noGrp="1"/>
          </p:cNvSpPr>
          <p:nvPr>
            <p:ph type="title"/>
          </p:nvPr>
        </p:nvSpPr>
        <p:spPr/>
        <p:txBody>
          <a:bodyPr>
            <a:normAutofit/>
          </a:bodyPr>
          <a:lstStyle/>
          <a:p>
            <a:r>
              <a:rPr lang="en-US" b="1" dirty="0"/>
              <a:t>Family Case Scenario – Jane</a:t>
            </a:r>
            <a:br>
              <a:rPr lang="en-US" b="1" dirty="0"/>
            </a:br>
            <a:r>
              <a:rPr lang="en-US" sz="2700" dirty="0">
                <a:solidFill>
                  <a:prstClr val="black">
                    <a:lumMod val="85000"/>
                    <a:lumOff val="15000"/>
                  </a:prstClr>
                </a:solidFill>
              </a:rPr>
              <a:t>(6 of 7)</a:t>
            </a:r>
            <a:endParaRPr lang="en-US" dirty="0"/>
          </a:p>
        </p:txBody>
      </p:sp>
      <p:sp>
        <p:nvSpPr>
          <p:cNvPr id="3" name="Content Placeholder 2">
            <a:extLst>
              <a:ext uri="{FF2B5EF4-FFF2-40B4-BE49-F238E27FC236}">
                <a16:creationId xmlns:a16="http://schemas.microsoft.com/office/drawing/2014/main" id="{7C4A01BE-1A0B-4118-A2FD-F0CF5CD9BEA6}"/>
              </a:ext>
            </a:extLst>
          </p:cNvPr>
          <p:cNvSpPr>
            <a:spLocks noGrp="1"/>
          </p:cNvSpPr>
          <p:nvPr>
            <p:ph idx="1"/>
          </p:nvPr>
        </p:nvSpPr>
        <p:spPr/>
        <p:txBody>
          <a:bodyPr>
            <a:normAutofit/>
          </a:bodyPr>
          <a:lstStyle/>
          <a:p>
            <a:pPr>
              <a:buClrTx/>
            </a:pPr>
            <a:r>
              <a:rPr lang="en-US" dirty="0"/>
              <a:t>At first, Jane lived with her parents while she was working for the state. She gained enough confidence from her job to live on her own. She now lives in her own apartment independently. She receives independent living services from her regional center which helps her to keep her independence and remain in her apartment. Jane earns about a $1000 a month, receives some SSI and Medi-Cal.</a:t>
            </a:r>
          </a:p>
          <a:p>
            <a:endParaRPr lang="en-US" dirty="0"/>
          </a:p>
        </p:txBody>
      </p:sp>
    </p:spTree>
    <p:extLst>
      <p:ext uri="{BB962C8B-B14F-4D97-AF65-F5344CB8AC3E}">
        <p14:creationId xmlns:p14="http://schemas.microsoft.com/office/powerpoint/2010/main" val="594179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686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B6F6-BB42-4B4E-B4B7-4F47FDA1EB06}"/>
              </a:ext>
            </a:extLst>
          </p:cNvPr>
          <p:cNvSpPr>
            <a:spLocks noGrp="1"/>
          </p:cNvSpPr>
          <p:nvPr>
            <p:ph type="title"/>
          </p:nvPr>
        </p:nvSpPr>
        <p:spPr/>
        <p:txBody>
          <a:bodyPr>
            <a:normAutofit/>
          </a:bodyPr>
          <a:lstStyle/>
          <a:p>
            <a:r>
              <a:rPr lang="en-US" b="1" dirty="0"/>
              <a:t>Family Case Scenario – Jane</a:t>
            </a:r>
            <a:br>
              <a:rPr lang="en-US" b="1" dirty="0"/>
            </a:br>
            <a:r>
              <a:rPr lang="en-US" sz="2700" dirty="0">
                <a:solidFill>
                  <a:prstClr val="black">
                    <a:lumMod val="85000"/>
                    <a:lumOff val="15000"/>
                  </a:prstClr>
                </a:solidFill>
              </a:rPr>
              <a:t>(7 of 7)</a:t>
            </a:r>
            <a:endParaRPr lang="en-US" dirty="0"/>
          </a:p>
        </p:txBody>
      </p:sp>
      <p:sp>
        <p:nvSpPr>
          <p:cNvPr id="3" name="Content Placeholder 2">
            <a:extLst>
              <a:ext uri="{FF2B5EF4-FFF2-40B4-BE49-F238E27FC236}">
                <a16:creationId xmlns:a16="http://schemas.microsoft.com/office/drawing/2014/main" id="{C4D68166-5245-4592-B062-4DB780BFF17D}"/>
              </a:ext>
            </a:extLst>
          </p:cNvPr>
          <p:cNvSpPr>
            <a:spLocks noGrp="1"/>
          </p:cNvSpPr>
          <p:nvPr>
            <p:ph idx="1"/>
          </p:nvPr>
        </p:nvSpPr>
        <p:spPr>
          <a:xfrm>
            <a:off x="1295401" y="2556931"/>
            <a:ext cx="9601196" cy="3567971"/>
          </a:xfrm>
        </p:spPr>
        <p:txBody>
          <a:bodyPr>
            <a:normAutofit/>
          </a:bodyPr>
          <a:lstStyle/>
          <a:p>
            <a:pPr>
              <a:buClrTx/>
            </a:pPr>
            <a:r>
              <a:rPr lang="en-US" dirty="0"/>
              <a:t>The main role my parents played throughout this process was to listen to their daughter, who was expressing a desire to work, and then making sure she felt supported in doing so. They talked with other parents and with professionals to gain knowledge on their barriers and lessons learned, to help ease their fears.  After that they really had to just take a step back and let Jane have this experience the same as their other children.  </a:t>
            </a:r>
            <a:r>
              <a:rPr lang="en-US" sz="2800" dirty="0"/>
              <a:t> </a:t>
            </a:r>
          </a:p>
          <a:p>
            <a:endParaRPr lang="en-US" dirty="0"/>
          </a:p>
        </p:txBody>
      </p:sp>
    </p:spTree>
    <p:extLst>
      <p:ext uri="{BB962C8B-B14F-4D97-AF65-F5344CB8AC3E}">
        <p14:creationId xmlns:p14="http://schemas.microsoft.com/office/powerpoint/2010/main" val="1278496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0A83-F7B0-4E60-B153-45F26D0EA7DE}"/>
              </a:ext>
            </a:extLst>
          </p:cNvPr>
          <p:cNvSpPr>
            <a:spLocks noGrp="1"/>
          </p:cNvSpPr>
          <p:nvPr>
            <p:ph type="title"/>
          </p:nvPr>
        </p:nvSpPr>
        <p:spPr>
          <a:xfrm>
            <a:off x="1336966" y="954423"/>
            <a:ext cx="9601196" cy="1303867"/>
          </a:xfrm>
        </p:spPr>
        <p:txBody>
          <a:bodyPr vert="horz" lIns="91440" tIns="45720" rIns="91440" bIns="45720" rtlCol="0" anchor="ctr">
            <a:normAutofit/>
          </a:bodyPr>
          <a:lstStyle/>
          <a:p>
            <a:r>
              <a:rPr lang="en-US" dirty="0">
                <a:solidFill>
                  <a:schemeClr val="tx1"/>
                </a:solidFill>
              </a:rPr>
              <a:t>Overview for Today’s Webinar</a:t>
            </a:r>
          </a:p>
        </p:txBody>
      </p:sp>
      <p:sp>
        <p:nvSpPr>
          <p:cNvPr id="3" name="Content Placeholder 2">
            <a:extLst>
              <a:ext uri="{FF2B5EF4-FFF2-40B4-BE49-F238E27FC236}">
                <a16:creationId xmlns:a16="http://schemas.microsoft.com/office/drawing/2014/main" id="{FE88AE87-82AA-4330-8502-A32BF4584DBF}"/>
              </a:ext>
              <a:ext uri="{C183D7F6-B498-43B3-948B-1728B52AA6E4}">
                <adec:decorative xmlns:adec="http://schemas.microsoft.com/office/drawing/2017/decorative" val="1"/>
              </a:ext>
            </a:extLst>
          </p:cNvPr>
          <p:cNvSpPr>
            <a:spLocks noGrp="1"/>
          </p:cNvSpPr>
          <p:nvPr>
            <p:ph idx="1"/>
          </p:nvPr>
        </p:nvSpPr>
        <p:spPr>
          <a:xfrm>
            <a:off x="869244" y="2370667"/>
            <a:ext cx="10509956" cy="3838221"/>
          </a:xfrm>
        </p:spPr>
        <p:txBody>
          <a:bodyPr vert="horz" lIns="91440" tIns="45720" rIns="91440" bIns="45720" numCol="1" rtlCol="0" anchor="t">
            <a:normAutofit lnSpcReduction="10000"/>
          </a:bodyPr>
          <a:lstStyle/>
          <a:p>
            <a:pPr>
              <a:lnSpc>
                <a:spcPct val="120000"/>
              </a:lnSpc>
              <a:buClrTx/>
            </a:pPr>
            <a:r>
              <a:rPr lang="en-US" sz="2600" dirty="0"/>
              <a:t>This webinar is being recorded so you can look and listen to it after today.</a:t>
            </a:r>
          </a:p>
          <a:p>
            <a:pPr>
              <a:lnSpc>
                <a:spcPct val="120000"/>
              </a:lnSpc>
              <a:buClrTx/>
            </a:pPr>
            <a:r>
              <a:rPr lang="en-US" sz="2600" dirty="0"/>
              <a:t>“Real Work for Real Pay in the Real World” is </a:t>
            </a:r>
            <a:r>
              <a:rPr lang="en-US" sz="2600" b="1" dirty="0"/>
              <a:t>Competitive Integrated Employment </a:t>
            </a:r>
            <a:r>
              <a:rPr lang="en-US" sz="2600" dirty="0"/>
              <a:t>which will be called </a:t>
            </a:r>
            <a:r>
              <a:rPr lang="en-US" sz="2600" b="1" dirty="0"/>
              <a:t>CIE</a:t>
            </a:r>
            <a:r>
              <a:rPr lang="en-US" sz="2600" dirty="0"/>
              <a:t> in this webinar.</a:t>
            </a:r>
          </a:p>
          <a:p>
            <a:pPr>
              <a:lnSpc>
                <a:spcPct val="120000"/>
              </a:lnSpc>
              <a:buClrTx/>
            </a:pPr>
            <a:r>
              <a:rPr lang="en-US" sz="2600" dirty="0"/>
              <a:t>Since there are so many people calling in, all phones will be muted.</a:t>
            </a:r>
          </a:p>
          <a:p>
            <a:pPr>
              <a:lnSpc>
                <a:spcPct val="120000"/>
              </a:lnSpc>
              <a:buClrTx/>
            </a:pPr>
            <a:r>
              <a:rPr lang="en-US" sz="2600" dirty="0"/>
              <a:t>There will be time to ask questions at the end of each section by typing the question in the webinar question box. </a:t>
            </a:r>
          </a:p>
          <a:p>
            <a:pPr>
              <a:lnSpc>
                <a:spcPct val="90000"/>
              </a:lnSpc>
              <a:buClrTx/>
            </a:pPr>
            <a:endParaRPr lang="en-US" sz="2800" dirty="0"/>
          </a:p>
          <a:p>
            <a:pPr>
              <a:lnSpc>
                <a:spcPct val="90000"/>
              </a:lnSpc>
            </a:pPr>
            <a:endParaRPr lang="en-US" sz="1600" dirty="0"/>
          </a:p>
        </p:txBody>
      </p:sp>
    </p:spTree>
    <p:extLst>
      <p:ext uri="{BB962C8B-B14F-4D97-AF65-F5344CB8AC3E}">
        <p14:creationId xmlns:p14="http://schemas.microsoft.com/office/powerpoint/2010/main" val="2528934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97875">
              <a:srgbClr val="322EA9"/>
            </a:gs>
            <a:gs pos="95750">
              <a:srgbClr val="4947A5"/>
            </a:gs>
            <a:gs pos="91500">
              <a:srgbClr val="767A9E"/>
            </a:gs>
            <a:gs pos="100000">
              <a:srgbClr val="1B14AC"/>
            </a:gs>
            <a:gs pos="74000">
              <a:schemeClr val="accent1">
                <a:lumMod val="45000"/>
                <a:lumOff val="55000"/>
              </a:schemeClr>
            </a:gs>
            <a:gs pos="90000">
              <a:schemeClr val="accent2">
                <a:lumMod val="60000"/>
                <a:lumOff val="40000"/>
              </a:schemeClr>
            </a:gs>
            <a:gs pos="95000">
              <a:schemeClr val="accent2">
                <a:lumMod val="60000"/>
                <a:lumOff val="40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D534-BE8B-49D9-9F86-605F5EDC64BC}"/>
              </a:ext>
            </a:extLst>
          </p:cNvPr>
          <p:cNvSpPr>
            <a:spLocks noGrp="1"/>
          </p:cNvSpPr>
          <p:nvPr>
            <p:ph type="title"/>
          </p:nvPr>
        </p:nvSpPr>
        <p:spPr>
          <a:xfrm>
            <a:off x="942754" y="857693"/>
            <a:ext cx="10185990" cy="2410047"/>
          </a:xfrm>
        </p:spPr>
        <p:txBody>
          <a:bodyPr>
            <a:noAutofit/>
          </a:bodyPr>
          <a:lstStyle/>
          <a:p>
            <a:r>
              <a:rPr lang="en-US" sz="8000" b="1" dirty="0"/>
              <a:t>Are there any questions so far?</a:t>
            </a:r>
          </a:p>
        </p:txBody>
      </p:sp>
      <p:sp>
        <p:nvSpPr>
          <p:cNvPr id="4" name="Text Placeholder 3">
            <a:extLst>
              <a:ext uri="{FF2B5EF4-FFF2-40B4-BE49-F238E27FC236}">
                <a16:creationId xmlns:a16="http://schemas.microsoft.com/office/drawing/2014/main" id="{E6C633D4-6522-4563-ADF3-7A61FD16994D}"/>
              </a:ext>
            </a:extLst>
          </p:cNvPr>
          <p:cNvSpPr>
            <a:spLocks noGrp="1"/>
          </p:cNvSpPr>
          <p:nvPr>
            <p:ph type="body" idx="1"/>
          </p:nvPr>
        </p:nvSpPr>
        <p:spPr>
          <a:xfrm>
            <a:off x="623777" y="3771014"/>
            <a:ext cx="10979888" cy="2622698"/>
          </a:xfrm>
        </p:spPr>
        <p:txBody>
          <a:bodyPr>
            <a:normAutofit fontScale="92500" lnSpcReduction="10000"/>
          </a:bodyPr>
          <a:lstStyle/>
          <a:p>
            <a:r>
              <a:rPr lang="en-US" sz="3400" dirty="0"/>
              <a:t>If there are, please type your question in the question box on your screen and click send. I will repeat your question out loud and we will answer it.</a:t>
            </a:r>
          </a:p>
          <a:p>
            <a:r>
              <a:rPr lang="en-US" sz="3400" dirty="0"/>
              <a:t> If we do not have enough time to answer all questions today, you can email us at: CaliforniaCIE@dor.ca.gov</a:t>
            </a:r>
          </a:p>
          <a:p>
            <a:endParaRPr lang="en-US" sz="3500" b="1" dirty="0"/>
          </a:p>
          <a:p>
            <a:endParaRPr lang="en-US" sz="3500" dirty="0"/>
          </a:p>
          <a:p>
            <a:endParaRPr lang="en-US" dirty="0"/>
          </a:p>
        </p:txBody>
      </p:sp>
    </p:spTree>
    <p:extLst>
      <p:ext uri="{BB962C8B-B14F-4D97-AF65-F5344CB8AC3E}">
        <p14:creationId xmlns:p14="http://schemas.microsoft.com/office/powerpoint/2010/main" val="2474210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C2237-C0F1-4399-BACC-5B7FB3FBA651}"/>
              </a:ext>
            </a:extLst>
          </p:cNvPr>
          <p:cNvSpPr>
            <a:spLocks noGrp="1"/>
          </p:cNvSpPr>
          <p:nvPr>
            <p:ph type="title"/>
          </p:nvPr>
        </p:nvSpPr>
        <p:spPr>
          <a:xfrm>
            <a:off x="1107440" y="877529"/>
            <a:ext cx="10027920" cy="1460089"/>
          </a:xfrm>
        </p:spPr>
        <p:txBody>
          <a:bodyPr>
            <a:noAutofit/>
          </a:bodyPr>
          <a:lstStyle/>
          <a:p>
            <a:br>
              <a:rPr lang="en-US" sz="4000" b="1" dirty="0">
                <a:solidFill>
                  <a:schemeClr val="accent5">
                    <a:lumMod val="50000"/>
                  </a:schemeClr>
                </a:solidFill>
                <a:effectLst>
                  <a:outerShdw blurRad="38100" dist="38100" dir="2700000" algn="tl">
                    <a:srgbClr val="000000">
                      <a:alpha val="43137"/>
                    </a:srgbClr>
                  </a:outerShdw>
                </a:effectLst>
              </a:rPr>
            </a:br>
            <a:r>
              <a:rPr lang="en-US" b="1" dirty="0">
                <a:solidFill>
                  <a:schemeClr val="accent5">
                    <a:lumMod val="50000"/>
                  </a:schemeClr>
                </a:solidFill>
                <a:effectLst>
                  <a:outerShdw blurRad="38100" dist="38100" dir="2700000" algn="tl">
                    <a:srgbClr val="000000">
                      <a:alpha val="43137"/>
                    </a:srgbClr>
                  </a:outerShdw>
                </a:effectLst>
              </a:rPr>
              <a:t>HOW CAN A PERSON GET READY</a:t>
            </a:r>
            <a:br>
              <a:rPr lang="en-US" b="1" dirty="0">
                <a:solidFill>
                  <a:schemeClr val="accent5">
                    <a:lumMod val="50000"/>
                  </a:schemeClr>
                </a:solidFill>
                <a:effectLst>
                  <a:outerShdw blurRad="38100" dist="38100" dir="2700000" algn="tl">
                    <a:srgbClr val="000000">
                      <a:alpha val="43137"/>
                    </a:srgbClr>
                  </a:outerShdw>
                </a:effectLst>
              </a:rPr>
            </a:br>
            <a:r>
              <a:rPr lang="en-US" b="1" dirty="0">
                <a:solidFill>
                  <a:schemeClr val="accent5">
                    <a:lumMod val="50000"/>
                  </a:schemeClr>
                </a:solidFill>
                <a:effectLst>
                  <a:outerShdw blurRad="38100" dist="38100" dir="2700000" algn="tl">
                    <a:srgbClr val="000000">
                      <a:alpha val="43137"/>
                    </a:srgbClr>
                  </a:outerShdw>
                </a:effectLst>
              </a:rPr>
              <a:t>FOR CIE? </a:t>
            </a:r>
            <a:br>
              <a:rPr lang="en-US" b="1" dirty="0">
                <a:solidFill>
                  <a:schemeClr val="accent5">
                    <a:lumMod val="50000"/>
                  </a:schemeClr>
                </a:solidFill>
                <a:effectLst>
                  <a:outerShdw blurRad="38100" dist="38100" dir="2700000" algn="tl">
                    <a:srgbClr val="000000">
                      <a:alpha val="43137"/>
                    </a:srgbClr>
                  </a:outerShdw>
                </a:effectLst>
              </a:rPr>
            </a:br>
            <a:endParaRPr lang="en-US" dirty="0">
              <a:solidFill>
                <a:schemeClr val="accent5">
                  <a:lumMod val="50000"/>
                </a:schemeClr>
              </a:solidFill>
            </a:endParaRPr>
          </a:p>
        </p:txBody>
      </p:sp>
      <p:sp>
        <p:nvSpPr>
          <p:cNvPr id="3" name="Content Placeholder 2">
            <a:extLst>
              <a:ext uri="{FF2B5EF4-FFF2-40B4-BE49-F238E27FC236}">
                <a16:creationId xmlns:a16="http://schemas.microsoft.com/office/drawing/2014/main" id="{EE295D1C-4FBE-456B-BE07-198BBDACBA19}"/>
              </a:ext>
            </a:extLst>
          </p:cNvPr>
          <p:cNvSpPr>
            <a:spLocks noGrp="1"/>
          </p:cNvSpPr>
          <p:nvPr>
            <p:ph idx="1"/>
          </p:nvPr>
        </p:nvSpPr>
        <p:spPr>
          <a:xfrm>
            <a:off x="995680" y="2005781"/>
            <a:ext cx="10328241" cy="3030794"/>
          </a:xfrm>
        </p:spPr>
        <p:txBody>
          <a:bodyPr anchor="ctr">
            <a:normAutofit/>
          </a:bodyPr>
          <a:lstStyle/>
          <a:p>
            <a:pPr marL="0" indent="0">
              <a:buNone/>
            </a:pPr>
            <a:endParaRPr lang="en-US" sz="2400" dirty="0"/>
          </a:p>
          <a:p>
            <a:pPr marL="0" indent="0" algn="ctr">
              <a:buNone/>
            </a:pPr>
            <a:r>
              <a:rPr lang="en-US" sz="4000" dirty="0"/>
              <a:t>LEARN ABOUT SERVICES AND SUPPORTS TO GET READY FOR CIE</a:t>
            </a:r>
          </a:p>
        </p:txBody>
      </p:sp>
    </p:spTree>
    <p:extLst>
      <p:ext uri="{BB962C8B-B14F-4D97-AF65-F5344CB8AC3E}">
        <p14:creationId xmlns:p14="http://schemas.microsoft.com/office/powerpoint/2010/main" val="1605020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18B57-B9B5-4A24-B556-EF6AD247E32C}"/>
              </a:ext>
            </a:extLst>
          </p:cNvPr>
          <p:cNvSpPr>
            <a:spLocks noGrp="1"/>
          </p:cNvSpPr>
          <p:nvPr>
            <p:ph type="title"/>
          </p:nvPr>
        </p:nvSpPr>
        <p:spPr>
          <a:xfrm>
            <a:off x="855132" y="777521"/>
            <a:ext cx="6241816" cy="1051279"/>
          </a:xfrm>
        </p:spPr>
        <p:txBody>
          <a:bodyPr>
            <a:normAutofit/>
          </a:bodyPr>
          <a:lstStyle/>
          <a:p>
            <a:pPr>
              <a:lnSpc>
                <a:spcPct val="90000"/>
              </a:lnSpc>
            </a:pPr>
            <a:r>
              <a:rPr lang="en-US" sz="3200" b="1" dirty="0"/>
              <a:t>What can a student do while in high school? </a:t>
            </a:r>
            <a:r>
              <a:rPr lang="en-US" sz="2400" dirty="0"/>
              <a:t>(1of 5)</a:t>
            </a:r>
          </a:p>
        </p:txBody>
      </p:sp>
      <p:sp>
        <p:nvSpPr>
          <p:cNvPr id="3" name="Content Placeholder 2">
            <a:extLst>
              <a:ext uri="{FF2B5EF4-FFF2-40B4-BE49-F238E27FC236}">
                <a16:creationId xmlns:a16="http://schemas.microsoft.com/office/drawing/2014/main" id="{9B7325BA-E698-4236-9AEA-EACE0F412BAE}"/>
              </a:ext>
            </a:extLst>
          </p:cNvPr>
          <p:cNvSpPr>
            <a:spLocks noGrp="1"/>
          </p:cNvSpPr>
          <p:nvPr>
            <p:ph type="body" sz="half" idx="2"/>
          </p:nvPr>
        </p:nvSpPr>
        <p:spPr>
          <a:xfrm>
            <a:off x="372534" y="1907822"/>
            <a:ext cx="6987822" cy="4267199"/>
          </a:xfrm>
        </p:spPr>
        <p:txBody>
          <a:bodyPr>
            <a:normAutofit/>
          </a:bodyPr>
          <a:lstStyle/>
          <a:p>
            <a:pPr marL="457200" lvl="1" indent="0">
              <a:lnSpc>
                <a:spcPct val="90000"/>
              </a:lnSpc>
              <a:buClrTx/>
              <a:buNone/>
            </a:pPr>
            <a:r>
              <a:rPr lang="en-US" sz="2400" dirty="0">
                <a:cs typeface="Arial" panose="020B0604020202020204" pitchFamily="34" charset="0"/>
              </a:rPr>
              <a:t>Ask for an Individualized Education Program (IEP) meeting to talk about a plan to finish school and get ready for CIE. </a:t>
            </a:r>
          </a:p>
          <a:p>
            <a:pPr marL="457200" lvl="1" indent="0">
              <a:lnSpc>
                <a:spcPct val="90000"/>
              </a:lnSpc>
              <a:buClrTx/>
              <a:buNone/>
            </a:pPr>
            <a:r>
              <a:rPr lang="en-US" sz="2400" dirty="0">
                <a:cs typeface="Arial" panose="020B0604020202020204" pitchFamily="34" charset="0"/>
              </a:rPr>
              <a:t>Ask the school about available programs that can help a student gain work experience.</a:t>
            </a:r>
          </a:p>
          <a:p>
            <a:pPr marL="457200" lvl="1" indent="0">
              <a:lnSpc>
                <a:spcPct val="90000"/>
              </a:lnSpc>
              <a:buClrTx/>
              <a:buNone/>
            </a:pPr>
            <a:r>
              <a:rPr lang="en-US" sz="2400" dirty="0">
                <a:cs typeface="Arial" panose="020B0604020202020204" pitchFamily="34" charset="0"/>
              </a:rPr>
              <a:t>Examples of these programs are:</a:t>
            </a:r>
          </a:p>
          <a:p>
            <a:pPr marL="1257300" lvl="2" indent="-342900">
              <a:lnSpc>
                <a:spcPct val="90000"/>
              </a:lnSpc>
              <a:buClrTx/>
              <a:buFont typeface="Arial" panose="020B0604020202020204" pitchFamily="34" charset="0"/>
              <a:buChar char="•"/>
            </a:pPr>
            <a:r>
              <a:rPr lang="en-US" sz="2400" dirty="0">
                <a:cs typeface="Arial" panose="020B0604020202020204" pitchFamily="34" charset="0"/>
              </a:rPr>
              <a:t>WorkAbility I (WAI)</a:t>
            </a:r>
          </a:p>
          <a:p>
            <a:pPr marL="1257300" lvl="2" indent="-342900">
              <a:lnSpc>
                <a:spcPct val="90000"/>
              </a:lnSpc>
              <a:buClrTx/>
              <a:buFont typeface="Arial" panose="020B0604020202020204" pitchFamily="34" charset="0"/>
              <a:buChar char="•"/>
            </a:pPr>
            <a:r>
              <a:rPr lang="en-US" sz="2400" dirty="0">
                <a:cs typeface="Arial" panose="020B0604020202020204" pitchFamily="34" charset="0"/>
              </a:rPr>
              <a:t>Transition Partnership Program  (TPP)</a:t>
            </a:r>
          </a:p>
          <a:p>
            <a:pPr marL="1257300" lvl="2" indent="-342900">
              <a:lnSpc>
                <a:spcPct val="90000"/>
              </a:lnSpc>
              <a:buClrTx/>
              <a:buFont typeface="Arial" panose="020B0604020202020204" pitchFamily="34" charset="0"/>
              <a:buChar char="•"/>
            </a:pPr>
            <a:r>
              <a:rPr lang="en-US" sz="2400" dirty="0">
                <a:cs typeface="Arial" panose="020B0604020202020204" pitchFamily="34" charset="0"/>
              </a:rPr>
              <a:t>Paid Internship Program (PIP)</a:t>
            </a:r>
          </a:p>
        </p:txBody>
      </p:sp>
      <p:pic>
        <p:nvPicPr>
          <p:cNvPr id="6" name="Picture Placeholder 5" descr="Image of three people, one standing and two sitting, around a table.">
            <a:extLst>
              <a:ext uri="{FF2B5EF4-FFF2-40B4-BE49-F238E27FC236}">
                <a16:creationId xmlns:a16="http://schemas.microsoft.com/office/drawing/2014/main" id="{1C8F77DD-D576-45C2-9C8E-CF73068E39C2}"/>
              </a:ext>
              <a:ext uri="{C183D7F6-B498-43B3-948B-1728B52AA6E4}">
                <adec:decorative xmlns:adec="http://schemas.microsoft.com/office/drawing/2017/decorative" val="0"/>
              </a:ext>
            </a:extLst>
          </p:cNvPr>
          <p:cNvPicPr>
            <a:picLocks noGrp="1" noChangeAspect="1"/>
          </p:cNvPicPr>
          <p:nvPr>
            <p:ph type="pic" idx="1"/>
          </p:nvPr>
        </p:nvPicPr>
        <p:blipFill>
          <a:blip r:embed="rId3"/>
          <a:srcRect l="1817" r="1817"/>
          <a:stretch>
            <a:fillRect/>
          </a:stretch>
        </p:blipFill>
        <p:spPr>
          <a:xfrm>
            <a:off x="7224536" y="1444802"/>
            <a:ext cx="3900488" cy="4213225"/>
          </a:xfrm>
          <a:prstGeom prst="rect">
            <a:avLst/>
          </a:prstGeom>
        </p:spPr>
      </p:pic>
    </p:spTree>
    <p:extLst>
      <p:ext uri="{BB962C8B-B14F-4D97-AF65-F5344CB8AC3E}">
        <p14:creationId xmlns:p14="http://schemas.microsoft.com/office/powerpoint/2010/main" val="40807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2243" y="743655"/>
            <a:ext cx="6241816" cy="1371600"/>
          </a:xfrm>
        </p:spPr>
        <p:txBody>
          <a:bodyPr vert="horz" lIns="91440" tIns="45720" rIns="91440" bIns="45720" rtlCol="0" anchor="ctr">
            <a:normAutofit/>
          </a:bodyPr>
          <a:lstStyle/>
          <a:p>
            <a:pPr>
              <a:lnSpc>
                <a:spcPct val="90000"/>
              </a:lnSpc>
            </a:pPr>
            <a:r>
              <a:rPr lang="en-US" sz="3200" b="1" dirty="0"/>
              <a:t>What can a student do while in  </a:t>
            </a:r>
            <a:br>
              <a:rPr lang="en-US" sz="3200" b="1" dirty="0"/>
            </a:br>
            <a:r>
              <a:rPr lang="en-US" sz="3200" b="1" dirty="0"/>
              <a:t>high school? </a:t>
            </a:r>
            <a:r>
              <a:rPr lang="en-US" sz="2400" dirty="0"/>
              <a:t>(2 of 5)</a:t>
            </a:r>
          </a:p>
        </p:txBody>
      </p:sp>
      <p:sp>
        <p:nvSpPr>
          <p:cNvPr id="9" name="Text Placeholder 8">
            <a:extLst>
              <a:ext uri="{FF2B5EF4-FFF2-40B4-BE49-F238E27FC236}">
                <a16:creationId xmlns:a16="http://schemas.microsoft.com/office/drawing/2014/main" id="{59030775-E3C1-4C5B-86E1-65D336080408}"/>
              </a:ext>
            </a:extLst>
          </p:cNvPr>
          <p:cNvSpPr>
            <a:spLocks noGrp="1"/>
          </p:cNvSpPr>
          <p:nvPr>
            <p:ph type="body" sz="half" idx="2"/>
          </p:nvPr>
        </p:nvSpPr>
        <p:spPr>
          <a:xfrm>
            <a:off x="903111" y="1964267"/>
            <a:ext cx="6186311" cy="4210755"/>
          </a:xfrm>
        </p:spPr>
        <p:txBody>
          <a:bodyPr>
            <a:normAutofit lnSpcReduction="10000"/>
          </a:bodyPr>
          <a:lstStyle/>
          <a:p>
            <a:pPr lvl="0" algn="l">
              <a:buClrTx/>
            </a:pPr>
            <a:r>
              <a:rPr lang="en-US" sz="2400" dirty="0">
                <a:solidFill>
                  <a:prstClr val="black">
                    <a:lumMod val="85000"/>
                    <a:lumOff val="15000"/>
                  </a:prstClr>
                </a:solidFill>
              </a:rPr>
              <a:t>Invite DOR to the IEP meeting. Ask about DOR Student Services.</a:t>
            </a:r>
          </a:p>
          <a:p>
            <a:pPr lvl="0" algn="l">
              <a:buClrTx/>
            </a:pPr>
            <a:r>
              <a:rPr lang="en-US" sz="2400" b="1" dirty="0">
                <a:solidFill>
                  <a:prstClr val="black">
                    <a:lumMod val="85000"/>
                    <a:lumOff val="15000"/>
                  </a:prstClr>
                </a:solidFill>
              </a:rPr>
              <a:t>DOR Student Services may include</a:t>
            </a:r>
            <a:r>
              <a:rPr lang="en-US" sz="2400" dirty="0">
                <a:solidFill>
                  <a:prstClr val="black">
                    <a:lumMod val="85000"/>
                    <a:lumOff val="15000"/>
                  </a:prstClr>
                </a:solidFill>
              </a:rPr>
              <a:t>:</a:t>
            </a:r>
          </a:p>
          <a:p>
            <a:pPr marL="342900" lvl="0" indent="-342900" algn="l">
              <a:buClrTx/>
              <a:buFont typeface="Arial"/>
              <a:buChar char="•"/>
            </a:pPr>
            <a:r>
              <a:rPr lang="en-US" sz="2400" dirty="0">
                <a:solidFill>
                  <a:prstClr val="black">
                    <a:lumMod val="85000"/>
                    <a:lumOff val="15000"/>
                  </a:prstClr>
                </a:solidFill>
              </a:rPr>
              <a:t>Exploring jobs, careers and education.</a:t>
            </a:r>
          </a:p>
          <a:p>
            <a:pPr marL="342900" lvl="0" indent="-342900" algn="l">
              <a:buClrTx/>
              <a:buFont typeface="Arial"/>
              <a:buChar char="•"/>
            </a:pPr>
            <a:r>
              <a:rPr lang="en-US" sz="2400" dirty="0">
                <a:solidFill>
                  <a:prstClr val="black">
                    <a:lumMod val="85000"/>
                    <a:lumOff val="15000"/>
                  </a:prstClr>
                </a:solidFill>
              </a:rPr>
              <a:t>Exploring higher education and work training. </a:t>
            </a:r>
          </a:p>
          <a:p>
            <a:pPr marL="342900" lvl="0" indent="-342900" algn="l">
              <a:buClrTx/>
              <a:buFont typeface="Arial"/>
              <a:buChar char="•"/>
            </a:pPr>
            <a:r>
              <a:rPr lang="en-US" sz="2400" dirty="0">
                <a:solidFill>
                  <a:prstClr val="black">
                    <a:lumMod val="85000"/>
                    <a:lumOff val="15000"/>
                  </a:prstClr>
                </a:solidFill>
              </a:rPr>
              <a:t>Learning work skills.</a:t>
            </a:r>
          </a:p>
          <a:p>
            <a:pPr marL="342900" lvl="0" indent="-342900" algn="l">
              <a:buClrTx/>
              <a:buFont typeface="Arial"/>
              <a:buChar char="•"/>
            </a:pPr>
            <a:r>
              <a:rPr lang="en-US" sz="2400" dirty="0">
                <a:solidFill>
                  <a:prstClr val="black">
                    <a:lumMod val="85000"/>
                    <a:lumOff val="15000"/>
                  </a:prstClr>
                </a:solidFill>
              </a:rPr>
              <a:t>Learning to speak up for themselves.</a:t>
            </a:r>
          </a:p>
          <a:p>
            <a:pPr marL="342900" lvl="0" indent="-342900" algn="l">
              <a:buClrTx/>
              <a:buFont typeface="Arial"/>
              <a:buChar char="•"/>
            </a:pPr>
            <a:r>
              <a:rPr lang="en-US" sz="2400" dirty="0">
                <a:solidFill>
                  <a:prstClr val="black">
                    <a:lumMod val="85000"/>
                    <a:lumOff val="15000"/>
                  </a:prstClr>
                </a:solidFill>
              </a:rPr>
              <a:t>Getting work experience and more.</a:t>
            </a:r>
          </a:p>
          <a:p>
            <a:endParaRPr lang="en-US" dirty="0"/>
          </a:p>
        </p:txBody>
      </p:sp>
      <p:pic>
        <p:nvPicPr>
          <p:cNvPr id="17" name="Picture Placeholder 7" descr="Image of a woman filing papers.">
            <a:extLst>
              <a:ext uri="{FF2B5EF4-FFF2-40B4-BE49-F238E27FC236}">
                <a16:creationId xmlns:a16="http://schemas.microsoft.com/office/drawing/2014/main" id="{FCC6E265-D0C7-4B99-9B04-E6FD15322AC3}"/>
              </a:ext>
              <a:ext uri="{C183D7F6-B498-43B3-948B-1728B52AA6E4}">
                <adec:decorative xmlns:adec="http://schemas.microsoft.com/office/drawing/2017/decorative" val="0"/>
              </a:ext>
            </a:extLst>
          </p:cNvPr>
          <p:cNvPicPr>
            <a:picLocks noGrp="1" noChangeAspect="1"/>
          </p:cNvPicPr>
          <p:nvPr>
            <p:ph type="pic" idx="1"/>
          </p:nvPr>
        </p:nvPicPr>
        <p:blipFill>
          <a:blip r:embed="rId3"/>
          <a:srcRect t="3632" b="3632"/>
          <a:stretch>
            <a:fillRect/>
          </a:stretch>
        </p:blipFill>
        <p:spPr>
          <a:xfrm>
            <a:off x="7169150" y="1546225"/>
            <a:ext cx="4040188" cy="3895725"/>
          </a:xfrm>
          <a:prstGeom prst="rect">
            <a:avLst/>
          </a:prstGeom>
        </p:spPr>
      </p:pic>
    </p:spTree>
    <p:extLst>
      <p:ext uri="{BB962C8B-B14F-4D97-AF65-F5344CB8AC3E}">
        <p14:creationId xmlns:p14="http://schemas.microsoft.com/office/powerpoint/2010/main" val="1461904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a:lnSpc>
                <a:spcPct val="90000"/>
              </a:lnSpc>
            </a:pPr>
            <a:r>
              <a:rPr lang="en-US" b="1" dirty="0"/>
              <a:t>What can a student do while in  </a:t>
            </a:r>
            <a:br>
              <a:rPr lang="en-US" b="1" dirty="0"/>
            </a:br>
            <a:r>
              <a:rPr lang="en-US" b="1" dirty="0"/>
              <a:t>high school? </a:t>
            </a:r>
            <a:r>
              <a:rPr lang="en-US" sz="2400" dirty="0"/>
              <a:t>(3 of 5)</a:t>
            </a:r>
          </a:p>
        </p:txBody>
      </p:sp>
      <p:sp>
        <p:nvSpPr>
          <p:cNvPr id="5" name="Content Placeholder 4">
            <a:extLst>
              <a:ext uri="{FF2B5EF4-FFF2-40B4-BE49-F238E27FC236}">
                <a16:creationId xmlns:a16="http://schemas.microsoft.com/office/drawing/2014/main" id="{08C7A75E-F4BB-4D2B-BF2D-085C9AD78023}"/>
              </a:ext>
            </a:extLst>
          </p:cNvPr>
          <p:cNvSpPr>
            <a:spLocks noGrp="1"/>
          </p:cNvSpPr>
          <p:nvPr>
            <p:ph idx="1"/>
          </p:nvPr>
        </p:nvSpPr>
        <p:spPr/>
        <p:txBody>
          <a:bodyPr/>
          <a:lstStyle/>
          <a:p>
            <a:pPr marL="0" lvl="0" indent="0">
              <a:buClrTx/>
              <a:buSzPct val="100000"/>
              <a:buNone/>
            </a:pPr>
            <a:r>
              <a:rPr lang="en-US" sz="3000" dirty="0">
                <a:solidFill>
                  <a:prstClr val="black"/>
                </a:solidFill>
              </a:rPr>
              <a:t>Apply for vocational services from the DOR. Vocational services may include, but not only:</a:t>
            </a:r>
          </a:p>
          <a:p>
            <a:pPr marL="1257300" lvl="2" indent="-342900">
              <a:buClrTx/>
              <a:buFont typeface="Arial" panose="020B0604020202020204" pitchFamily="34" charset="0"/>
              <a:buChar char="•"/>
            </a:pPr>
            <a:r>
              <a:rPr lang="en-US" sz="3000" dirty="0">
                <a:solidFill>
                  <a:prstClr val="black"/>
                </a:solidFill>
              </a:rPr>
              <a:t>Jobs skills training</a:t>
            </a:r>
          </a:p>
          <a:p>
            <a:pPr marL="1257300" lvl="2" indent="-342900">
              <a:buClrTx/>
              <a:buFont typeface="Arial" panose="020B0604020202020204" pitchFamily="34" charset="0"/>
              <a:buChar char="•"/>
            </a:pPr>
            <a:r>
              <a:rPr lang="en-US" sz="3000" dirty="0">
                <a:solidFill>
                  <a:prstClr val="black"/>
                </a:solidFill>
              </a:rPr>
              <a:t>Help finding a job</a:t>
            </a:r>
          </a:p>
          <a:p>
            <a:pPr marL="1257300" lvl="2" indent="-342900">
              <a:buClrTx/>
              <a:buFont typeface="Arial" panose="020B0604020202020204" pitchFamily="34" charset="0"/>
              <a:buChar char="•"/>
            </a:pPr>
            <a:r>
              <a:rPr lang="en-US" sz="3000" dirty="0">
                <a:solidFill>
                  <a:prstClr val="black"/>
                </a:solidFill>
              </a:rPr>
              <a:t>Job coaching</a:t>
            </a:r>
          </a:p>
          <a:p>
            <a:endParaRPr lang="en-US" dirty="0"/>
          </a:p>
        </p:txBody>
      </p:sp>
    </p:spTree>
    <p:extLst>
      <p:ext uri="{BB962C8B-B14F-4D97-AF65-F5344CB8AC3E}">
        <p14:creationId xmlns:p14="http://schemas.microsoft.com/office/powerpoint/2010/main" val="4256666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107225-03C4-4067-9064-144AA68B1D71}"/>
              </a:ext>
            </a:extLst>
          </p:cNvPr>
          <p:cNvSpPr>
            <a:spLocks noGrp="1"/>
          </p:cNvSpPr>
          <p:nvPr>
            <p:ph type="title"/>
          </p:nvPr>
        </p:nvSpPr>
        <p:spPr>
          <a:xfrm>
            <a:off x="1028016" y="897650"/>
            <a:ext cx="10092267" cy="1298222"/>
          </a:xfrm>
        </p:spPr>
        <p:txBody>
          <a:bodyPr>
            <a:normAutofit fontScale="90000"/>
          </a:bodyPr>
          <a:lstStyle/>
          <a:p>
            <a:r>
              <a:rPr lang="en-US" sz="4400" b="1" dirty="0">
                <a:solidFill>
                  <a:srgbClr val="262626"/>
                </a:solidFill>
              </a:rPr>
              <a:t>What can a student do while in  </a:t>
            </a:r>
            <a:br>
              <a:rPr lang="en-US" sz="4400" b="1" dirty="0">
                <a:solidFill>
                  <a:srgbClr val="262626"/>
                </a:solidFill>
              </a:rPr>
            </a:br>
            <a:r>
              <a:rPr lang="en-US" sz="4400" b="1" dirty="0">
                <a:solidFill>
                  <a:srgbClr val="262626"/>
                </a:solidFill>
              </a:rPr>
              <a:t>high school? </a:t>
            </a:r>
            <a:r>
              <a:rPr lang="en-US" sz="2400" dirty="0">
                <a:solidFill>
                  <a:srgbClr val="262626"/>
                </a:solidFill>
              </a:rPr>
              <a:t>(4 of 5)</a:t>
            </a:r>
            <a:endParaRPr lang="en-US" dirty="0"/>
          </a:p>
        </p:txBody>
      </p:sp>
      <p:sp>
        <p:nvSpPr>
          <p:cNvPr id="7" name="Text Placeholder 6">
            <a:extLst>
              <a:ext uri="{FF2B5EF4-FFF2-40B4-BE49-F238E27FC236}">
                <a16:creationId xmlns:a16="http://schemas.microsoft.com/office/drawing/2014/main" id="{8D75F445-89BD-4908-BA7C-2F6F766964E3}"/>
              </a:ext>
            </a:extLst>
          </p:cNvPr>
          <p:cNvSpPr>
            <a:spLocks noGrp="1"/>
          </p:cNvSpPr>
          <p:nvPr>
            <p:ph type="body" sz="half" idx="2"/>
          </p:nvPr>
        </p:nvSpPr>
        <p:spPr>
          <a:xfrm>
            <a:off x="796413" y="2315496"/>
            <a:ext cx="6164826" cy="4070555"/>
          </a:xfrm>
        </p:spPr>
        <p:txBody>
          <a:bodyPr>
            <a:normAutofit lnSpcReduction="10000"/>
          </a:bodyPr>
          <a:lstStyle/>
          <a:p>
            <a:pPr lvl="0" algn="l">
              <a:lnSpc>
                <a:spcPct val="110000"/>
              </a:lnSpc>
              <a:spcBef>
                <a:spcPts val="600"/>
              </a:spcBef>
              <a:buClrTx/>
            </a:pPr>
            <a:r>
              <a:rPr lang="en-US" sz="2400" dirty="0">
                <a:solidFill>
                  <a:srgbClr val="262626"/>
                </a:solidFill>
              </a:rPr>
              <a:t>Invite the regional center service coordinator to an IEP meeting.  Ask about the services the regional center offers, including the Paid Internship Program.</a:t>
            </a:r>
          </a:p>
          <a:p>
            <a:pPr lvl="0" algn="l">
              <a:lnSpc>
                <a:spcPct val="110000"/>
              </a:lnSpc>
              <a:spcBef>
                <a:spcPts val="600"/>
              </a:spcBef>
              <a:buClr>
                <a:srgbClr val="83992A"/>
              </a:buClr>
            </a:pPr>
            <a:r>
              <a:rPr lang="en-US" sz="2400" b="1" dirty="0">
                <a:solidFill>
                  <a:srgbClr val="262626"/>
                </a:solidFill>
              </a:rPr>
              <a:t>Paid Internship Program (PIP)</a:t>
            </a:r>
          </a:p>
          <a:p>
            <a:pPr marL="285750" lvl="0" indent="-285750" algn="l">
              <a:lnSpc>
                <a:spcPct val="110000"/>
              </a:lnSpc>
              <a:spcBef>
                <a:spcPts val="600"/>
              </a:spcBef>
              <a:buClrTx/>
              <a:buFont typeface="Arial"/>
              <a:buChar char="•"/>
            </a:pPr>
            <a:r>
              <a:rPr lang="en-US" sz="2400" dirty="0">
                <a:solidFill>
                  <a:srgbClr val="262626"/>
                </a:solidFill>
              </a:rPr>
              <a:t>Student is paid minimum wage or above when working as an intern.</a:t>
            </a:r>
          </a:p>
          <a:p>
            <a:pPr marL="285750" lvl="0" indent="-285750" algn="l">
              <a:lnSpc>
                <a:spcPct val="110000"/>
              </a:lnSpc>
              <a:spcBef>
                <a:spcPts val="600"/>
              </a:spcBef>
              <a:buClrTx/>
              <a:buFont typeface="Arial"/>
              <a:buChar char="•"/>
            </a:pPr>
            <a:r>
              <a:rPr lang="en-US" sz="2400" dirty="0">
                <a:solidFill>
                  <a:srgbClr val="262626"/>
                </a:solidFill>
              </a:rPr>
              <a:t>Student can get a job coach to help them with their job.</a:t>
            </a:r>
          </a:p>
          <a:p>
            <a:endParaRPr lang="en-US" dirty="0"/>
          </a:p>
        </p:txBody>
      </p:sp>
      <p:pic>
        <p:nvPicPr>
          <p:cNvPr id="9" name="Picture Placeholder 8" descr="Graphic of a light bulb with the word learn, goals, skills, mentor, experience and development all around it and the word internship below it.">
            <a:extLst>
              <a:ext uri="{FF2B5EF4-FFF2-40B4-BE49-F238E27FC236}">
                <a16:creationId xmlns:a16="http://schemas.microsoft.com/office/drawing/2014/main" id="{D30C558B-EB27-4F96-875B-B7D882CE9B02}"/>
              </a:ext>
              <a:ext uri="{C183D7F6-B498-43B3-948B-1728B52AA6E4}">
                <adec:decorative xmlns:adec="http://schemas.microsoft.com/office/drawing/2017/decorative" val="0"/>
              </a:ext>
            </a:extLst>
          </p:cNvPr>
          <p:cNvPicPr>
            <a:picLocks noGrp="1" noChangeAspect="1"/>
          </p:cNvPicPr>
          <p:nvPr>
            <p:ph type="pic" idx="1"/>
          </p:nvPr>
        </p:nvPicPr>
        <p:blipFill>
          <a:blip r:embed="rId2"/>
          <a:srcRect t="1272" b="1272"/>
          <a:stretch>
            <a:fillRect/>
          </a:stretch>
        </p:blipFill>
        <p:spPr>
          <a:xfrm>
            <a:off x="7113843" y="2473530"/>
            <a:ext cx="4103688" cy="2844800"/>
          </a:xfrm>
          <a:prstGeom prst="rect">
            <a:avLst/>
          </a:prstGeom>
        </p:spPr>
      </p:pic>
    </p:spTree>
    <p:extLst>
      <p:ext uri="{BB962C8B-B14F-4D97-AF65-F5344CB8AC3E}">
        <p14:creationId xmlns:p14="http://schemas.microsoft.com/office/powerpoint/2010/main" val="3247902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C6FB-B796-46D3-A993-C87EEFD81555}"/>
              </a:ext>
            </a:extLst>
          </p:cNvPr>
          <p:cNvSpPr>
            <a:spLocks noGrp="1"/>
          </p:cNvSpPr>
          <p:nvPr>
            <p:ph type="title"/>
          </p:nvPr>
        </p:nvSpPr>
        <p:spPr/>
        <p:txBody>
          <a:bodyPr>
            <a:normAutofit fontScale="90000"/>
          </a:bodyPr>
          <a:lstStyle/>
          <a:p>
            <a:r>
              <a:rPr lang="en-US" b="1" dirty="0">
                <a:solidFill>
                  <a:srgbClr val="262626"/>
                </a:solidFill>
              </a:rPr>
              <a:t>What can a student do while in  </a:t>
            </a:r>
            <a:br>
              <a:rPr lang="en-US" b="1" dirty="0">
                <a:solidFill>
                  <a:srgbClr val="262626"/>
                </a:solidFill>
              </a:rPr>
            </a:br>
            <a:r>
              <a:rPr lang="en-US" b="1" dirty="0">
                <a:solidFill>
                  <a:srgbClr val="262626"/>
                </a:solidFill>
              </a:rPr>
              <a:t>high school? </a:t>
            </a:r>
            <a:r>
              <a:rPr lang="en-US" sz="2700" dirty="0">
                <a:solidFill>
                  <a:srgbClr val="262626"/>
                </a:solidFill>
              </a:rPr>
              <a:t>(5 of 5)</a:t>
            </a:r>
            <a:endParaRPr lang="en-US" sz="2700" dirty="0"/>
          </a:p>
        </p:txBody>
      </p:sp>
      <p:sp>
        <p:nvSpPr>
          <p:cNvPr id="3" name="Content Placeholder 2">
            <a:extLst>
              <a:ext uri="{FF2B5EF4-FFF2-40B4-BE49-F238E27FC236}">
                <a16:creationId xmlns:a16="http://schemas.microsoft.com/office/drawing/2014/main" id="{E656088B-FB20-4356-8E2C-9AE046F67DCD}"/>
              </a:ext>
            </a:extLst>
          </p:cNvPr>
          <p:cNvSpPr>
            <a:spLocks noGrp="1"/>
          </p:cNvSpPr>
          <p:nvPr>
            <p:ph idx="1"/>
          </p:nvPr>
        </p:nvSpPr>
        <p:spPr>
          <a:xfrm>
            <a:off x="936702" y="2556932"/>
            <a:ext cx="10404088" cy="3665448"/>
          </a:xfrm>
        </p:spPr>
        <p:txBody>
          <a:bodyPr>
            <a:normAutofit/>
          </a:bodyPr>
          <a:lstStyle/>
          <a:p>
            <a:pPr>
              <a:buClrTx/>
            </a:pPr>
            <a:r>
              <a:rPr lang="en-US" dirty="0">
                <a:solidFill>
                  <a:srgbClr val="262626"/>
                </a:solidFill>
              </a:rPr>
              <a:t>Once a student, their family and IEP team decide what will work best for the student, the plan should be added to the student’s high school person-centered transition plan. </a:t>
            </a:r>
          </a:p>
          <a:p>
            <a:pPr>
              <a:buClrTx/>
            </a:pPr>
            <a:r>
              <a:rPr lang="en-US" dirty="0">
                <a:solidFill>
                  <a:srgbClr val="262626"/>
                </a:solidFill>
              </a:rPr>
              <a:t>If the student wants DOR Student Services, this plan will be added to their DOR person-centered Individualized Plan for Employment (IPE). </a:t>
            </a:r>
          </a:p>
          <a:p>
            <a:pPr>
              <a:buClrTx/>
            </a:pPr>
            <a:r>
              <a:rPr lang="en-US" dirty="0">
                <a:solidFill>
                  <a:srgbClr val="262626"/>
                </a:solidFill>
              </a:rPr>
              <a:t>If the student wants to try the regional center’s PIP, this plan will be added to their person-centered Individual Program Plan (IPP).</a:t>
            </a:r>
            <a:endParaRPr lang="en-US" dirty="0"/>
          </a:p>
        </p:txBody>
      </p:sp>
    </p:spTree>
    <p:extLst>
      <p:ext uri="{BB962C8B-B14F-4D97-AF65-F5344CB8AC3E}">
        <p14:creationId xmlns:p14="http://schemas.microsoft.com/office/powerpoint/2010/main" val="1657148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9C95F-DCA1-483D-910E-6309A856BE7A}"/>
              </a:ext>
            </a:extLst>
          </p:cNvPr>
          <p:cNvSpPr>
            <a:spLocks noGrp="1"/>
          </p:cNvSpPr>
          <p:nvPr>
            <p:ph type="title"/>
          </p:nvPr>
        </p:nvSpPr>
        <p:spPr/>
        <p:txBody>
          <a:bodyPr>
            <a:normAutofit/>
          </a:bodyPr>
          <a:lstStyle/>
          <a:p>
            <a:r>
              <a:rPr lang="en-US" b="1" dirty="0">
                <a:solidFill>
                  <a:srgbClr val="262626"/>
                </a:solidFill>
              </a:rPr>
              <a:t>WorkAbility I Case Scenario – Jack </a:t>
            </a:r>
            <a:br>
              <a:rPr lang="en-US" dirty="0">
                <a:solidFill>
                  <a:srgbClr val="262626"/>
                </a:solidFill>
              </a:rPr>
            </a:br>
            <a:r>
              <a:rPr lang="en-US" sz="2400" dirty="0">
                <a:solidFill>
                  <a:srgbClr val="262626"/>
                </a:solidFill>
              </a:rPr>
              <a:t>(1 of 2)</a:t>
            </a:r>
          </a:p>
        </p:txBody>
      </p:sp>
      <p:sp>
        <p:nvSpPr>
          <p:cNvPr id="4" name="Content Placeholder 3">
            <a:extLst>
              <a:ext uri="{FF2B5EF4-FFF2-40B4-BE49-F238E27FC236}">
                <a16:creationId xmlns:a16="http://schemas.microsoft.com/office/drawing/2014/main" id="{D142718B-7346-4D7C-98BF-A70DDAA0B520}"/>
              </a:ext>
            </a:extLst>
          </p:cNvPr>
          <p:cNvSpPr>
            <a:spLocks noGrp="1"/>
          </p:cNvSpPr>
          <p:nvPr>
            <p:ph idx="1"/>
          </p:nvPr>
        </p:nvSpPr>
        <p:spPr/>
        <p:txBody>
          <a:bodyPr/>
          <a:lstStyle/>
          <a:p>
            <a:pPr marL="342900" lvl="0" indent="-342900">
              <a:buClrTx/>
              <a:buFont typeface="Arial" panose="020B0604020202020204" pitchFamily="34" charset="0"/>
              <a:buChar char="•"/>
            </a:pPr>
            <a:r>
              <a:rPr lang="en-US" dirty="0"/>
              <a:t>Jack, through a person centered high school transition plan, chose to get services from WAI.</a:t>
            </a:r>
          </a:p>
          <a:p>
            <a:pPr marL="342900" lvl="0" indent="-342900">
              <a:buClrTx/>
              <a:buFont typeface="Arial" panose="020B0604020202020204" pitchFamily="34" charset="0"/>
              <a:buChar char="•"/>
            </a:pPr>
            <a:r>
              <a:rPr lang="en-US" dirty="0"/>
              <a:t>Before Jack entered the WAI program he was very shy, but he knew that he wanted to be his own boss. He wanted his own business to make and sell t-shirts.</a:t>
            </a:r>
          </a:p>
          <a:p>
            <a:pPr marL="342900" lvl="0" indent="-342900">
              <a:buClrTx/>
              <a:buFont typeface="Arial" panose="020B0604020202020204" pitchFamily="34" charset="0"/>
              <a:buChar char="•"/>
            </a:pPr>
            <a:r>
              <a:rPr lang="en-US" dirty="0"/>
              <a:t>Jack participated in his school’s WAI program where he was able to create a self employment goal.</a:t>
            </a:r>
          </a:p>
          <a:p>
            <a:endParaRPr lang="en-US" dirty="0"/>
          </a:p>
        </p:txBody>
      </p:sp>
    </p:spTree>
    <p:extLst>
      <p:ext uri="{BB962C8B-B14F-4D97-AF65-F5344CB8AC3E}">
        <p14:creationId xmlns:p14="http://schemas.microsoft.com/office/powerpoint/2010/main" val="2307860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6FB0A-CAB6-4C02-9D5D-5130B5E4F38C}"/>
              </a:ext>
            </a:extLst>
          </p:cNvPr>
          <p:cNvSpPr>
            <a:spLocks noGrp="1"/>
          </p:cNvSpPr>
          <p:nvPr>
            <p:ph type="title"/>
          </p:nvPr>
        </p:nvSpPr>
        <p:spPr>
          <a:xfrm>
            <a:off x="1295402" y="982132"/>
            <a:ext cx="9601196" cy="1303867"/>
          </a:xfrm>
        </p:spPr>
        <p:txBody>
          <a:bodyPr>
            <a:normAutofit/>
          </a:bodyPr>
          <a:lstStyle/>
          <a:p>
            <a:r>
              <a:rPr lang="en-US" b="1" dirty="0">
                <a:solidFill>
                  <a:srgbClr val="262626"/>
                </a:solidFill>
              </a:rPr>
              <a:t>WorkAbility I Case Scenario – Jack </a:t>
            </a:r>
            <a:br>
              <a:rPr lang="en-US" dirty="0">
                <a:solidFill>
                  <a:srgbClr val="262626"/>
                </a:solidFill>
              </a:rPr>
            </a:br>
            <a:r>
              <a:rPr lang="en-US" sz="2400" dirty="0">
                <a:solidFill>
                  <a:srgbClr val="262626"/>
                </a:solidFill>
              </a:rPr>
              <a:t>(2 of 2)</a:t>
            </a:r>
          </a:p>
        </p:txBody>
      </p:sp>
      <p:sp>
        <p:nvSpPr>
          <p:cNvPr id="3" name="Content Placeholder 2">
            <a:extLst>
              <a:ext uri="{FF2B5EF4-FFF2-40B4-BE49-F238E27FC236}">
                <a16:creationId xmlns:a16="http://schemas.microsoft.com/office/drawing/2014/main" id="{C3FBCC59-BDF8-4AC7-A2CE-AEC0171AEED2}"/>
              </a:ext>
            </a:extLst>
          </p:cNvPr>
          <p:cNvSpPr>
            <a:spLocks noGrp="1"/>
          </p:cNvSpPr>
          <p:nvPr>
            <p:ph idx="1"/>
          </p:nvPr>
        </p:nvSpPr>
        <p:spPr>
          <a:xfrm>
            <a:off x="1173480" y="2556932"/>
            <a:ext cx="9723117" cy="3318936"/>
          </a:xfrm>
        </p:spPr>
        <p:txBody>
          <a:bodyPr/>
          <a:lstStyle/>
          <a:p>
            <a:pPr lvl="0">
              <a:buClrTx/>
            </a:pPr>
            <a:r>
              <a:rPr lang="en-US" dirty="0"/>
              <a:t>The WAI program helped him with career exploration, a business plan, work ethic, salesmanship and other work skills including social skills and public speaking.</a:t>
            </a:r>
          </a:p>
          <a:p>
            <a:pPr lvl="0">
              <a:buClrTx/>
            </a:pPr>
            <a:r>
              <a:rPr lang="en-US" dirty="0"/>
              <a:t>Jack now has his own business, selling his huge inventory of t-shirts at many locations, including state fairs and street fairs.</a:t>
            </a:r>
          </a:p>
          <a:p>
            <a:pPr lvl="0">
              <a:buClrTx/>
            </a:pPr>
            <a:r>
              <a:rPr lang="en-US" dirty="0"/>
              <a:t>Jack earns enough money to live on his own and pay his bills and living expenses.</a:t>
            </a:r>
          </a:p>
        </p:txBody>
      </p:sp>
    </p:spTree>
    <p:extLst>
      <p:ext uri="{BB962C8B-B14F-4D97-AF65-F5344CB8AC3E}">
        <p14:creationId xmlns:p14="http://schemas.microsoft.com/office/powerpoint/2010/main" val="29814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1326" y="775856"/>
            <a:ext cx="6643256" cy="1122218"/>
          </a:xfrm>
        </p:spPr>
        <p:txBody>
          <a:bodyPr>
            <a:noAutofit/>
          </a:bodyPr>
          <a:lstStyle/>
          <a:p>
            <a:pPr>
              <a:lnSpc>
                <a:spcPct val="90000"/>
              </a:lnSpc>
            </a:pPr>
            <a:r>
              <a:rPr lang="en-US" sz="3200" b="1" dirty="0"/>
              <a:t>What can a person do if they have finished high school? </a:t>
            </a:r>
            <a:r>
              <a:rPr lang="en-US" sz="2400" dirty="0"/>
              <a:t>(1 of 3)</a:t>
            </a:r>
          </a:p>
        </p:txBody>
      </p:sp>
      <p:sp>
        <p:nvSpPr>
          <p:cNvPr id="3" name="Content Placeholder 2"/>
          <p:cNvSpPr>
            <a:spLocks noGrp="1"/>
          </p:cNvSpPr>
          <p:nvPr>
            <p:ph type="body" sz="half" idx="2"/>
          </p:nvPr>
        </p:nvSpPr>
        <p:spPr>
          <a:xfrm>
            <a:off x="831273" y="2050472"/>
            <a:ext cx="6705942" cy="4142509"/>
          </a:xfrm>
        </p:spPr>
        <p:txBody>
          <a:bodyPr>
            <a:normAutofit/>
          </a:bodyPr>
          <a:lstStyle/>
          <a:p>
            <a:pPr marL="0" indent="0" algn="l">
              <a:buClrTx/>
              <a:buNone/>
            </a:pPr>
            <a:r>
              <a:rPr lang="en-US" sz="2400" dirty="0"/>
              <a:t>They can contact DOR and request a meeting to discuss how DOR can help them prepare for employment, find a job, and get the supports they need. </a:t>
            </a:r>
          </a:p>
          <a:p>
            <a:pPr marL="0" indent="0" algn="l">
              <a:buClrTx/>
              <a:buNone/>
            </a:pPr>
            <a:r>
              <a:rPr lang="en-US" sz="2400" dirty="0"/>
              <a:t>This may include Supported Employment (SE) services.</a:t>
            </a:r>
          </a:p>
          <a:p>
            <a:pPr algn="l">
              <a:buClrTx/>
            </a:pPr>
            <a:r>
              <a:rPr lang="en-US" sz="2400" dirty="0"/>
              <a:t>SE services include job coaching and other supportive services to help a person get and keep a job.</a:t>
            </a:r>
          </a:p>
        </p:txBody>
      </p:sp>
      <p:pic>
        <p:nvPicPr>
          <p:cNvPr id="7" name="Picture Placeholder 6" descr="Image of a group of people sitting on chairs in a circle.">
            <a:extLst>
              <a:ext uri="{FF2B5EF4-FFF2-40B4-BE49-F238E27FC236}">
                <a16:creationId xmlns:a16="http://schemas.microsoft.com/office/drawing/2014/main" id="{2A7E4B9D-A421-4C85-9EFD-51F57FC474B6}"/>
              </a:ext>
              <a:ext uri="{C183D7F6-B498-43B3-948B-1728B52AA6E4}">
                <adec:decorative xmlns:adec="http://schemas.microsoft.com/office/drawing/2017/decorative" val="0"/>
              </a:ext>
            </a:extLst>
          </p:cNvPr>
          <p:cNvPicPr>
            <a:picLocks noGrp="1" noChangeAspect="1"/>
          </p:cNvPicPr>
          <p:nvPr>
            <p:ph type="pic" idx="1"/>
          </p:nvPr>
        </p:nvPicPr>
        <p:blipFill>
          <a:blip r:embed="rId3"/>
          <a:srcRect t="781" b="781"/>
          <a:stretch>
            <a:fillRect/>
          </a:stretch>
        </p:blipFill>
        <p:spPr>
          <a:xfrm>
            <a:off x="7550150" y="2119313"/>
            <a:ext cx="3608388" cy="3697287"/>
          </a:xfrm>
          <a:prstGeom prst="rect">
            <a:avLst/>
          </a:prstGeom>
        </p:spPr>
      </p:pic>
    </p:spTree>
    <p:extLst>
      <p:ext uri="{BB962C8B-B14F-4D97-AF65-F5344CB8AC3E}">
        <p14:creationId xmlns:p14="http://schemas.microsoft.com/office/powerpoint/2010/main" val="1625975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B9637-1381-4E8C-AEC4-ABEE6C72B384}"/>
              </a:ext>
            </a:extLst>
          </p:cNvPr>
          <p:cNvSpPr>
            <a:spLocks noGrp="1"/>
          </p:cNvSpPr>
          <p:nvPr>
            <p:ph type="title"/>
          </p:nvPr>
        </p:nvSpPr>
        <p:spPr/>
        <p:txBody>
          <a:bodyPr/>
          <a:lstStyle/>
          <a:p>
            <a:r>
              <a:rPr lang="en-US" dirty="0"/>
              <a:t>Overview Continued</a:t>
            </a:r>
          </a:p>
        </p:txBody>
      </p:sp>
      <p:sp>
        <p:nvSpPr>
          <p:cNvPr id="3" name="Content Placeholder 2">
            <a:extLst>
              <a:ext uri="{FF2B5EF4-FFF2-40B4-BE49-F238E27FC236}">
                <a16:creationId xmlns:a16="http://schemas.microsoft.com/office/drawing/2014/main" id="{76F0B48F-68CF-44ED-BF85-2BE5B0D75D9E}"/>
              </a:ext>
            </a:extLst>
          </p:cNvPr>
          <p:cNvSpPr>
            <a:spLocks noGrp="1"/>
          </p:cNvSpPr>
          <p:nvPr>
            <p:ph idx="1"/>
          </p:nvPr>
        </p:nvSpPr>
        <p:spPr>
          <a:xfrm>
            <a:off x="817418" y="2556931"/>
            <a:ext cx="10363199" cy="3663759"/>
          </a:xfrm>
        </p:spPr>
        <p:txBody>
          <a:bodyPr/>
          <a:lstStyle/>
          <a:p>
            <a:pPr>
              <a:lnSpc>
                <a:spcPct val="120000"/>
              </a:lnSpc>
              <a:buClrTx/>
            </a:pPr>
            <a:r>
              <a:rPr lang="en-US" sz="2600" dirty="0"/>
              <a:t>The presenters will repeat the question out loud then answer the question.</a:t>
            </a:r>
          </a:p>
          <a:p>
            <a:pPr>
              <a:lnSpc>
                <a:spcPct val="120000"/>
              </a:lnSpc>
              <a:buClrTx/>
            </a:pPr>
            <a:r>
              <a:rPr lang="en-US" sz="2600" dirty="0"/>
              <a:t>For more information and as a resource you were sent two documents before this webinar:  </a:t>
            </a:r>
          </a:p>
          <a:p>
            <a:pPr lvl="1">
              <a:lnSpc>
                <a:spcPct val="120000"/>
              </a:lnSpc>
              <a:buClrTx/>
            </a:pPr>
            <a:r>
              <a:rPr lang="en-US" sz="2400" b="1" dirty="0"/>
              <a:t>CIE Webinar Fact Sheet  </a:t>
            </a:r>
          </a:p>
          <a:p>
            <a:pPr lvl="1">
              <a:lnSpc>
                <a:spcPct val="120000"/>
              </a:lnSpc>
              <a:buClrTx/>
            </a:pPr>
            <a:r>
              <a:rPr lang="en-US" sz="2400" b="1" dirty="0"/>
              <a:t>CIE Webinar Glossary of Terms</a:t>
            </a:r>
          </a:p>
          <a:p>
            <a:endParaRPr lang="en-US" dirty="0"/>
          </a:p>
        </p:txBody>
      </p:sp>
    </p:spTree>
    <p:extLst>
      <p:ext uri="{BB962C8B-B14F-4D97-AF65-F5344CB8AC3E}">
        <p14:creationId xmlns:p14="http://schemas.microsoft.com/office/powerpoint/2010/main" val="522075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7404-4565-4961-A64F-A9A5F3CC2993}"/>
              </a:ext>
            </a:extLst>
          </p:cNvPr>
          <p:cNvSpPr>
            <a:spLocks noGrp="1"/>
          </p:cNvSpPr>
          <p:nvPr>
            <p:ph type="title"/>
          </p:nvPr>
        </p:nvSpPr>
        <p:spPr>
          <a:xfrm>
            <a:off x="699653" y="706195"/>
            <a:ext cx="6795655" cy="1150314"/>
          </a:xfrm>
        </p:spPr>
        <p:txBody>
          <a:bodyPr anchor="b">
            <a:normAutofit fontScale="90000"/>
          </a:bodyPr>
          <a:lstStyle/>
          <a:p>
            <a:r>
              <a:rPr lang="en-US" sz="3600" b="1" dirty="0">
                <a:solidFill>
                  <a:prstClr val="black">
                    <a:lumMod val="85000"/>
                    <a:lumOff val="15000"/>
                  </a:prstClr>
                </a:solidFill>
              </a:rPr>
              <a:t>What can a person do if they have finished high school? </a:t>
            </a:r>
            <a:r>
              <a:rPr lang="en-US" sz="2400" dirty="0">
                <a:solidFill>
                  <a:prstClr val="black">
                    <a:lumMod val="85000"/>
                    <a:lumOff val="15000"/>
                  </a:prstClr>
                </a:solidFill>
              </a:rPr>
              <a:t>(2 of 3)</a:t>
            </a:r>
            <a:endParaRPr lang="en-US" sz="2400" dirty="0"/>
          </a:p>
        </p:txBody>
      </p:sp>
      <p:sp>
        <p:nvSpPr>
          <p:cNvPr id="3" name="Content Placeholder 2">
            <a:extLst>
              <a:ext uri="{FF2B5EF4-FFF2-40B4-BE49-F238E27FC236}">
                <a16:creationId xmlns:a16="http://schemas.microsoft.com/office/drawing/2014/main" id="{7E3DB162-8C4B-4403-A2BC-F91BEE3A1DD3}"/>
              </a:ext>
            </a:extLst>
          </p:cNvPr>
          <p:cNvSpPr>
            <a:spLocks noGrp="1"/>
          </p:cNvSpPr>
          <p:nvPr>
            <p:ph type="body" sz="half" idx="2"/>
          </p:nvPr>
        </p:nvSpPr>
        <p:spPr>
          <a:xfrm>
            <a:off x="817418" y="2078182"/>
            <a:ext cx="6054437" cy="4073236"/>
          </a:xfrm>
        </p:spPr>
        <p:txBody>
          <a:bodyPr>
            <a:noAutofit/>
          </a:bodyPr>
          <a:lstStyle/>
          <a:p>
            <a:pPr marL="0" lvl="0" indent="0" algn="l">
              <a:spcBef>
                <a:spcPts val="600"/>
              </a:spcBef>
              <a:buClr>
                <a:srgbClr val="83992A"/>
              </a:buClr>
              <a:buNone/>
            </a:pPr>
            <a:r>
              <a:rPr lang="en-US" sz="2400" dirty="0">
                <a:solidFill>
                  <a:prstClr val="black">
                    <a:lumMod val="85000"/>
                    <a:lumOff val="15000"/>
                  </a:prstClr>
                </a:solidFill>
              </a:rPr>
              <a:t>The DOR will help a person:</a:t>
            </a:r>
          </a:p>
          <a:p>
            <a:pPr lvl="0" algn="l">
              <a:spcBef>
                <a:spcPts val="600"/>
              </a:spcBef>
              <a:buClrTx/>
            </a:pPr>
            <a:r>
              <a:rPr lang="en-US" sz="2400" dirty="0">
                <a:solidFill>
                  <a:prstClr val="black">
                    <a:lumMod val="85000"/>
                    <a:lumOff val="15000"/>
                  </a:prstClr>
                </a:solidFill>
              </a:rPr>
              <a:t>Learn about different jobs and the jobs a</a:t>
            </a:r>
          </a:p>
          <a:p>
            <a:pPr lvl="0" algn="l">
              <a:spcBef>
                <a:spcPts val="600"/>
              </a:spcBef>
              <a:buClrTx/>
            </a:pPr>
            <a:r>
              <a:rPr lang="en-US" sz="2400" dirty="0">
                <a:solidFill>
                  <a:prstClr val="black">
                    <a:lumMod val="85000"/>
                    <a:lumOff val="15000"/>
                  </a:prstClr>
                </a:solidFill>
              </a:rPr>
              <a:t>person would like to do. </a:t>
            </a:r>
          </a:p>
          <a:p>
            <a:pPr lvl="0" algn="l">
              <a:spcBef>
                <a:spcPts val="600"/>
              </a:spcBef>
              <a:buClrTx/>
            </a:pPr>
            <a:r>
              <a:rPr lang="en-US" sz="2400" dirty="0">
                <a:solidFill>
                  <a:prstClr val="black">
                    <a:lumMod val="85000"/>
                    <a:lumOff val="15000"/>
                  </a:prstClr>
                </a:solidFill>
              </a:rPr>
              <a:t>Get ready for work by learning job skills.</a:t>
            </a:r>
          </a:p>
          <a:p>
            <a:pPr lvl="0" algn="l">
              <a:spcBef>
                <a:spcPts val="600"/>
              </a:spcBef>
              <a:buClrTx/>
            </a:pPr>
            <a:r>
              <a:rPr lang="en-US" sz="2400" dirty="0">
                <a:solidFill>
                  <a:prstClr val="black">
                    <a:lumMod val="85000"/>
                    <a:lumOff val="15000"/>
                  </a:prstClr>
                </a:solidFill>
              </a:rPr>
              <a:t>Create resumes.</a:t>
            </a:r>
          </a:p>
          <a:p>
            <a:pPr lvl="0" algn="l">
              <a:spcBef>
                <a:spcPts val="600"/>
              </a:spcBef>
              <a:buClrTx/>
            </a:pPr>
            <a:r>
              <a:rPr lang="en-US" sz="2400" dirty="0">
                <a:solidFill>
                  <a:prstClr val="black">
                    <a:lumMod val="85000"/>
                    <a:lumOff val="15000"/>
                  </a:prstClr>
                </a:solidFill>
              </a:rPr>
              <a:t>Find a job in the community and more.</a:t>
            </a:r>
          </a:p>
          <a:p>
            <a:pPr marL="514350" indent="-514350" algn="l">
              <a:buClrTx/>
              <a:buFont typeface="+mj-lt"/>
              <a:buAutoNum type="arabicPeriod"/>
            </a:pPr>
            <a:endParaRPr lang="en-US" sz="2400" dirty="0"/>
          </a:p>
        </p:txBody>
      </p:sp>
      <p:pic>
        <p:nvPicPr>
          <p:cNvPr id="8" name="Picture Placeholder 7" descr="Image of a girl sitting at a desk.">
            <a:extLst>
              <a:ext uri="{FF2B5EF4-FFF2-40B4-BE49-F238E27FC236}">
                <a16:creationId xmlns:a16="http://schemas.microsoft.com/office/drawing/2014/main" id="{992FD169-780C-4596-8331-600698A57C02}"/>
              </a:ext>
              <a:ext uri="{C183D7F6-B498-43B3-948B-1728B52AA6E4}">
                <adec:decorative xmlns:adec="http://schemas.microsoft.com/office/drawing/2017/decorative" val="0"/>
              </a:ext>
            </a:extLst>
          </p:cNvPr>
          <p:cNvPicPr>
            <a:picLocks noGrp="1" noChangeAspect="1"/>
          </p:cNvPicPr>
          <p:nvPr>
            <p:ph type="pic" idx="1"/>
          </p:nvPr>
        </p:nvPicPr>
        <p:blipFill>
          <a:blip r:embed="rId3"/>
          <a:srcRect l="3520" r="3520"/>
          <a:stretch>
            <a:fillRect/>
          </a:stretch>
        </p:blipFill>
        <p:spPr>
          <a:xfrm>
            <a:off x="7010400" y="1939925"/>
            <a:ext cx="4148138" cy="4003675"/>
          </a:xfrm>
          <a:prstGeom prst="rect">
            <a:avLst/>
          </a:prstGeom>
        </p:spPr>
      </p:pic>
    </p:spTree>
    <p:extLst>
      <p:ext uri="{BB962C8B-B14F-4D97-AF65-F5344CB8AC3E}">
        <p14:creationId xmlns:p14="http://schemas.microsoft.com/office/powerpoint/2010/main" val="824128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70EF-F889-4A14-8C4E-1DBE5DFFFE78}"/>
              </a:ext>
            </a:extLst>
          </p:cNvPr>
          <p:cNvSpPr>
            <a:spLocks noGrp="1"/>
          </p:cNvSpPr>
          <p:nvPr>
            <p:ph type="title"/>
          </p:nvPr>
        </p:nvSpPr>
        <p:spPr/>
        <p:txBody>
          <a:bodyPr>
            <a:normAutofit fontScale="90000"/>
          </a:bodyPr>
          <a:lstStyle/>
          <a:p>
            <a:r>
              <a:rPr lang="en-US" sz="4900" b="1" dirty="0">
                <a:solidFill>
                  <a:prstClr val="black">
                    <a:lumMod val="85000"/>
                    <a:lumOff val="15000"/>
                  </a:prstClr>
                </a:solidFill>
              </a:rPr>
              <a:t>What can a person do if they have finished high school? </a:t>
            </a:r>
            <a:r>
              <a:rPr lang="en-US" sz="2400" dirty="0">
                <a:solidFill>
                  <a:prstClr val="black">
                    <a:lumMod val="85000"/>
                    <a:lumOff val="15000"/>
                  </a:prstClr>
                </a:solidFill>
              </a:rPr>
              <a:t>(3 of 3)</a:t>
            </a:r>
            <a:endParaRPr lang="en-US" dirty="0"/>
          </a:p>
        </p:txBody>
      </p:sp>
      <p:sp>
        <p:nvSpPr>
          <p:cNvPr id="3" name="Content Placeholder 2">
            <a:extLst>
              <a:ext uri="{FF2B5EF4-FFF2-40B4-BE49-F238E27FC236}">
                <a16:creationId xmlns:a16="http://schemas.microsoft.com/office/drawing/2014/main" id="{CE28AEB6-DAAD-43BC-AFDD-F67336F6B7D6}"/>
              </a:ext>
            </a:extLst>
          </p:cNvPr>
          <p:cNvSpPr>
            <a:spLocks noGrp="1"/>
          </p:cNvSpPr>
          <p:nvPr>
            <p:ph idx="1"/>
          </p:nvPr>
        </p:nvSpPr>
        <p:spPr>
          <a:xfrm>
            <a:off x="1295401" y="2556932"/>
            <a:ext cx="9601196" cy="3675702"/>
          </a:xfrm>
        </p:spPr>
        <p:txBody>
          <a:bodyPr>
            <a:normAutofit fontScale="92500"/>
          </a:bodyPr>
          <a:lstStyle/>
          <a:p>
            <a:pPr marL="514350" lvl="0" indent="-514350">
              <a:buClrTx/>
              <a:buFont typeface="+mj-lt"/>
              <a:buAutoNum type="arabicPeriod"/>
            </a:pPr>
            <a:r>
              <a:rPr lang="en-US" sz="2800" dirty="0">
                <a:solidFill>
                  <a:prstClr val="black">
                    <a:lumMod val="85000"/>
                    <a:lumOff val="15000"/>
                  </a:prstClr>
                </a:solidFill>
              </a:rPr>
              <a:t>A person can request an IPP meeting with their regional center and ask them to invite DOR to the IPP meeting to discuss Supported Employment (SE) services. </a:t>
            </a:r>
          </a:p>
          <a:p>
            <a:pPr marL="514350" lvl="0" indent="-514350">
              <a:buClrTx/>
              <a:buFont typeface="+mj-lt"/>
              <a:buAutoNum type="arabicPeriod"/>
            </a:pPr>
            <a:r>
              <a:rPr lang="en-US" sz="2800" dirty="0">
                <a:solidFill>
                  <a:prstClr val="black">
                    <a:lumMod val="85000"/>
                    <a:lumOff val="15000"/>
                  </a:prstClr>
                </a:solidFill>
              </a:rPr>
              <a:t>Regional centers may also offer SE services, the Paid Internship Program (PIP), or Tailored Day Services (TDS).</a:t>
            </a:r>
          </a:p>
          <a:p>
            <a:pPr lvl="1">
              <a:buClrTx/>
              <a:buFont typeface="Arial" panose="020B0604020202020204" pitchFamily="34" charset="0"/>
              <a:buChar char="•"/>
            </a:pPr>
            <a:r>
              <a:rPr lang="en-US" sz="2800" dirty="0">
                <a:solidFill>
                  <a:prstClr val="black">
                    <a:lumMod val="85000"/>
                    <a:lumOff val="15000"/>
                  </a:prstClr>
                </a:solidFill>
              </a:rPr>
              <a:t>TDS includes supports such as help with college and other adult education to help get a person ready for CIE. </a:t>
            </a:r>
          </a:p>
          <a:p>
            <a:endParaRPr lang="en-US" dirty="0"/>
          </a:p>
        </p:txBody>
      </p:sp>
    </p:spTree>
    <p:extLst>
      <p:ext uri="{BB962C8B-B14F-4D97-AF65-F5344CB8AC3E}">
        <p14:creationId xmlns:p14="http://schemas.microsoft.com/office/powerpoint/2010/main" val="1945962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3F3F-8C36-43B3-A5E6-5E1B2CB2181B}"/>
              </a:ext>
            </a:extLst>
          </p:cNvPr>
          <p:cNvSpPr>
            <a:spLocks noGrp="1"/>
          </p:cNvSpPr>
          <p:nvPr>
            <p:ph type="title"/>
          </p:nvPr>
        </p:nvSpPr>
        <p:spPr/>
        <p:txBody>
          <a:bodyPr>
            <a:normAutofit fontScale="90000"/>
          </a:bodyPr>
          <a:lstStyle/>
          <a:p>
            <a:r>
              <a:rPr lang="en-US" b="1" dirty="0"/>
              <a:t>Paid Internship Program Case Scenario  </a:t>
            </a:r>
            <a:r>
              <a:rPr lang="en-US" sz="2400" dirty="0"/>
              <a:t>(1 of 3)</a:t>
            </a:r>
          </a:p>
        </p:txBody>
      </p:sp>
      <p:sp>
        <p:nvSpPr>
          <p:cNvPr id="3" name="Content Placeholder 2">
            <a:extLst>
              <a:ext uri="{FF2B5EF4-FFF2-40B4-BE49-F238E27FC236}">
                <a16:creationId xmlns:a16="http://schemas.microsoft.com/office/drawing/2014/main" id="{7BD8A8D8-B444-4385-8A66-5FC01546E412}"/>
              </a:ext>
            </a:extLst>
          </p:cNvPr>
          <p:cNvSpPr>
            <a:spLocks noGrp="1"/>
          </p:cNvSpPr>
          <p:nvPr>
            <p:ph idx="1"/>
          </p:nvPr>
        </p:nvSpPr>
        <p:spPr/>
        <p:txBody>
          <a:bodyPr>
            <a:normAutofit fontScale="92500" lnSpcReduction="20000"/>
          </a:bodyPr>
          <a:lstStyle/>
          <a:p>
            <a:pPr lvl="0">
              <a:buClrTx/>
            </a:pPr>
            <a:r>
              <a:rPr lang="en-US" sz="3200" dirty="0"/>
              <a:t>Jill had a lot of good job skills. </a:t>
            </a:r>
          </a:p>
          <a:p>
            <a:pPr lvl="0">
              <a:buClrTx/>
            </a:pPr>
            <a:r>
              <a:rPr lang="en-US" sz="3200" dirty="0"/>
              <a:t>Jill wanted to work with children as a teacher’s aide, but many employers did not trust that she could do the job.</a:t>
            </a:r>
          </a:p>
          <a:p>
            <a:pPr lvl="0">
              <a:buClrTx/>
            </a:pPr>
            <a:r>
              <a:rPr lang="en-US" sz="3200" dirty="0"/>
              <a:t>Many persons with disabilities have a problem making an employer understand that a person with a disability can do the job.</a:t>
            </a:r>
          </a:p>
          <a:p>
            <a:pPr marL="0" indent="0">
              <a:buNone/>
            </a:pPr>
            <a:endParaRPr lang="en-US" dirty="0"/>
          </a:p>
        </p:txBody>
      </p:sp>
    </p:spTree>
    <p:extLst>
      <p:ext uri="{BB962C8B-B14F-4D97-AF65-F5344CB8AC3E}">
        <p14:creationId xmlns:p14="http://schemas.microsoft.com/office/powerpoint/2010/main" val="479634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3F3F-8C36-43B3-A5E6-5E1B2CB2181B}"/>
              </a:ext>
            </a:extLst>
          </p:cNvPr>
          <p:cNvSpPr>
            <a:spLocks noGrp="1"/>
          </p:cNvSpPr>
          <p:nvPr>
            <p:ph type="title"/>
          </p:nvPr>
        </p:nvSpPr>
        <p:spPr/>
        <p:txBody>
          <a:bodyPr>
            <a:normAutofit fontScale="90000"/>
          </a:bodyPr>
          <a:lstStyle/>
          <a:p>
            <a:r>
              <a:rPr lang="en-US" b="1" dirty="0"/>
              <a:t>Paid Internship Program Case Scenario  </a:t>
            </a:r>
            <a:r>
              <a:rPr lang="en-US" sz="2400" dirty="0"/>
              <a:t>(2 of 3)</a:t>
            </a:r>
          </a:p>
        </p:txBody>
      </p:sp>
      <p:sp>
        <p:nvSpPr>
          <p:cNvPr id="3" name="Content Placeholder 2">
            <a:extLst>
              <a:ext uri="{FF2B5EF4-FFF2-40B4-BE49-F238E27FC236}">
                <a16:creationId xmlns:a16="http://schemas.microsoft.com/office/drawing/2014/main" id="{7BD8A8D8-B444-4385-8A66-5FC01546E412}"/>
              </a:ext>
            </a:extLst>
          </p:cNvPr>
          <p:cNvSpPr>
            <a:spLocks noGrp="1"/>
          </p:cNvSpPr>
          <p:nvPr>
            <p:ph idx="1"/>
          </p:nvPr>
        </p:nvSpPr>
        <p:spPr/>
        <p:txBody>
          <a:bodyPr>
            <a:normAutofit fontScale="85000" lnSpcReduction="10000"/>
          </a:bodyPr>
          <a:lstStyle/>
          <a:p>
            <a:pPr lvl="0">
              <a:buClrTx/>
            </a:pPr>
            <a:r>
              <a:rPr lang="en-US" sz="3200" dirty="0"/>
              <a:t>Jill’s regional center service coordinator told her about the Paid Internship Program (PIP) and asked Jill if she wanted to add the PIP to her IPP goals. Jill agreed to add the PIP to her goals and for an employment services program to help her find an internship as a teacher’s aid. </a:t>
            </a:r>
          </a:p>
          <a:p>
            <a:pPr lvl="0">
              <a:buClrTx/>
            </a:pPr>
            <a:r>
              <a:rPr lang="en-US" sz="3200" dirty="0"/>
              <a:t>Her employment services program found an employer who agreed to give Jill a chance after the employer found out the PIP would pay Jill’s wages and she would have a job coach.</a:t>
            </a:r>
          </a:p>
          <a:p>
            <a:pPr marL="0" indent="0">
              <a:buNone/>
            </a:pPr>
            <a:endParaRPr lang="en-US" dirty="0"/>
          </a:p>
        </p:txBody>
      </p:sp>
    </p:spTree>
    <p:extLst>
      <p:ext uri="{BB962C8B-B14F-4D97-AF65-F5344CB8AC3E}">
        <p14:creationId xmlns:p14="http://schemas.microsoft.com/office/powerpoint/2010/main" val="3087175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4A430-46BA-40D7-A516-7DDAAE6A34A1}"/>
              </a:ext>
            </a:extLst>
          </p:cNvPr>
          <p:cNvSpPr>
            <a:spLocks noGrp="1"/>
          </p:cNvSpPr>
          <p:nvPr>
            <p:ph type="title"/>
          </p:nvPr>
        </p:nvSpPr>
        <p:spPr>
          <a:xfrm>
            <a:off x="997225" y="711015"/>
            <a:ext cx="6241816" cy="1228621"/>
          </a:xfrm>
        </p:spPr>
        <p:txBody>
          <a:bodyPr>
            <a:normAutofit/>
          </a:bodyPr>
          <a:lstStyle/>
          <a:p>
            <a:pPr>
              <a:lnSpc>
                <a:spcPct val="90000"/>
              </a:lnSpc>
            </a:pPr>
            <a:r>
              <a:rPr lang="en-US" sz="3200" b="1" dirty="0"/>
              <a:t>Paid Internship Program Case Scenario</a:t>
            </a:r>
            <a:r>
              <a:rPr lang="en-US" dirty="0"/>
              <a:t> </a:t>
            </a:r>
            <a:r>
              <a:rPr lang="en-US" sz="2400" dirty="0"/>
              <a:t>(3 of 3)</a:t>
            </a:r>
          </a:p>
        </p:txBody>
      </p:sp>
      <p:sp>
        <p:nvSpPr>
          <p:cNvPr id="3" name="Content Placeholder 2">
            <a:extLst>
              <a:ext uri="{FF2B5EF4-FFF2-40B4-BE49-F238E27FC236}">
                <a16:creationId xmlns:a16="http://schemas.microsoft.com/office/drawing/2014/main" id="{BB21B9ED-A296-46E8-B4B3-BC47786026BC}"/>
              </a:ext>
            </a:extLst>
          </p:cNvPr>
          <p:cNvSpPr>
            <a:spLocks noGrp="1"/>
          </p:cNvSpPr>
          <p:nvPr>
            <p:ph type="body" sz="half" idx="2"/>
          </p:nvPr>
        </p:nvSpPr>
        <p:spPr>
          <a:xfrm>
            <a:off x="997225" y="2182005"/>
            <a:ext cx="6241816" cy="3860986"/>
          </a:xfrm>
        </p:spPr>
        <p:txBody>
          <a:bodyPr>
            <a:normAutofit/>
          </a:bodyPr>
          <a:lstStyle/>
          <a:p>
            <a:pPr algn="l">
              <a:buClrTx/>
            </a:pPr>
            <a:r>
              <a:rPr lang="en-US" sz="2800" dirty="0"/>
              <a:t>The PIP gave the employer a chance to see that Jill was able to be a good teacher’s aid, so the employer hired her. She now earns more than minimum wage and gets the same benefits as other people doing the same job she is doing. This is the goal of CIE.</a:t>
            </a:r>
          </a:p>
          <a:p>
            <a:pPr algn="l"/>
            <a:endParaRPr lang="en-US" dirty="0"/>
          </a:p>
        </p:txBody>
      </p:sp>
      <p:pic>
        <p:nvPicPr>
          <p:cNvPr id="7" name="Picture Placeholder 6" descr="Image of a woman sitting at a desk smiling.">
            <a:extLst>
              <a:ext uri="{FF2B5EF4-FFF2-40B4-BE49-F238E27FC236}">
                <a16:creationId xmlns:a16="http://schemas.microsoft.com/office/drawing/2014/main" id="{50F860A7-4F55-4D03-91FB-4835E703A4F2}"/>
              </a:ext>
              <a:ext uri="{C183D7F6-B498-43B3-948B-1728B52AA6E4}">
                <adec:decorative xmlns:adec="http://schemas.microsoft.com/office/drawing/2017/decorative" val="0"/>
              </a:ext>
            </a:extLst>
          </p:cNvPr>
          <p:cNvPicPr>
            <a:picLocks noGrp="1" noChangeAspect="1"/>
          </p:cNvPicPr>
          <p:nvPr>
            <p:ph type="pic" idx="1"/>
          </p:nvPr>
        </p:nvPicPr>
        <p:blipFill>
          <a:blip r:embed="rId3"/>
          <a:srcRect t="1247" b="1247"/>
          <a:stretch>
            <a:fillRect/>
          </a:stretch>
        </p:blipFill>
        <p:spPr>
          <a:xfrm>
            <a:off x="7329055" y="1861997"/>
            <a:ext cx="3857193" cy="3913040"/>
          </a:xfrm>
          <a:prstGeom prst="rect">
            <a:avLst/>
          </a:prstGeom>
        </p:spPr>
      </p:pic>
    </p:spTree>
    <p:extLst>
      <p:ext uri="{BB962C8B-B14F-4D97-AF65-F5344CB8AC3E}">
        <p14:creationId xmlns:p14="http://schemas.microsoft.com/office/powerpoint/2010/main" val="663810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97875">
              <a:srgbClr val="322EA9"/>
            </a:gs>
            <a:gs pos="95750">
              <a:srgbClr val="4947A5"/>
            </a:gs>
            <a:gs pos="91500">
              <a:srgbClr val="767A9E"/>
            </a:gs>
            <a:gs pos="100000">
              <a:srgbClr val="1B14AC"/>
            </a:gs>
            <a:gs pos="74000">
              <a:schemeClr val="accent1">
                <a:lumMod val="45000"/>
                <a:lumOff val="55000"/>
              </a:schemeClr>
            </a:gs>
            <a:gs pos="90000">
              <a:schemeClr val="accent2">
                <a:lumMod val="60000"/>
                <a:lumOff val="40000"/>
              </a:schemeClr>
            </a:gs>
            <a:gs pos="95000">
              <a:schemeClr val="accent2">
                <a:lumMod val="60000"/>
                <a:lumOff val="40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D534-BE8B-49D9-9F86-605F5EDC64BC}"/>
              </a:ext>
            </a:extLst>
          </p:cNvPr>
          <p:cNvSpPr>
            <a:spLocks noGrp="1"/>
          </p:cNvSpPr>
          <p:nvPr>
            <p:ph type="title"/>
          </p:nvPr>
        </p:nvSpPr>
        <p:spPr>
          <a:xfrm>
            <a:off x="942754" y="857693"/>
            <a:ext cx="10185990" cy="2410047"/>
          </a:xfrm>
        </p:spPr>
        <p:txBody>
          <a:bodyPr>
            <a:noAutofit/>
          </a:bodyPr>
          <a:lstStyle/>
          <a:p>
            <a:pPr algn="ctr"/>
            <a:r>
              <a:rPr lang="en-US" sz="8000" dirty="0"/>
              <a:t>Are there any questions?</a:t>
            </a:r>
          </a:p>
        </p:txBody>
      </p:sp>
      <p:sp>
        <p:nvSpPr>
          <p:cNvPr id="4" name="Text Placeholder 3">
            <a:extLst>
              <a:ext uri="{FF2B5EF4-FFF2-40B4-BE49-F238E27FC236}">
                <a16:creationId xmlns:a16="http://schemas.microsoft.com/office/drawing/2014/main" id="{E6C633D4-6522-4563-ADF3-7A61FD16994D}"/>
              </a:ext>
            </a:extLst>
          </p:cNvPr>
          <p:cNvSpPr>
            <a:spLocks noGrp="1"/>
          </p:cNvSpPr>
          <p:nvPr>
            <p:ph type="body" idx="1"/>
          </p:nvPr>
        </p:nvSpPr>
        <p:spPr>
          <a:xfrm>
            <a:off x="623777" y="3771014"/>
            <a:ext cx="10979888" cy="2622698"/>
          </a:xfrm>
        </p:spPr>
        <p:txBody>
          <a:bodyPr>
            <a:normAutofit fontScale="77500" lnSpcReduction="20000"/>
          </a:bodyPr>
          <a:lstStyle/>
          <a:p>
            <a:r>
              <a:rPr lang="en-US" sz="3500" dirty="0"/>
              <a:t>If there are, please type your question in the question box on your screen and click send. I will repeat your question out loud and we will do our best to answer it.</a:t>
            </a:r>
          </a:p>
          <a:p>
            <a:r>
              <a:rPr lang="en-US" sz="3400" dirty="0"/>
              <a:t> If we do not have enough time to answer all questions today, you can email us at:</a:t>
            </a:r>
          </a:p>
          <a:p>
            <a:r>
              <a:rPr lang="en-US" sz="3500" b="1" dirty="0">
                <a:hlinkClick r:id="rId3">
                  <a:extLst>
                    <a:ext uri="{A12FA001-AC4F-418D-AE19-62706E023703}">
                      <ahyp:hlinkClr xmlns:ahyp="http://schemas.microsoft.com/office/drawing/2018/hyperlinkcolor" val="tx"/>
                    </a:ext>
                  </a:extLst>
                </a:hlinkClick>
              </a:rPr>
              <a:t>CaliforniaCIE@dor.ca.gov</a:t>
            </a:r>
            <a:endParaRPr lang="en-US" sz="3500" b="1" dirty="0"/>
          </a:p>
          <a:p>
            <a:endParaRPr lang="en-US" sz="3500" dirty="0"/>
          </a:p>
          <a:p>
            <a:endParaRPr lang="en-US" dirty="0"/>
          </a:p>
        </p:txBody>
      </p:sp>
    </p:spTree>
    <p:extLst>
      <p:ext uri="{BB962C8B-B14F-4D97-AF65-F5344CB8AC3E}">
        <p14:creationId xmlns:p14="http://schemas.microsoft.com/office/powerpoint/2010/main" val="2419999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02E8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effectLst>
            <a:outerShdw blurRad="50800" dist="38100" dir="2700000" algn="tl" rotWithShape="0">
              <a:prstClr val="black">
                <a:alpha val="40000"/>
              </a:prstClr>
            </a:outerShdw>
          </a:effectLst>
        </p:spPr>
        <p:txBody>
          <a:bodyPr>
            <a:normAutofit fontScale="90000"/>
          </a:bodyPr>
          <a:lstStyle/>
          <a:p>
            <a:br>
              <a:rPr lang="en-US" b="1" dirty="0">
                <a:solidFill>
                  <a:srgbClr val="57246E"/>
                </a:solidFill>
              </a:rPr>
            </a:br>
            <a:r>
              <a:rPr lang="en-US" b="1" dirty="0">
                <a:solidFill>
                  <a:srgbClr val="57246E"/>
                </a:solidFill>
              </a:rPr>
              <a:t>SSI BENEFITS AND MEDI-CAL</a:t>
            </a:r>
          </a:p>
        </p:txBody>
      </p:sp>
      <p:sp>
        <p:nvSpPr>
          <p:cNvPr id="4" name="Content Placeholder 3"/>
          <p:cNvSpPr>
            <a:spLocks noGrp="1"/>
          </p:cNvSpPr>
          <p:nvPr>
            <p:ph idx="1"/>
          </p:nvPr>
        </p:nvSpPr>
        <p:spPr>
          <a:xfrm>
            <a:off x="1106129" y="2204720"/>
            <a:ext cx="9790468" cy="3464560"/>
          </a:xfrm>
        </p:spPr>
        <p:txBody>
          <a:bodyPr>
            <a:normAutofit/>
          </a:bodyPr>
          <a:lstStyle/>
          <a:p>
            <a:endParaRPr lang="en-US" sz="4000" dirty="0"/>
          </a:p>
          <a:p>
            <a:pPr marL="0" indent="0" algn="ctr">
              <a:buNone/>
            </a:pPr>
            <a:r>
              <a:rPr lang="en-US" sz="4000" dirty="0"/>
              <a:t>LEARN HOW CIE CHANGES A</a:t>
            </a:r>
          </a:p>
          <a:p>
            <a:pPr marL="0" indent="0" algn="ctr">
              <a:buNone/>
            </a:pPr>
            <a:r>
              <a:rPr lang="en-US" sz="4000" dirty="0"/>
              <a:t> PERSON’S SSI INCOME </a:t>
            </a:r>
          </a:p>
          <a:p>
            <a:pPr marL="0" indent="0" algn="ctr">
              <a:buNone/>
            </a:pPr>
            <a:r>
              <a:rPr lang="en-US" sz="4000" dirty="0"/>
              <a:t>AND THEIR MEDI-CAL </a:t>
            </a:r>
          </a:p>
        </p:txBody>
      </p:sp>
    </p:spTree>
    <p:extLst>
      <p:ext uri="{BB962C8B-B14F-4D97-AF65-F5344CB8AC3E}">
        <p14:creationId xmlns:p14="http://schemas.microsoft.com/office/powerpoint/2010/main" val="3645655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02E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E5EFA-B696-4BD1-B834-F34797936FEF}"/>
              </a:ext>
            </a:extLst>
          </p:cNvPr>
          <p:cNvSpPr>
            <a:spLocks noGrp="1"/>
          </p:cNvSpPr>
          <p:nvPr>
            <p:ph type="title"/>
          </p:nvPr>
        </p:nvSpPr>
        <p:spPr/>
        <p:txBody>
          <a:bodyPr>
            <a:normAutofit/>
          </a:bodyPr>
          <a:lstStyle/>
          <a:p>
            <a:r>
              <a:rPr lang="en-US" sz="3600" b="1" dirty="0">
                <a:solidFill>
                  <a:prstClr val="black">
                    <a:lumMod val="85000"/>
                    <a:lumOff val="15000"/>
                  </a:prstClr>
                </a:solidFill>
              </a:rPr>
              <a:t>What happens to a person’s SSI and Medi-Cal when they get a job?</a:t>
            </a:r>
            <a:r>
              <a:rPr lang="en-US" sz="3600" dirty="0">
                <a:solidFill>
                  <a:prstClr val="black">
                    <a:lumMod val="85000"/>
                    <a:lumOff val="15000"/>
                  </a:prstClr>
                </a:solidFill>
              </a:rPr>
              <a:t> </a:t>
            </a:r>
            <a:r>
              <a:rPr lang="en-US" sz="2400" dirty="0">
                <a:solidFill>
                  <a:prstClr val="black">
                    <a:lumMod val="85000"/>
                    <a:lumOff val="15000"/>
                  </a:prstClr>
                </a:solidFill>
              </a:rPr>
              <a:t>(1 of 8)</a:t>
            </a:r>
            <a:endParaRPr lang="en-US" sz="2400" dirty="0"/>
          </a:p>
        </p:txBody>
      </p:sp>
      <p:sp>
        <p:nvSpPr>
          <p:cNvPr id="3" name="Content Placeholder 2">
            <a:extLst>
              <a:ext uri="{FF2B5EF4-FFF2-40B4-BE49-F238E27FC236}">
                <a16:creationId xmlns:a16="http://schemas.microsoft.com/office/drawing/2014/main" id="{72BD2424-1DEB-408A-B72F-00FD8C3D8C32}"/>
              </a:ext>
            </a:extLst>
          </p:cNvPr>
          <p:cNvSpPr>
            <a:spLocks noGrp="1"/>
          </p:cNvSpPr>
          <p:nvPr>
            <p:ph idx="1"/>
          </p:nvPr>
        </p:nvSpPr>
        <p:spPr>
          <a:xfrm>
            <a:off x="808508" y="2437875"/>
            <a:ext cx="10591800" cy="3916680"/>
          </a:xfrm>
        </p:spPr>
        <p:txBody>
          <a:bodyPr>
            <a:normAutofit fontScale="92500"/>
          </a:bodyPr>
          <a:lstStyle/>
          <a:p>
            <a:pPr marL="0" indent="0">
              <a:buNone/>
            </a:pPr>
            <a:r>
              <a:rPr lang="en-US" sz="2600" dirty="0"/>
              <a:t>DOR offers </a:t>
            </a:r>
            <a:r>
              <a:rPr lang="en-US" sz="2600" b="1" dirty="0"/>
              <a:t>Work Incentives Planners (WIPs)</a:t>
            </a:r>
            <a:r>
              <a:rPr lang="en-US" sz="2600" dirty="0"/>
              <a:t> statewide who will meet with a person getting DOR services. </a:t>
            </a:r>
          </a:p>
          <a:p>
            <a:pPr marL="0" indent="0">
              <a:buNone/>
            </a:pPr>
            <a:r>
              <a:rPr lang="en-US" sz="2600" dirty="0"/>
              <a:t>A WIP</a:t>
            </a:r>
          </a:p>
          <a:p>
            <a:pPr>
              <a:buClrTx/>
            </a:pPr>
            <a:r>
              <a:rPr lang="en-US" sz="2600" dirty="0"/>
              <a:t>Helps a person understand how the money they get from their job will change their SSI and Medi-Cal.</a:t>
            </a:r>
          </a:p>
          <a:p>
            <a:pPr>
              <a:buClrTx/>
            </a:pPr>
            <a:r>
              <a:rPr lang="en-US" sz="2600" dirty="0"/>
              <a:t>Helps a person understand and choose work incentive programs that will work best for that person. </a:t>
            </a:r>
          </a:p>
          <a:p>
            <a:pPr>
              <a:buClrTx/>
            </a:pPr>
            <a:r>
              <a:rPr lang="en-US" sz="2600" dirty="0"/>
              <a:t>Helps a person report wages to SSA, manage their benefits and more.</a:t>
            </a:r>
          </a:p>
          <a:p>
            <a:pPr marL="0" indent="0">
              <a:buNone/>
            </a:pPr>
            <a:endParaRPr lang="en-US" dirty="0"/>
          </a:p>
        </p:txBody>
      </p:sp>
    </p:spTree>
    <p:extLst>
      <p:ext uri="{BB962C8B-B14F-4D97-AF65-F5344CB8AC3E}">
        <p14:creationId xmlns:p14="http://schemas.microsoft.com/office/powerpoint/2010/main" val="303622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02E8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94F90-EF97-4454-8332-DD450463D4A8}"/>
              </a:ext>
            </a:extLst>
          </p:cNvPr>
          <p:cNvSpPr>
            <a:spLocks noGrp="1"/>
          </p:cNvSpPr>
          <p:nvPr>
            <p:ph type="title"/>
          </p:nvPr>
        </p:nvSpPr>
        <p:spPr>
          <a:xfrm>
            <a:off x="1295402" y="755374"/>
            <a:ext cx="9601196" cy="1530625"/>
          </a:xfrm>
        </p:spPr>
        <p:txBody>
          <a:bodyPr>
            <a:noAutofit/>
          </a:bodyPr>
          <a:lstStyle/>
          <a:p>
            <a:pPr>
              <a:lnSpc>
                <a:spcPct val="90000"/>
              </a:lnSpc>
            </a:pPr>
            <a:r>
              <a:rPr lang="en-US" sz="3600" b="1" dirty="0"/>
              <a:t>What happens to a person’s SSI and Medi-Cal when they get a job?</a:t>
            </a:r>
            <a:r>
              <a:rPr lang="en-US" sz="3600" dirty="0"/>
              <a:t> </a:t>
            </a:r>
            <a:r>
              <a:rPr lang="en-US" sz="2400" dirty="0"/>
              <a:t>(2 of 8)</a:t>
            </a:r>
          </a:p>
        </p:txBody>
      </p:sp>
      <p:sp>
        <p:nvSpPr>
          <p:cNvPr id="3" name="Content Placeholder 2">
            <a:extLst>
              <a:ext uri="{FF2B5EF4-FFF2-40B4-BE49-F238E27FC236}">
                <a16:creationId xmlns:a16="http://schemas.microsoft.com/office/drawing/2014/main" id="{C65110F4-236D-4A3A-8B01-45F3F2C84B7D}"/>
              </a:ext>
            </a:extLst>
          </p:cNvPr>
          <p:cNvSpPr>
            <a:spLocks noGrp="1"/>
          </p:cNvSpPr>
          <p:nvPr>
            <p:ph idx="1"/>
          </p:nvPr>
        </p:nvSpPr>
        <p:spPr>
          <a:xfrm>
            <a:off x="884902" y="2522482"/>
            <a:ext cx="10482035" cy="3789827"/>
          </a:xfrm>
        </p:spPr>
        <p:txBody>
          <a:bodyPr>
            <a:normAutofit/>
          </a:bodyPr>
          <a:lstStyle/>
          <a:p>
            <a:pPr marL="0" indent="0">
              <a:buClrTx/>
              <a:buNone/>
            </a:pPr>
            <a:r>
              <a:rPr lang="en-US" sz="2800" dirty="0"/>
              <a:t>Ask the Social Security Administration (SSA) office for a copy of your </a:t>
            </a:r>
            <a:r>
              <a:rPr lang="en-US" sz="2800" b="1" dirty="0"/>
              <a:t>Benefits Planning Query (BPQY)</a:t>
            </a:r>
            <a:r>
              <a:rPr lang="en-US" sz="2800" dirty="0"/>
              <a:t>. The BPQY is a good starting point and has important information about a person’s Supplemental Security Income (SSI) and Medi-Cal benefits. </a:t>
            </a:r>
          </a:p>
          <a:p>
            <a:pPr lvl="1">
              <a:buClrTx/>
            </a:pPr>
            <a:r>
              <a:rPr lang="en-US" sz="2800" dirty="0"/>
              <a:t>You can request a BPQY by contacting your SSA office. The CIE Webinar Glossary of Terms has SSA contact information to get your BPQY. </a:t>
            </a:r>
          </a:p>
        </p:txBody>
      </p:sp>
    </p:spTree>
    <p:extLst>
      <p:ext uri="{BB962C8B-B14F-4D97-AF65-F5344CB8AC3E}">
        <p14:creationId xmlns:p14="http://schemas.microsoft.com/office/powerpoint/2010/main" val="1762514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6A243-EF75-450A-BEC4-F8EA26888363}"/>
              </a:ext>
            </a:extLst>
          </p:cNvPr>
          <p:cNvSpPr>
            <a:spLocks noGrp="1"/>
          </p:cNvSpPr>
          <p:nvPr>
            <p:ph type="title"/>
          </p:nvPr>
        </p:nvSpPr>
        <p:spPr>
          <a:xfrm>
            <a:off x="671945" y="720050"/>
            <a:ext cx="7266710" cy="1371600"/>
          </a:xfrm>
        </p:spPr>
        <p:txBody>
          <a:bodyPr>
            <a:normAutofit/>
          </a:bodyPr>
          <a:lstStyle/>
          <a:p>
            <a:pPr>
              <a:lnSpc>
                <a:spcPct val="90000"/>
              </a:lnSpc>
            </a:pPr>
            <a:r>
              <a:rPr lang="en-US" sz="3200" b="1" dirty="0"/>
              <a:t>What happens to a person’s SSI and Medi-Cal when they get a job?</a:t>
            </a:r>
            <a:br>
              <a:rPr lang="en-US" sz="3200" b="1" dirty="0"/>
            </a:br>
            <a:r>
              <a:rPr lang="en-US" sz="2400" dirty="0"/>
              <a:t> (3 of 8)</a:t>
            </a:r>
          </a:p>
        </p:txBody>
      </p:sp>
      <p:sp>
        <p:nvSpPr>
          <p:cNvPr id="3" name="Content Placeholder 2">
            <a:extLst>
              <a:ext uri="{FF2B5EF4-FFF2-40B4-BE49-F238E27FC236}">
                <a16:creationId xmlns:a16="http://schemas.microsoft.com/office/drawing/2014/main" id="{7E1C35E1-E018-4B39-B73B-25B03E45EFBE}"/>
              </a:ext>
            </a:extLst>
          </p:cNvPr>
          <p:cNvSpPr>
            <a:spLocks noGrp="1"/>
          </p:cNvSpPr>
          <p:nvPr>
            <p:ph type="body" sz="half" idx="2"/>
          </p:nvPr>
        </p:nvSpPr>
        <p:spPr>
          <a:xfrm>
            <a:off x="845127" y="2189017"/>
            <a:ext cx="7051964" cy="3976256"/>
          </a:xfrm>
        </p:spPr>
        <p:txBody>
          <a:bodyPr>
            <a:normAutofit lnSpcReduction="10000"/>
          </a:bodyPr>
          <a:lstStyle/>
          <a:p>
            <a:pPr marL="0" indent="0" algn="l">
              <a:buClrTx/>
              <a:buSzPct val="104000"/>
              <a:buNone/>
            </a:pPr>
            <a:r>
              <a:rPr lang="en-US" sz="2400" b="1" dirty="0"/>
              <a:t>Disability Benefits 101 </a:t>
            </a:r>
            <a:r>
              <a:rPr lang="en-US" sz="2400" dirty="0"/>
              <a:t>is a website that can help a person understand how a job changes SSI and Medi-Cal benefits.</a:t>
            </a:r>
          </a:p>
          <a:p>
            <a:pPr lvl="1">
              <a:buClrTx/>
            </a:pPr>
            <a:r>
              <a:rPr lang="en-US" sz="2400" dirty="0"/>
              <a:t>We encourage you to visit </a:t>
            </a:r>
            <a:r>
              <a:rPr lang="en-US" sz="2400" b="1" dirty="0"/>
              <a:t>ca.db101.org </a:t>
            </a:r>
            <a:r>
              <a:rPr lang="en-US" sz="2400" dirty="0"/>
              <a:t>website for more information. This link is also included on the CIE Webinar Glossary of Terms.</a:t>
            </a:r>
          </a:p>
          <a:p>
            <a:pPr lvl="1">
              <a:buClrTx/>
            </a:pPr>
            <a:r>
              <a:rPr lang="en-US" sz="2400" dirty="0"/>
              <a:t>It has a calculator for students and adults which shows how a job changes SSI and Medi-Cal benefits.</a:t>
            </a:r>
          </a:p>
          <a:p>
            <a:pPr lvl="1">
              <a:buClrTx/>
            </a:pPr>
            <a:endParaRPr lang="en-US" sz="2400" dirty="0"/>
          </a:p>
          <a:p>
            <a:pPr marL="0" indent="0">
              <a:buNone/>
            </a:pPr>
            <a:endParaRPr lang="en-US" dirty="0"/>
          </a:p>
        </p:txBody>
      </p:sp>
      <p:pic>
        <p:nvPicPr>
          <p:cNvPr id="6" name="Picture Placeholder 5" descr="Graphic of a piece of paper with the words Supplemental Security Income at the top and a stethoscope with a heart at the bottom. ">
            <a:extLst>
              <a:ext uri="{FF2B5EF4-FFF2-40B4-BE49-F238E27FC236}">
                <a16:creationId xmlns:a16="http://schemas.microsoft.com/office/drawing/2014/main" id="{6DF172BA-67A4-4F1F-963C-4AAD0431D827}"/>
              </a:ext>
              <a:ext uri="{C183D7F6-B498-43B3-948B-1728B52AA6E4}">
                <adec:decorative xmlns:adec="http://schemas.microsoft.com/office/drawing/2017/decorative" val="0"/>
              </a:ext>
            </a:extLst>
          </p:cNvPr>
          <p:cNvPicPr>
            <a:picLocks noGrp="1" noChangeAspect="1"/>
          </p:cNvPicPr>
          <p:nvPr>
            <p:ph type="pic" idx="1"/>
          </p:nvPr>
        </p:nvPicPr>
        <p:blipFill>
          <a:blip r:embed="rId3"/>
          <a:srcRect t="4092" b="4092"/>
          <a:stretch>
            <a:fillRect/>
          </a:stretch>
        </p:blipFill>
        <p:spPr>
          <a:xfrm>
            <a:off x="8094663" y="1454150"/>
            <a:ext cx="3063875" cy="4489450"/>
          </a:xfrm>
          <a:prstGeom prst="rect">
            <a:avLst/>
          </a:prstGeom>
        </p:spPr>
      </p:pic>
    </p:spTree>
    <p:extLst>
      <p:ext uri="{BB962C8B-B14F-4D97-AF65-F5344CB8AC3E}">
        <p14:creationId xmlns:p14="http://schemas.microsoft.com/office/powerpoint/2010/main" val="179968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41B74-440A-4112-9B3D-AF762847350E}"/>
              </a:ext>
            </a:extLst>
          </p:cNvPr>
          <p:cNvSpPr>
            <a:spLocks noGrp="1"/>
          </p:cNvSpPr>
          <p:nvPr>
            <p:ph type="title"/>
          </p:nvPr>
        </p:nvSpPr>
        <p:spPr>
          <a:xfrm>
            <a:off x="692727" y="651164"/>
            <a:ext cx="4918363" cy="2562705"/>
          </a:xfrm>
        </p:spPr>
        <p:txBody>
          <a:bodyPr>
            <a:noAutofit/>
          </a:bodyPr>
          <a:lstStyle/>
          <a:p>
            <a:r>
              <a:rPr lang="en-US" sz="2400" b="1" dirty="0"/>
              <a:t>Presented by the:</a:t>
            </a:r>
            <a:br>
              <a:rPr lang="en-US" sz="2400" b="1" dirty="0"/>
            </a:br>
            <a:r>
              <a:rPr lang="en-US" sz="2400" dirty="0"/>
              <a:t>California Department of Education</a:t>
            </a:r>
            <a:br>
              <a:rPr lang="en-US" sz="2400" dirty="0"/>
            </a:br>
            <a:r>
              <a:rPr lang="en-US" sz="2400" dirty="0"/>
              <a:t>California Department of</a:t>
            </a:r>
            <a:br>
              <a:rPr lang="en-US" sz="2400" dirty="0"/>
            </a:br>
            <a:r>
              <a:rPr lang="en-US" sz="2400" dirty="0"/>
              <a:t>Rehabilitation</a:t>
            </a:r>
            <a:br>
              <a:rPr lang="en-US" sz="2400" dirty="0"/>
            </a:br>
            <a:r>
              <a:rPr lang="en-US" sz="2400" dirty="0"/>
              <a:t>California Department of Developmental Services</a:t>
            </a:r>
          </a:p>
        </p:txBody>
      </p:sp>
      <p:sp>
        <p:nvSpPr>
          <p:cNvPr id="4" name="Text Placeholder 3">
            <a:extLst>
              <a:ext uri="{FF2B5EF4-FFF2-40B4-BE49-F238E27FC236}">
                <a16:creationId xmlns:a16="http://schemas.microsoft.com/office/drawing/2014/main" id="{AB683B55-60AA-4301-9D14-EE062A7B0A7F}"/>
              </a:ext>
            </a:extLst>
          </p:cNvPr>
          <p:cNvSpPr>
            <a:spLocks noGrp="1"/>
          </p:cNvSpPr>
          <p:nvPr>
            <p:ph type="body" sz="half" idx="2"/>
          </p:nvPr>
        </p:nvSpPr>
        <p:spPr>
          <a:xfrm>
            <a:off x="720436" y="3241963"/>
            <a:ext cx="4807528" cy="2770909"/>
          </a:xfrm>
        </p:spPr>
        <p:txBody>
          <a:bodyPr>
            <a:normAutofit lnSpcReduction="10000"/>
          </a:bodyPr>
          <a:lstStyle/>
          <a:p>
            <a:pPr lvl="0">
              <a:spcBef>
                <a:spcPts val="0"/>
              </a:spcBef>
              <a:spcAft>
                <a:spcPts val="0"/>
              </a:spcAft>
              <a:buClr>
                <a:srgbClr val="83992A"/>
              </a:buClr>
            </a:pPr>
            <a:endParaRPr lang="en-US" sz="2400" b="1" dirty="0">
              <a:solidFill>
                <a:prstClr val="black">
                  <a:lumMod val="85000"/>
                  <a:lumOff val="15000"/>
                </a:prstClr>
              </a:solidFill>
            </a:endParaRPr>
          </a:p>
          <a:p>
            <a:pPr lvl="0">
              <a:spcBef>
                <a:spcPts val="0"/>
              </a:spcBef>
              <a:spcAft>
                <a:spcPts val="0"/>
              </a:spcAft>
              <a:buClr>
                <a:srgbClr val="83992A"/>
              </a:buClr>
            </a:pPr>
            <a:r>
              <a:rPr lang="en-US" sz="2400" b="1" dirty="0">
                <a:solidFill>
                  <a:prstClr val="black">
                    <a:lumMod val="85000"/>
                    <a:lumOff val="15000"/>
                  </a:prstClr>
                </a:solidFill>
              </a:rPr>
              <a:t>Todays webinar presenters are:</a:t>
            </a:r>
          </a:p>
          <a:p>
            <a:pPr lvl="0">
              <a:spcBef>
                <a:spcPts val="1200"/>
              </a:spcBef>
              <a:spcAft>
                <a:spcPts val="1200"/>
              </a:spcAft>
              <a:buClr>
                <a:srgbClr val="83992A"/>
              </a:buClr>
            </a:pPr>
            <a:r>
              <a:rPr lang="en-US" sz="2400" dirty="0">
                <a:solidFill>
                  <a:prstClr val="black">
                    <a:lumMod val="85000"/>
                    <a:lumOff val="15000"/>
                  </a:prstClr>
                </a:solidFill>
              </a:rPr>
              <a:t>Michael Luna, Michael Clay, Elizabeth </a:t>
            </a:r>
            <a:r>
              <a:rPr lang="en-US" sz="2400" dirty="0" err="1">
                <a:solidFill>
                  <a:prstClr val="black">
                    <a:lumMod val="85000"/>
                    <a:lumOff val="15000"/>
                  </a:prstClr>
                </a:solidFill>
              </a:rPr>
              <a:t>Mård</a:t>
            </a:r>
            <a:r>
              <a:rPr lang="en-US" sz="2400" dirty="0">
                <a:solidFill>
                  <a:prstClr val="black">
                    <a:lumMod val="85000"/>
                    <a:lumOff val="15000"/>
                  </a:prstClr>
                </a:solidFill>
              </a:rPr>
              <a:t>, Nina </a:t>
            </a:r>
            <a:r>
              <a:rPr lang="en-US" sz="2400" dirty="0" err="1">
                <a:solidFill>
                  <a:prstClr val="black">
                    <a:lumMod val="85000"/>
                    <a:lumOff val="15000"/>
                  </a:prstClr>
                </a:solidFill>
              </a:rPr>
              <a:t>Presmont</a:t>
            </a:r>
            <a:r>
              <a:rPr lang="en-US" sz="2400" dirty="0">
                <a:solidFill>
                  <a:prstClr val="black">
                    <a:lumMod val="85000"/>
                    <a:lumOff val="15000"/>
                  </a:prstClr>
                </a:solidFill>
              </a:rPr>
              <a:t>, Jessica </a:t>
            </a:r>
            <a:r>
              <a:rPr lang="en-US" sz="2400" dirty="0" err="1">
                <a:solidFill>
                  <a:prstClr val="black">
                    <a:lumMod val="85000"/>
                    <a:lumOff val="15000"/>
                  </a:prstClr>
                </a:solidFill>
              </a:rPr>
              <a:t>Popjevalo</a:t>
            </a:r>
            <a:r>
              <a:rPr lang="en-US" sz="2400" dirty="0">
                <a:solidFill>
                  <a:prstClr val="black">
                    <a:lumMod val="85000"/>
                    <a:lumOff val="15000"/>
                  </a:prstClr>
                </a:solidFill>
              </a:rPr>
              <a:t>, Maureen McIntyre, Barbara Boyd, Nick Wavrin</a:t>
            </a:r>
          </a:p>
          <a:p>
            <a:endParaRPr lang="en-US" dirty="0"/>
          </a:p>
        </p:txBody>
      </p:sp>
      <p:pic>
        <p:nvPicPr>
          <p:cNvPr id="6" name="Picture Placeholder 5" descr="Image of a man on a computer.">
            <a:extLst>
              <a:ext uri="{FF2B5EF4-FFF2-40B4-BE49-F238E27FC236}">
                <a16:creationId xmlns:a16="http://schemas.microsoft.com/office/drawing/2014/main" id="{7E4666DF-FCAD-43D6-BE4E-EBC3E22CE4FD}"/>
              </a:ext>
              <a:ext uri="{C183D7F6-B498-43B3-948B-1728B52AA6E4}">
                <adec:decorative xmlns:adec="http://schemas.microsoft.com/office/drawing/2017/decorative" val="0"/>
              </a:ext>
            </a:extLst>
          </p:cNvPr>
          <p:cNvPicPr>
            <a:picLocks noGrp="1" noChangeAspect="1"/>
          </p:cNvPicPr>
          <p:nvPr>
            <p:ph type="pic" idx="1"/>
          </p:nvPr>
        </p:nvPicPr>
        <p:blipFill>
          <a:blip r:embed="rId2"/>
          <a:srcRect l="1845" r="1845"/>
          <a:stretch>
            <a:fillRect/>
          </a:stretch>
        </p:blipFill>
        <p:spPr>
          <a:xfrm>
            <a:off x="5597236" y="735013"/>
            <a:ext cx="5721639" cy="5375275"/>
          </a:xfrm>
          <a:prstGeom prst="rect">
            <a:avLst/>
          </a:prstGeom>
        </p:spPr>
      </p:pic>
    </p:spTree>
    <p:extLst>
      <p:ext uri="{BB962C8B-B14F-4D97-AF65-F5344CB8AC3E}">
        <p14:creationId xmlns:p14="http://schemas.microsoft.com/office/powerpoint/2010/main" val="1222163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1164" y="623455"/>
            <a:ext cx="9781309" cy="1592886"/>
          </a:xfrm>
        </p:spPr>
        <p:txBody>
          <a:bodyPr>
            <a:normAutofit/>
          </a:bodyPr>
          <a:lstStyle/>
          <a:p>
            <a:pPr>
              <a:lnSpc>
                <a:spcPct val="90000"/>
              </a:lnSpc>
            </a:pPr>
            <a:r>
              <a:rPr lang="en-US" sz="4100" b="1" dirty="0">
                <a:solidFill>
                  <a:srgbClr val="262626"/>
                </a:solidFill>
              </a:rPr>
              <a:t>What happens to a person’s SSI and Medi-Cal when they get a job? </a:t>
            </a:r>
            <a:r>
              <a:rPr lang="en-US" sz="2400" dirty="0">
                <a:solidFill>
                  <a:srgbClr val="262626"/>
                </a:solidFill>
              </a:rPr>
              <a:t>(4 of 8)</a:t>
            </a:r>
          </a:p>
        </p:txBody>
      </p:sp>
      <p:sp>
        <p:nvSpPr>
          <p:cNvPr id="3" name="Content Placeholder 2"/>
          <p:cNvSpPr>
            <a:spLocks noGrp="1"/>
          </p:cNvSpPr>
          <p:nvPr>
            <p:ph type="body" sz="half" idx="2"/>
          </p:nvPr>
        </p:nvSpPr>
        <p:spPr>
          <a:xfrm>
            <a:off x="872836" y="2341418"/>
            <a:ext cx="6664379" cy="3865418"/>
          </a:xfrm>
        </p:spPr>
        <p:txBody>
          <a:bodyPr>
            <a:normAutofit/>
          </a:bodyPr>
          <a:lstStyle/>
          <a:p>
            <a:pPr marL="0" indent="0" algn="l">
              <a:lnSpc>
                <a:spcPct val="90000"/>
              </a:lnSpc>
              <a:spcBef>
                <a:spcPts val="0"/>
              </a:spcBef>
              <a:spcAft>
                <a:spcPts val="0"/>
              </a:spcAft>
              <a:buClrTx/>
              <a:buNone/>
            </a:pPr>
            <a:r>
              <a:rPr lang="en-US" sz="2400" dirty="0">
                <a:solidFill>
                  <a:srgbClr val="262626"/>
                </a:solidFill>
              </a:rPr>
              <a:t>The </a:t>
            </a:r>
            <a:r>
              <a:rPr lang="en-US" sz="2400" b="1" dirty="0">
                <a:solidFill>
                  <a:srgbClr val="262626"/>
                </a:solidFill>
              </a:rPr>
              <a:t>Social Security Administration (SSA) Redbook</a:t>
            </a:r>
            <a:r>
              <a:rPr lang="en-US" sz="2400" dirty="0">
                <a:solidFill>
                  <a:srgbClr val="262626"/>
                </a:solidFill>
              </a:rPr>
              <a:t> explains how a job and any other income changes SSI and Medi-Cal. It can be found at </a:t>
            </a:r>
            <a:r>
              <a:rPr lang="en-US" sz="2400" b="1" dirty="0">
                <a:solidFill>
                  <a:srgbClr val="262626"/>
                </a:solidFill>
              </a:rPr>
              <a:t>ssa.gov/</a:t>
            </a:r>
            <a:r>
              <a:rPr lang="en-US" sz="2400" b="1" dirty="0" err="1">
                <a:solidFill>
                  <a:srgbClr val="262626"/>
                </a:solidFill>
              </a:rPr>
              <a:t>redbook</a:t>
            </a:r>
            <a:r>
              <a:rPr lang="en-US" sz="2400" b="1" dirty="0">
                <a:solidFill>
                  <a:srgbClr val="262626"/>
                </a:solidFill>
              </a:rPr>
              <a:t>/.</a:t>
            </a:r>
          </a:p>
          <a:p>
            <a:pPr marL="0" indent="0" algn="l">
              <a:lnSpc>
                <a:spcPct val="90000"/>
              </a:lnSpc>
              <a:buClrTx/>
              <a:buNone/>
            </a:pPr>
            <a:r>
              <a:rPr lang="en-US" sz="2400" dirty="0">
                <a:solidFill>
                  <a:srgbClr val="262626"/>
                </a:solidFill>
              </a:rPr>
              <a:t>SSA offers work incentive programs. For example:</a:t>
            </a:r>
          </a:p>
          <a:p>
            <a:pPr marL="342900" indent="-342900" algn="l">
              <a:lnSpc>
                <a:spcPct val="90000"/>
              </a:lnSpc>
              <a:buClrTx/>
              <a:buFont typeface="Arial" panose="020B0604020202020204" pitchFamily="34" charset="0"/>
              <a:buChar char="•"/>
            </a:pPr>
            <a:r>
              <a:rPr lang="en-US" sz="2400" dirty="0">
                <a:solidFill>
                  <a:srgbClr val="262626"/>
                </a:solidFill>
              </a:rPr>
              <a:t>The Student Earned Income Exclusion (SEIE)</a:t>
            </a:r>
          </a:p>
          <a:p>
            <a:pPr marL="342900" indent="-342900" algn="l">
              <a:lnSpc>
                <a:spcPct val="90000"/>
              </a:lnSpc>
              <a:buClrTx/>
              <a:buFont typeface="Arial" panose="020B0604020202020204" pitchFamily="34" charset="0"/>
              <a:buChar char="•"/>
            </a:pPr>
            <a:r>
              <a:rPr lang="en-US" sz="2400" dirty="0">
                <a:solidFill>
                  <a:srgbClr val="262626"/>
                </a:solidFill>
              </a:rPr>
              <a:t>The Impairment Related Work Expense (IRWE)</a:t>
            </a:r>
          </a:p>
        </p:txBody>
      </p:sp>
      <p:pic>
        <p:nvPicPr>
          <p:cNvPr id="7" name="Picture Placeholder 6" descr="Image of a red book.">
            <a:extLst>
              <a:ext uri="{FF2B5EF4-FFF2-40B4-BE49-F238E27FC236}">
                <a16:creationId xmlns:a16="http://schemas.microsoft.com/office/drawing/2014/main" id="{2E96BD62-09C2-4E49-AA88-991D579AD1FD}"/>
              </a:ext>
              <a:ext uri="{C183D7F6-B498-43B3-948B-1728B52AA6E4}">
                <adec:decorative xmlns:adec="http://schemas.microsoft.com/office/drawing/2017/decorative" val="0"/>
              </a:ext>
            </a:extLst>
          </p:cNvPr>
          <p:cNvPicPr>
            <a:picLocks noGrp="1" noChangeAspect="1"/>
          </p:cNvPicPr>
          <p:nvPr>
            <p:ph type="pic" idx="1"/>
          </p:nvPr>
        </p:nvPicPr>
        <p:blipFill>
          <a:blip r:embed="rId3"/>
          <a:srcRect l="3923" r="3923"/>
          <a:stretch>
            <a:fillRect/>
          </a:stretch>
        </p:blipFill>
        <p:spPr>
          <a:xfrm>
            <a:off x="7894676" y="2643520"/>
            <a:ext cx="3063875" cy="2936875"/>
          </a:xfrm>
          <a:prstGeom prst="rect">
            <a:avLst/>
          </a:prstGeom>
        </p:spPr>
      </p:pic>
    </p:spTree>
    <p:extLst>
      <p:ext uri="{BB962C8B-B14F-4D97-AF65-F5344CB8AC3E}">
        <p14:creationId xmlns:p14="http://schemas.microsoft.com/office/powerpoint/2010/main" val="149518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9FC3-B860-442E-B7C3-BB2E83B2AEFF}"/>
              </a:ext>
            </a:extLst>
          </p:cNvPr>
          <p:cNvSpPr>
            <a:spLocks noGrp="1"/>
          </p:cNvSpPr>
          <p:nvPr>
            <p:ph type="title"/>
          </p:nvPr>
        </p:nvSpPr>
        <p:spPr/>
        <p:txBody>
          <a:bodyPr/>
          <a:lstStyle/>
          <a:p>
            <a:r>
              <a:rPr lang="en-US" sz="3600" b="1" dirty="0">
                <a:solidFill>
                  <a:srgbClr val="262626"/>
                </a:solidFill>
              </a:rPr>
              <a:t>What happens to a person’s SSI and Medi-Cal when they get a job? </a:t>
            </a:r>
            <a:r>
              <a:rPr lang="en-US" sz="2000" dirty="0">
                <a:solidFill>
                  <a:srgbClr val="262626"/>
                </a:solidFill>
              </a:rPr>
              <a:t>(5 of 8)</a:t>
            </a:r>
            <a:endParaRPr lang="en-US" dirty="0"/>
          </a:p>
        </p:txBody>
      </p:sp>
      <p:sp>
        <p:nvSpPr>
          <p:cNvPr id="3" name="Content Placeholder 2">
            <a:extLst>
              <a:ext uri="{FF2B5EF4-FFF2-40B4-BE49-F238E27FC236}">
                <a16:creationId xmlns:a16="http://schemas.microsoft.com/office/drawing/2014/main" id="{99BDDF5C-8152-407D-B82B-6D3E8B6037B2}"/>
              </a:ext>
            </a:extLst>
          </p:cNvPr>
          <p:cNvSpPr>
            <a:spLocks noGrp="1"/>
          </p:cNvSpPr>
          <p:nvPr>
            <p:ph idx="1"/>
          </p:nvPr>
        </p:nvSpPr>
        <p:spPr>
          <a:xfrm>
            <a:off x="725214" y="2556932"/>
            <a:ext cx="10594427" cy="3717744"/>
          </a:xfrm>
        </p:spPr>
        <p:txBody>
          <a:bodyPr>
            <a:normAutofit fontScale="92500"/>
          </a:bodyPr>
          <a:lstStyle/>
          <a:p>
            <a:pPr>
              <a:buClr>
                <a:schemeClr val="tx1"/>
              </a:buClr>
              <a:buFont typeface="Arial" panose="020B0604020202020204" pitchFamily="34" charset="0"/>
              <a:buChar char="•"/>
            </a:pPr>
            <a:r>
              <a:rPr lang="en-US" sz="2600" b="1" dirty="0"/>
              <a:t>IRWE</a:t>
            </a:r>
            <a:r>
              <a:rPr lang="en-US" sz="2600" dirty="0"/>
              <a:t> lets SSA subtract the cost of services or items that a person needs to work from the person’s reported earned income. For example: Wheelchairs, medication, specialized transportation and more. </a:t>
            </a:r>
          </a:p>
          <a:p>
            <a:pPr>
              <a:buClr>
                <a:schemeClr val="tx1"/>
              </a:buClr>
              <a:buFont typeface="Arial" panose="020B0604020202020204" pitchFamily="34" charset="0"/>
              <a:buChar char="•"/>
            </a:pPr>
            <a:r>
              <a:rPr lang="en-US" sz="2600" b="1" dirty="0"/>
              <a:t>SEIE</a:t>
            </a:r>
            <a:r>
              <a:rPr lang="en-US" sz="2600" dirty="0"/>
              <a:t> is for any student who receives SSI, is under the age 22 and is still in high school, college or job training to prepare for work. It lets a student earn up to $1,820 a month without it changing the students SSI check. </a:t>
            </a:r>
          </a:p>
          <a:p>
            <a:pPr marL="0" indent="0">
              <a:buClr>
                <a:schemeClr val="tx1"/>
              </a:buClr>
              <a:buNone/>
            </a:pPr>
            <a:r>
              <a:rPr lang="en-US" sz="2600" dirty="0"/>
              <a:t>You can find more information about IRWE and SEIE on the </a:t>
            </a:r>
            <a:r>
              <a:rPr lang="en-US" sz="2600" b="1" dirty="0"/>
              <a:t>CIE Webinar Glossary of Terms.</a:t>
            </a:r>
            <a:endParaRPr lang="en-US" dirty="0"/>
          </a:p>
        </p:txBody>
      </p:sp>
    </p:spTree>
    <p:extLst>
      <p:ext uri="{BB962C8B-B14F-4D97-AF65-F5344CB8AC3E}">
        <p14:creationId xmlns:p14="http://schemas.microsoft.com/office/powerpoint/2010/main" val="22419994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00C3-FC9F-4369-A67A-E745E52C6077}"/>
              </a:ext>
            </a:extLst>
          </p:cNvPr>
          <p:cNvSpPr>
            <a:spLocks noGrp="1"/>
          </p:cNvSpPr>
          <p:nvPr>
            <p:ph type="title"/>
          </p:nvPr>
        </p:nvSpPr>
        <p:spPr>
          <a:xfrm>
            <a:off x="1205345" y="872836"/>
            <a:ext cx="9961419" cy="1510146"/>
          </a:xfrm>
        </p:spPr>
        <p:txBody>
          <a:bodyPr>
            <a:noAutofit/>
          </a:bodyPr>
          <a:lstStyle/>
          <a:p>
            <a:br>
              <a:rPr lang="en-US" sz="3200" dirty="0"/>
            </a:br>
            <a:r>
              <a:rPr lang="en-US" sz="3200" b="1" dirty="0"/>
              <a:t>Here is an example of how the IRWE lowers the amount the SSA will take out of an SSI check </a:t>
            </a:r>
            <a:r>
              <a:rPr lang="en-US" sz="2400" dirty="0"/>
              <a:t>(6 of 8)</a:t>
            </a:r>
            <a:br>
              <a:rPr lang="en-US" sz="3200" dirty="0">
                <a:solidFill>
                  <a:schemeClr val="tx1"/>
                </a:solidFill>
              </a:rPr>
            </a:br>
            <a:endParaRPr lang="en-US" sz="3200" dirty="0"/>
          </a:p>
        </p:txBody>
      </p:sp>
      <p:sp>
        <p:nvSpPr>
          <p:cNvPr id="3" name="Content Placeholder 2">
            <a:extLst>
              <a:ext uri="{FF2B5EF4-FFF2-40B4-BE49-F238E27FC236}">
                <a16:creationId xmlns:a16="http://schemas.microsoft.com/office/drawing/2014/main" id="{8AD1FFCD-F578-4DAD-9797-095B6621CD81}"/>
              </a:ext>
            </a:extLst>
          </p:cNvPr>
          <p:cNvSpPr>
            <a:spLocks noGrp="1"/>
          </p:cNvSpPr>
          <p:nvPr>
            <p:ph idx="1"/>
          </p:nvPr>
        </p:nvSpPr>
        <p:spPr>
          <a:xfrm>
            <a:off x="1295401" y="2556932"/>
            <a:ext cx="9601196" cy="3539068"/>
          </a:xfrm>
        </p:spPr>
        <p:txBody>
          <a:bodyPr/>
          <a:lstStyle/>
          <a:p>
            <a:pPr marL="457200" indent="-457200">
              <a:buClrTx/>
              <a:buFont typeface="+mj-lt"/>
              <a:buAutoNum type="arabicPeriod"/>
            </a:pPr>
            <a:r>
              <a:rPr lang="en-US" dirty="0"/>
              <a:t>Joe gets $1000 a month from his job.</a:t>
            </a:r>
          </a:p>
          <a:p>
            <a:pPr marL="457200" indent="-457200">
              <a:buClrTx/>
              <a:buFont typeface="+mj-lt"/>
              <a:buAutoNum type="arabicPeriod"/>
            </a:pPr>
            <a:r>
              <a:rPr lang="en-US" dirty="0"/>
              <a:t>Joe's IRWE for transportation to work is $100 a month. SSA will subtract this amount from the $1000 he gets from work.</a:t>
            </a:r>
          </a:p>
          <a:p>
            <a:pPr marL="457200" indent="-457200">
              <a:buClrTx/>
              <a:buFont typeface="+mj-lt"/>
              <a:buAutoNum type="arabicPeriod"/>
            </a:pPr>
            <a:r>
              <a:rPr lang="en-US" dirty="0"/>
              <a:t>Also, SSA does not count the first $85 earned so this is subtracted from the $1000 he gets from work.</a:t>
            </a:r>
          </a:p>
          <a:p>
            <a:pPr marL="457200" indent="-457200">
              <a:buClrTx/>
              <a:buFont typeface="+mj-lt"/>
              <a:buAutoNum type="arabicPeriod"/>
            </a:pPr>
            <a:r>
              <a:rPr lang="en-US" dirty="0"/>
              <a:t>So, SSA will count only $815 as Joe's earned income instead of $1000.</a:t>
            </a:r>
          </a:p>
          <a:p>
            <a:endParaRPr lang="en-US" dirty="0"/>
          </a:p>
          <a:p>
            <a:endParaRPr lang="en-US" dirty="0"/>
          </a:p>
          <a:p>
            <a:endParaRPr lang="en-US" dirty="0"/>
          </a:p>
        </p:txBody>
      </p:sp>
    </p:spTree>
    <p:extLst>
      <p:ext uri="{BB962C8B-B14F-4D97-AF65-F5344CB8AC3E}">
        <p14:creationId xmlns:p14="http://schemas.microsoft.com/office/powerpoint/2010/main" val="1077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41B0B-66FB-457E-9B79-15AFF5A90D39}"/>
              </a:ext>
            </a:extLst>
          </p:cNvPr>
          <p:cNvSpPr>
            <a:spLocks noGrp="1"/>
          </p:cNvSpPr>
          <p:nvPr>
            <p:ph type="title"/>
          </p:nvPr>
        </p:nvSpPr>
        <p:spPr/>
        <p:txBody>
          <a:bodyPr>
            <a:normAutofit fontScale="90000"/>
          </a:bodyPr>
          <a:lstStyle/>
          <a:p>
            <a:br>
              <a:rPr lang="en-US" b="1" dirty="0"/>
            </a:br>
            <a:r>
              <a:rPr lang="en-US" b="1" dirty="0"/>
              <a:t>IRWE example continued </a:t>
            </a:r>
            <a:r>
              <a:rPr lang="en-US" sz="2700" dirty="0">
                <a:solidFill>
                  <a:prstClr val="black">
                    <a:lumMod val="85000"/>
                    <a:lumOff val="15000"/>
                  </a:prstClr>
                </a:solidFill>
              </a:rPr>
              <a:t>(7 of 8)</a:t>
            </a:r>
            <a:br>
              <a:rPr lang="en-US" dirty="0"/>
            </a:br>
            <a:endParaRPr lang="en-US" dirty="0"/>
          </a:p>
        </p:txBody>
      </p:sp>
      <p:sp>
        <p:nvSpPr>
          <p:cNvPr id="4" name="Content Placeholder 3">
            <a:extLst>
              <a:ext uri="{FF2B5EF4-FFF2-40B4-BE49-F238E27FC236}">
                <a16:creationId xmlns:a16="http://schemas.microsoft.com/office/drawing/2014/main" id="{B884F4AB-3D29-4522-997A-F894EE8371A0}"/>
              </a:ext>
            </a:extLst>
          </p:cNvPr>
          <p:cNvSpPr>
            <a:spLocks noGrp="1"/>
          </p:cNvSpPr>
          <p:nvPr>
            <p:ph idx="1"/>
          </p:nvPr>
        </p:nvSpPr>
        <p:spPr>
          <a:xfrm>
            <a:off x="1295401" y="2556931"/>
            <a:ext cx="9601196" cy="3566777"/>
          </a:xfrm>
        </p:spPr>
        <p:txBody>
          <a:bodyPr/>
          <a:lstStyle/>
          <a:p>
            <a:pPr marL="457200" indent="-457200" fontAlgn="t">
              <a:buClrTx/>
              <a:buFont typeface="+mj-lt"/>
              <a:buAutoNum type="arabicPeriod" startAt="5"/>
            </a:pPr>
            <a:r>
              <a:rPr lang="en-US" dirty="0"/>
              <a:t>For every $2 that Joe earns, SSA will take $1 from his SSI check. SSA sees that Joe is earning $815 so they will take half of the $815 he is earning from his SSI check. </a:t>
            </a:r>
          </a:p>
          <a:p>
            <a:pPr marL="457200" indent="-457200" fontAlgn="t">
              <a:buClrTx/>
              <a:buFont typeface="+mj-lt"/>
              <a:buAutoNum type="arabicPeriod" startAt="5"/>
            </a:pPr>
            <a:r>
              <a:rPr lang="en-US" dirty="0"/>
              <a:t>So, SSA will take $407.50 from Joe’s SSI check.</a:t>
            </a:r>
          </a:p>
          <a:p>
            <a:pPr marL="457200" indent="-457200" fontAlgn="t">
              <a:buClrTx/>
              <a:buFont typeface="+mj-lt"/>
              <a:buAutoNum type="arabicPeriod" startAt="5"/>
            </a:pPr>
            <a:r>
              <a:rPr lang="en-US" dirty="0"/>
              <a:t>Before Joe worked, he got $850 from SSI.</a:t>
            </a:r>
          </a:p>
          <a:p>
            <a:pPr marL="457200" indent="-457200" fontAlgn="t">
              <a:buClrTx/>
              <a:buFont typeface="+mj-lt"/>
              <a:buAutoNum type="arabicPeriod" startAt="5"/>
            </a:pPr>
            <a:r>
              <a:rPr lang="en-US" dirty="0"/>
              <a:t>SSA will withhold $407.50 from Joe’s SSI Check of $850.</a:t>
            </a:r>
          </a:p>
          <a:p>
            <a:pPr marL="457200" indent="-457200" fontAlgn="t">
              <a:buClrTx/>
              <a:buFont typeface="+mj-lt"/>
              <a:buAutoNum type="arabicPeriod" startAt="5"/>
            </a:pPr>
            <a:r>
              <a:rPr lang="en-US" dirty="0"/>
              <a:t>So, Joe's new monthly SSI check will be $442.50.</a:t>
            </a:r>
          </a:p>
          <a:p>
            <a:endParaRPr lang="en-US" dirty="0"/>
          </a:p>
        </p:txBody>
      </p:sp>
    </p:spTree>
    <p:extLst>
      <p:ext uri="{BB962C8B-B14F-4D97-AF65-F5344CB8AC3E}">
        <p14:creationId xmlns:p14="http://schemas.microsoft.com/office/powerpoint/2010/main" val="1354668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C33DE-DB89-48C1-8F1F-178A988FA101}"/>
              </a:ext>
            </a:extLst>
          </p:cNvPr>
          <p:cNvSpPr>
            <a:spLocks noGrp="1"/>
          </p:cNvSpPr>
          <p:nvPr>
            <p:ph type="title"/>
          </p:nvPr>
        </p:nvSpPr>
        <p:spPr/>
        <p:txBody>
          <a:bodyPr>
            <a:normAutofit fontScale="90000"/>
          </a:bodyPr>
          <a:lstStyle/>
          <a:p>
            <a:br>
              <a:rPr lang="en-US" b="1" dirty="0"/>
            </a:br>
            <a:r>
              <a:rPr lang="en-US" b="1" dirty="0"/>
              <a:t>IRWE example continued </a:t>
            </a:r>
            <a:r>
              <a:rPr lang="en-US" sz="2700" dirty="0"/>
              <a:t>(8 of 8)</a:t>
            </a:r>
            <a:br>
              <a:rPr lang="en-US" sz="2700" dirty="0"/>
            </a:br>
            <a:endParaRPr lang="en-US" sz="2700" dirty="0"/>
          </a:p>
        </p:txBody>
      </p:sp>
      <p:sp>
        <p:nvSpPr>
          <p:cNvPr id="5" name="Content Placeholder 4">
            <a:extLst>
              <a:ext uri="{FF2B5EF4-FFF2-40B4-BE49-F238E27FC236}">
                <a16:creationId xmlns:a16="http://schemas.microsoft.com/office/drawing/2014/main" id="{B46B9411-447D-44E2-A706-8B4BA4B624E3}"/>
              </a:ext>
            </a:extLst>
          </p:cNvPr>
          <p:cNvSpPr>
            <a:spLocks noGrp="1"/>
          </p:cNvSpPr>
          <p:nvPr>
            <p:ph idx="1"/>
          </p:nvPr>
        </p:nvSpPr>
        <p:spPr/>
        <p:txBody>
          <a:bodyPr/>
          <a:lstStyle/>
          <a:p>
            <a:pPr marL="457200" indent="-457200" fontAlgn="t">
              <a:buClrTx/>
              <a:buFont typeface="+mj-lt"/>
              <a:buAutoNum type="arabicPeriod" startAt="10"/>
            </a:pPr>
            <a:r>
              <a:rPr lang="en-US" dirty="0"/>
              <a:t> Joe's take home pay minus his $100 in IRWE from transportation    costs is $900.</a:t>
            </a:r>
          </a:p>
          <a:p>
            <a:pPr marL="457200" indent="-457200" fontAlgn="t">
              <a:buClrTx/>
              <a:buFont typeface="+mj-lt"/>
              <a:buAutoNum type="arabicPeriod" startAt="10"/>
            </a:pPr>
            <a:r>
              <a:rPr lang="en-US" dirty="0"/>
              <a:t> Joe's new monthly SSI Check amount is $442.50.</a:t>
            </a:r>
          </a:p>
          <a:p>
            <a:pPr marL="457200" indent="-457200" fontAlgn="t">
              <a:buClrTx/>
              <a:buFont typeface="+mj-lt"/>
              <a:buAutoNum type="arabicPeriod" startAt="10"/>
            </a:pPr>
            <a:r>
              <a:rPr lang="en-US" dirty="0"/>
              <a:t> So now Joe makes $1342.50 a month instead of $850.00 and he keeps his Medi-Cal.</a:t>
            </a:r>
          </a:p>
          <a:p>
            <a:endParaRPr lang="en-US" dirty="0"/>
          </a:p>
        </p:txBody>
      </p:sp>
    </p:spTree>
    <p:extLst>
      <p:ext uri="{BB962C8B-B14F-4D97-AF65-F5344CB8AC3E}">
        <p14:creationId xmlns:p14="http://schemas.microsoft.com/office/powerpoint/2010/main" val="2381588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2B1A7-F4BF-411B-96D6-EF63F08D00B4}"/>
              </a:ext>
            </a:extLst>
          </p:cNvPr>
          <p:cNvSpPr>
            <a:spLocks noGrp="1"/>
          </p:cNvSpPr>
          <p:nvPr>
            <p:ph type="title"/>
          </p:nvPr>
        </p:nvSpPr>
        <p:spPr>
          <a:xfrm>
            <a:off x="775856" y="803177"/>
            <a:ext cx="10460180" cy="928641"/>
          </a:xfrm>
        </p:spPr>
        <p:txBody>
          <a:bodyPr>
            <a:normAutofit/>
          </a:bodyPr>
          <a:lstStyle/>
          <a:p>
            <a:pPr>
              <a:lnSpc>
                <a:spcPct val="90000"/>
              </a:lnSpc>
            </a:pPr>
            <a:r>
              <a:rPr lang="en-US" sz="3200" b="1" dirty="0"/>
              <a:t>How can a person who gets SSI save money?</a:t>
            </a:r>
            <a:r>
              <a:rPr lang="en-US" sz="3200" dirty="0"/>
              <a:t> </a:t>
            </a:r>
            <a:r>
              <a:rPr lang="en-US" sz="2400" dirty="0"/>
              <a:t>(1 of 2)</a:t>
            </a:r>
          </a:p>
        </p:txBody>
      </p:sp>
      <p:sp>
        <p:nvSpPr>
          <p:cNvPr id="3" name="Content Placeholder 2">
            <a:extLst>
              <a:ext uri="{FF2B5EF4-FFF2-40B4-BE49-F238E27FC236}">
                <a16:creationId xmlns:a16="http://schemas.microsoft.com/office/drawing/2014/main" id="{E1607387-1B6A-4C3E-9391-FEA7DA947107}"/>
              </a:ext>
            </a:extLst>
          </p:cNvPr>
          <p:cNvSpPr>
            <a:spLocks noGrp="1"/>
          </p:cNvSpPr>
          <p:nvPr>
            <p:ph type="body" sz="half" idx="2"/>
          </p:nvPr>
        </p:nvSpPr>
        <p:spPr>
          <a:xfrm>
            <a:off x="886690" y="1884220"/>
            <a:ext cx="6636670" cy="4322618"/>
          </a:xfrm>
        </p:spPr>
        <p:txBody>
          <a:bodyPr>
            <a:normAutofit/>
          </a:bodyPr>
          <a:lstStyle/>
          <a:p>
            <a:pPr marL="0" indent="0" algn="l">
              <a:lnSpc>
                <a:spcPct val="90000"/>
              </a:lnSpc>
              <a:buNone/>
            </a:pPr>
            <a:r>
              <a:rPr lang="en-US" sz="2400" dirty="0"/>
              <a:t>The </a:t>
            </a:r>
            <a:r>
              <a:rPr lang="en-US" sz="2400" b="1" dirty="0"/>
              <a:t>Plan to Achieve Self Support (PASS) </a:t>
            </a:r>
            <a:r>
              <a:rPr lang="en-US" sz="2400" dirty="0"/>
              <a:t>is a plan approved by SSA to save money that goes over the $2000 limit a person can save when getting SSI.  </a:t>
            </a:r>
          </a:p>
          <a:p>
            <a:pPr marL="0" indent="0" algn="l">
              <a:lnSpc>
                <a:spcPct val="90000"/>
              </a:lnSpc>
              <a:buClrTx/>
              <a:buNone/>
            </a:pPr>
            <a:r>
              <a:rPr lang="en-US" sz="2400" dirty="0"/>
              <a:t>For example, a person could save money for:</a:t>
            </a:r>
          </a:p>
          <a:p>
            <a:pPr marL="342900" indent="-342900" algn="l">
              <a:spcBef>
                <a:spcPts val="0"/>
              </a:spcBef>
              <a:spcAft>
                <a:spcPts val="0"/>
              </a:spcAft>
              <a:buClrTx/>
              <a:buFont typeface="Arial" panose="020B0604020202020204" pitchFamily="34" charset="0"/>
              <a:buChar char="•"/>
            </a:pPr>
            <a:r>
              <a:rPr lang="en-US" sz="2400" dirty="0"/>
              <a:t> assistive technology</a:t>
            </a:r>
          </a:p>
          <a:p>
            <a:pPr marL="342900" indent="-342900" algn="l">
              <a:spcBef>
                <a:spcPts val="0"/>
              </a:spcBef>
              <a:spcAft>
                <a:spcPts val="0"/>
              </a:spcAft>
              <a:buClrTx/>
              <a:buFont typeface="Arial" panose="020B0604020202020204" pitchFamily="34" charset="0"/>
              <a:buChar char="•"/>
            </a:pPr>
            <a:r>
              <a:rPr lang="en-US" sz="2400" dirty="0"/>
              <a:t> starting a business</a:t>
            </a:r>
          </a:p>
          <a:p>
            <a:pPr marL="342900" indent="-342900" algn="l">
              <a:spcBef>
                <a:spcPts val="0"/>
              </a:spcBef>
              <a:spcAft>
                <a:spcPts val="0"/>
              </a:spcAft>
              <a:buClrTx/>
              <a:buFont typeface="Arial" panose="020B0604020202020204" pitchFamily="34" charset="0"/>
              <a:buChar char="•"/>
            </a:pPr>
            <a:r>
              <a:rPr lang="en-US" sz="2400" dirty="0"/>
              <a:t> a car</a:t>
            </a:r>
          </a:p>
          <a:p>
            <a:pPr marL="365760" indent="-342900" algn="l">
              <a:lnSpc>
                <a:spcPct val="90000"/>
              </a:lnSpc>
              <a:buClrTx/>
              <a:buFont typeface="Arial" panose="020B0604020202020204" pitchFamily="34" charset="0"/>
              <a:buChar char="•"/>
            </a:pPr>
            <a:r>
              <a:rPr lang="en-US" sz="2400" dirty="0"/>
              <a:t>as long as the money is spent on working toward the person’s job goal. </a:t>
            </a:r>
          </a:p>
          <a:p>
            <a:pPr>
              <a:lnSpc>
                <a:spcPct val="90000"/>
              </a:lnSpc>
            </a:pPr>
            <a:endParaRPr lang="en-US" dirty="0"/>
          </a:p>
        </p:txBody>
      </p:sp>
      <p:pic>
        <p:nvPicPr>
          <p:cNvPr id="7" name="Picture Placeholder 6" descr="Image of a hand putting money into a jar labeled future.">
            <a:extLst>
              <a:ext uri="{FF2B5EF4-FFF2-40B4-BE49-F238E27FC236}">
                <a16:creationId xmlns:a16="http://schemas.microsoft.com/office/drawing/2014/main" id="{42B58250-3829-482A-B075-4BD4896E195E}"/>
              </a:ext>
              <a:ext uri="{C183D7F6-B498-43B3-948B-1728B52AA6E4}">
                <adec:decorative xmlns:adec="http://schemas.microsoft.com/office/drawing/2017/decorative" val="0"/>
              </a:ext>
            </a:extLst>
          </p:cNvPr>
          <p:cNvPicPr>
            <a:picLocks noGrp="1" noChangeAspect="1"/>
          </p:cNvPicPr>
          <p:nvPr>
            <p:ph type="pic" idx="1"/>
          </p:nvPr>
        </p:nvPicPr>
        <p:blipFill>
          <a:blip r:embed="rId3"/>
          <a:srcRect t="3584" b="3584"/>
          <a:stretch>
            <a:fillRect/>
          </a:stretch>
        </p:blipFill>
        <p:spPr>
          <a:xfrm>
            <a:off x="7688841" y="2646506"/>
            <a:ext cx="3262312" cy="3171825"/>
          </a:xfrm>
          <a:prstGeom prst="rect">
            <a:avLst/>
          </a:prstGeom>
        </p:spPr>
      </p:pic>
    </p:spTree>
    <p:extLst>
      <p:ext uri="{BB962C8B-B14F-4D97-AF65-F5344CB8AC3E}">
        <p14:creationId xmlns:p14="http://schemas.microsoft.com/office/powerpoint/2010/main" val="2223356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76143-13E2-4D71-985B-8545BA7012C5}"/>
              </a:ext>
            </a:extLst>
          </p:cNvPr>
          <p:cNvSpPr>
            <a:spLocks noGrp="1"/>
          </p:cNvSpPr>
          <p:nvPr>
            <p:ph type="title"/>
          </p:nvPr>
        </p:nvSpPr>
        <p:spPr>
          <a:xfrm>
            <a:off x="949035" y="581504"/>
            <a:ext cx="10508674" cy="942496"/>
          </a:xfrm>
        </p:spPr>
        <p:txBody>
          <a:bodyPr>
            <a:normAutofit/>
          </a:bodyPr>
          <a:lstStyle/>
          <a:p>
            <a:pPr>
              <a:lnSpc>
                <a:spcPct val="90000"/>
              </a:lnSpc>
            </a:pPr>
            <a:r>
              <a:rPr lang="en-US" sz="3200" b="1" dirty="0"/>
              <a:t>How can a person who gets SSI save money?</a:t>
            </a:r>
            <a:r>
              <a:rPr lang="en-US" sz="3200" dirty="0"/>
              <a:t> </a:t>
            </a:r>
            <a:r>
              <a:rPr lang="en-US" sz="2400" dirty="0"/>
              <a:t>(2 of 2)</a:t>
            </a:r>
          </a:p>
        </p:txBody>
      </p:sp>
      <p:sp>
        <p:nvSpPr>
          <p:cNvPr id="3" name="Content Placeholder 2">
            <a:extLst>
              <a:ext uri="{FF2B5EF4-FFF2-40B4-BE49-F238E27FC236}">
                <a16:creationId xmlns:a16="http://schemas.microsoft.com/office/drawing/2014/main" id="{7F51E563-5A1E-4F85-BDBC-35B6510AE5D0}"/>
              </a:ext>
            </a:extLst>
          </p:cNvPr>
          <p:cNvSpPr>
            <a:spLocks noGrp="1"/>
          </p:cNvSpPr>
          <p:nvPr>
            <p:ph type="body" sz="half" idx="2"/>
          </p:nvPr>
        </p:nvSpPr>
        <p:spPr>
          <a:xfrm>
            <a:off x="921326" y="1690255"/>
            <a:ext cx="6587838" cy="4502727"/>
          </a:xfrm>
        </p:spPr>
        <p:txBody>
          <a:bodyPr>
            <a:normAutofit lnSpcReduction="10000"/>
          </a:bodyPr>
          <a:lstStyle/>
          <a:p>
            <a:pPr marL="0" indent="0" algn="l">
              <a:lnSpc>
                <a:spcPct val="110000"/>
              </a:lnSpc>
              <a:buNone/>
            </a:pPr>
            <a:r>
              <a:rPr lang="en-US" sz="2400" b="1" dirty="0"/>
              <a:t>California Achieving a Better Life Experience (Cal-ABLE) </a:t>
            </a:r>
            <a:r>
              <a:rPr lang="en-US" sz="2400" dirty="0"/>
              <a:t>account</a:t>
            </a:r>
            <a:r>
              <a:rPr lang="en-US" sz="2400" b="1" dirty="0"/>
              <a:t> </a:t>
            </a:r>
            <a:r>
              <a:rPr lang="en-US" sz="2400" dirty="0"/>
              <a:t>is a savings account that allows a person who get SSI to save up to $15,000 a year and up to $100,000 total.</a:t>
            </a:r>
          </a:p>
          <a:p>
            <a:pPr algn="l">
              <a:lnSpc>
                <a:spcPct val="110000"/>
              </a:lnSpc>
              <a:buClrTx/>
            </a:pPr>
            <a:r>
              <a:rPr lang="en-US" sz="2400" dirty="0"/>
              <a:t>The Cal-ABLE account must be used for daily living expenses, education, housing, transportation, health care, and other approved expenses.</a:t>
            </a:r>
          </a:p>
          <a:p>
            <a:pPr marL="0" indent="0" algn="l">
              <a:lnSpc>
                <a:spcPct val="110000"/>
              </a:lnSpc>
              <a:buNone/>
            </a:pPr>
            <a:r>
              <a:rPr lang="en-US" sz="2400" dirty="0"/>
              <a:t>You can find more information about Cal- ABLE on the CIE Webinar Glossary of Terms.</a:t>
            </a:r>
          </a:p>
          <a:p>
            <a:pPr algn="l">
              <a:lnSpc>
                <a:spcPct val="90000"/>
              </a:lnSpc>
            </a:pPr>
            <a:endParaRPr lang="en-US" sz="2400" dirty="0"/>
          </a:p>
          <a:p>
            <a:pPr>
              <a:lnSpc>
                <a:spcPct val="90000"/>
              </a:lnSpc>
            </a:pPr>
            <a:endParaRPr lang="en-US" dirty="0"/>
          </a:p>
          <a:p>
            <a:pPr>
              <a:lnSpc>
                <a:spcPct val="90000"/>
              </a:lnSpc>
            </a:pPr>
            <a:endParaRPr lang="en-US" dirty="0"/>
          </a:p>
          <a:p>
            <a:pPr>
              <a:lnSpc>
                <a:spcPct val="90000"/>
              </a:lnSpc>
            </a:pPr>
            <a:endParaRPr lang="en-US" dirty="0"/>
          </a:p>
        </p:txBody>
      </p:sp>
      <p:pic>
        <p:nvPicPr>
          <p:cNvPr id="7" name="Picture Placeholder 6" descr="Image of a piggy bank wearing pink sunglasses.">
            <a:extLst>
              <a:ext uri="{FF2B5EF4-FFF2-40B4-BE49-F238E27FC236}">
                <a16:creationId xmlns:a16="http://schemas.microsoft.com/office/drawing/2014/main" id="{44E65C69-1FEE-4C38-9DB7-19D5E1C68675}"/>
              </a:ext>
              <a:ext uri="{C183D7F6-B498-43B3-948B-1728B52AA6E4}">
                <adec:decorative xmlns:adec="http://schemas.microsoft.com/office/drawing/2017/decorative" val="0"/>
              </a:ext>
            </a:extLst>
          </p:cNvPr>
          <p:cNvPicPr>
            <a:picLocks noGrp="1" noChangeAspect="1"/>
          </p:cNvPicPr>
          <p:nvPr>
            <p:ph type="pic" idx="1"/>
          </p:nvPr>
        </p:nvPicPr>
        <p:blipFill>
          <a:blip r:embed="rId3"/>
          <a:srcRect t="2604" b="2604"/>
          <a:stretch>
            <a:fillRect/>
          </a:stretch>
        </p:blipFill>
        <p:spPr>
          <a:xfrm>
            <a:off x="7541498" y="2008909"/>
            <a:ext cx="3740548" cy="3682423"/>
          </a:xfrm>
          <a:prstGeom prst="rect">
            <a:avLst/>
          </a:prstGeom>
        </p:spPr>
      </p:pic>
    </p:spTree>
    <p:extLst>
      <p:ext uri="{BB962C8B-B14F-4D97-AF65-F5344CB8AC3E}">
        <p14:creationId xmlns:p14="http://schemas.microsoft.com/office/powerpoint/2010/main" val="796220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97875">
              <a:srgbClr val="322EA9"/>
            </a:gs>
            <a:gs pos="95750">
              <a:srgbClr val="4947A5"/>
            </a:gs>
            <a:gs pos="91500">
              <a:srgbClr val="767A9E"/>
            </a:gs>
            <a:gs pos="100000">
              <a:srgbClr val="1B14AC"/>
            </a:gs>
            <a:gs pos="74000">
              <a:schemeClr val="accent1">
                <a:lumMod val="45000"/>
                <a:lumOff val="55000"/>
              </a:schemeClr>
            </a:gs>
            <a:gs pos="90000">
              <a:schemeClr val="accent2">
                <a:lumMod val="60000"/>
                <a:lumOff val="40000"/>
              </a:schemeClr>
            </a:gs>
            <a:gs pos="95000">
              <a:schemeClr val="accent2">
                <a:lumMod val="60000"/>
                <a:lumOff val="40000"/>
              </a:schemeClr>
            </a:gs>
            <a:gs pos="100000">
              <a:schemeClr val="accent1">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D534-BE8B-49D9-9F86-605F5EDC64BC}"/>
              </a:ext>
            </a:extLst>
          </p:cNvPr>
          <p:cNvSpPr>
            <a:spLocks noGrp="1"/>
          </p:cNvSpPr>
          <p:nvPr>
            <p:ph type="title"/>
          </p:nvPr>
        </p:nvSpPr>
        <p:spPr>
          <a:xfrm>
            <a:off x="942754" y="857693"/>
            <a:ext cx="10185990" cy="2410047"/>
          </a:xfrm>
        </p:spPr>
        <p:txBody>
          <a:bodyPr>
            <a:noAutofit/>
          </a:bodyPr>
          <a:lstStyle/>
          <a:p>
            <a:pPr algn="ctr"/>
            <a:r>
              <a:rPr lang="en-US" sz="8000" dirty="0"/>
              <a:t>Any questions?</a:t>
            </a:r>
          </a:p>
        </p:txBody>
      </p:sp>
      <p:sp>
        <p:nvSpPr>
          <p:cNvPr id="4" name="Text Placeholder 3">
            <a:extLst>
              <a:ext uri="{FF2B5EF4-FFF2-40B4-BE49-F238E27FC236}">
                <a16:creationId xmlns:a16="http://schemas.microsoft.com/office/drawing/2014/main" id="{E6C633D4-6522-4563-ADF3-7A61FD16994D}"/>
              </a:ext>
            </a:extLst>
          </p:cNvPr>
          <p:cNvSpPr>
            <a:spLocks noGrp="1"/>
          </p:cNvSpPr>
          <p:nvPr>
            <p:ph type="body" idx="1"/>
          </p:nvPr>
        </p:nvSpPr>
        <p:spPr>
          <a:xfrm>
            <a:off x="623777" y="3771014"/>
            <a:ext cx="10979888" cy="2622698"/>
          </a:xfrm>
        </p:spPr>
        <p:txBody>
          <a:bodyPr>
            <a:normAutofit fontScale="77500" lnSpcReduction="20000"/>
          </a:bodyPr>
          <a:lstStyle/>
          <a:p>
            <a:r>
              <a:rPr lang="en-US" sz="3500" dirty="0"/>
              <a:t>If there are, please type your question in the question box on your screen and click send. I will repeat your question out loud and we will do our best to answer it.</a:t>
            </a:r>
          </a:p>
          <a:p>
            <a:r>
              <a:rPr lang="en-US" sz="3400" dirty="0"/>
              <a:t> If we do not have enough time to answer all questions today, you can email us at:</a:t>
            </a:r>
          </a:p>
          <a:p>
            <a:r>
              <a:rPr lang="en-US" sz="3500" b="1" dirty="0">
                <a:hlinkClick r:id="rId3">
                  <a:extLst>
                    <a:ext uri="{A12FA001-AC4F-418D-AE19-62706E023703}">
                      <ahyp:hlinkClr xmlns:ahyp="http://schemas.microsoft.com/office/drawing/2018/hyperlinkcolor" val="tx"/>
                    </a:ext>
                  </a:extLst>
                </a:hlinkClick>
              </a:rPr>
              <a:t>CaliforniaCIE@dor.ca.gov</a:t>
            </a:r>
            <a:endParaRPr lang="en-US" sz="3500" b="1" dirty="0"/>
          </a:p>
          <a:p>
            <a:endParaRPr lang="en-US" sz="3500" dirty="0"/>
          </a:p>
          <a:p>
            <a:endParaRPr lang="en-US" dirty="0"/>
          </a:p>
        </p:txBody>
      </p:sp>
    </p:spTree>
    <p:extLst>
      <p:ext uri="{BB962C8B-B14F-4D97-AF65-F5344CB8AC3E}">
        <p14:creationId xmlns:p14="http://schemas.microsoft.com/office/powerpoint/2010/main" val="2658332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AF645-C74E-46E0-99C7-A8A3BA44FE63}"/>
              </a:ext>
            </a:extLst>
          </p:cNvPr>
          <p:cNvSpPr>
            <a:spLocks noGrp="1"/>
          </p:cNvSpPr>
          <p:nvPr>
            <p:ph type="title"/>
          </p:nvPr>
        </p:nvSpPr>
        <p:spPr>
          <a:xfrm>
            <a:off x="1156138" y="767255"/>
            <a:ext cx="9769957" cy="1587062"/>
          </a:xfrm>
          <a:effectLst/>
        </p:spPr>
        <p:txBody>
          <a:bodyPr>
            <a:normAutofit/>
          </a:bodyPr>
          <a:lstStyle/>
          <a:p>
            <a:r>
              <a:rPr lang="en-US" sz="4000" b="1" dirty="0">
                <a:solidFill>
                  <a:srgbClr val="0070C0"/>
                </a:solidFill>
              </a:rPr>
              <a:t>SAFETY  AND TRANSPORTATION</a:t>
            </a:r>
            <a:endParaRPr lang="en-US" sz="4000" dirty="0">
              <a:solidFill>
                <a:srgbClr val="0070C0"/>
              </a:solidFill>
            </a:endParaRPr>
          </a:p>
        </p:txBody>
      </p:sp>
      <p:sp>
        <p:nvSpPr>
          <p:cNvPr id="3" name="Content Placeholder 2">
            <a:extLst>
              <a:ext uri="{FF2B5EF4-FFF2-40B4-BE49-F238E27FC236}">
                <a16:creationId xmlns:a16="http://schemas.microsoft.com/office/drawing/2014/main" id="{A64D4B8A-CDE5-4A1E-904A-DDE4715427E8}"/>
              </a:ext>
            </a:extLst>
          </p:cNvPr>
          <p:cNvSpPr>
            <a:spLocks noGrp="1"/>
          </p:cNvSpPr>
          <p:nvPr>
            <p:ph idx="1"/>
          </p:nvPr>
        </p:nvSpPr>
        <p:spPr>
          <a:xfrm>
            <a:off x="977462" y="2217683"/>
            <a:ext cx="10188078" cy="3394841"/>
          </a:xfrm>
        </p:spPr>
        <p:txBody>
          <a:bodyPr>
            <a:normAutofit/>
          </a:bodyPr>
          <a:lstStyle/>
          <a:p>
            <a:endParaRPr lang="en-US" sz="2800" dirty="0"/>
          </a:p>
          <a:p>
            <a:pPr marL="0" indent="0" algn="ctr">
              <a:buNone/>
            </a:pPr>
            <a:r>
              <a:rPr lang="en-US" sz="4000" dirty="0"/>
              <a:t>LEARN ABOUT COMMUNITY AND TRANSPORTATION SAFETY</a:t>
            </a:r>
          </a:p>
          <a:p>
            <a:pPr marL="0" indent="0">
              <a:buNone/>
            </a:pPr>
            <a:endParaRPr lang="en-US" sz="4000" dirty="0"/>
          </a:p>
          <a:p>
            <a:endParaRPr lang="en-US" sz="2800" dirty="0"/>
          </a:p>
        </p:txBody>
      </p:sp>
    </p:spTree>
    <p:extLst>
      <p:ext uri="{BB962C8B-B14F-4D97-AF65-F5344CB8AC3E}">
        <p14:creationId xmlns:p14="http://schemas.microsoft.com/office/powerpoint/2010/main" val="2528605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3F0F1-CB30-46DD-9B34-47AD78AB71C0}"/>
              </a:ext>
            </a:extLst>
          </p:cNvPr>
          <p:cNvSpPr>
            <a:spLocks noGrp="1"/>
          </p:cNvSpPr>
          <p:nvPr>
            <p:ph type="title"/>
          </p:nvPr>
        </p:nvSpPr>
        <p:spPr>
          <a:xfrm>
            <a:off x="879762" y="678487"/>
            <a:ext cx="6241816" cy="845513"/>
          </a:xfrm>
        </p:spPr>
        <p:txBody>
          <a:bodyPr>
            <a:normAutofit/>
          </a:bodyPr>
          <a:lstStyle/>
          <a:p>
            <a:r>
              <a:rPr lang="en-US" sz="3200" b="1" dirty="0">
                <a:solidFill>
                  <a:srgbClr val="262626"/>
                </a:solidFill>
              </a:rPr>
              <a:t>Community and Job Safety</a:t>
            </a:r>
          </a:p>
        </p:txBody>
      </p:sp>
      <p:sp>
        <p:nvSpPr>
          <p:cNvPr id="3" name="Content Placeholder 2">
            <a:extLst>
              <a:ext uri="{FF2B5EF4-FFF2-40B4-BE49-F238E27FC236}">
                <a16:creationId xmlns:a16="http://schemas.microsoft.com/office/drawing/2014/main" id="{22F44D62-5531-4E65-8BC9-1C7C7A81E640}"/>
              </a:ext>
            </a:extLst>
          </p:cNvPr>
          <p:cNvSpPr>
            <a:spLocks noGrp="1"/>
          </p:cNvSpPr>
          <p:nvPr>
            <p:ph type="body" sz="half" idx="2"/>
          </p:nvPr>
        </p:nvSpPr>
        <p:spPr>
          <a:xfrm>
            <a:off x="1295399" y="1634836"/>
            <a:ext cx="6241816" cy="4502728"/>
          </a:xfrm>
        </p:spPr>
        <p:txBody>
          <a:bodyPr>
            <a:normAutofit/>
          </a:bodyPr>
          <a:lstStyle/>
          <a:p>
            <a:pPr marL="0" indent="0" algn="l">
              <a:lnSpc>
                <a:spcPct val="90000"/>
              </a:lnSpc>
              <a:buNone/>
            </a:pPr>
            <a:r>
              <a:rPr lang="en-US" sz="2400" dirty="0">
                <a:solidFill>
                  <a:srgbClr val="262626"/>
                </a:solidFill>
              </a:rPr>
              <a:t>People can receive advocacy training to:</a:t>
            </a:r>
          </a:p>
          <a:p>
            <a:pPr marL="342900" indent="-342900" algn="l">
              <a:lnSpc>
                <a:spcPct val="90000"/>
              </a:lnSpc>
              <a:buClrTx/>
              <a:buFont typeface="Arial" panose="020B0604020202020204" pitchFamily="34" charset="0"/>
              <a:buChar char="•"/>
            </a:pPr>
            <a:r>
              <a:rPr lang="en-US" sz="2400" dirty="0">
                <a:solidFill>
                  <a:srgbClr val="262626"/>
                </a:solidFill>
              </a:rPr>
              <a:t>Understand and assert their rights.</a:t>
            </a:r>
          </a:p>
          <a:p>
            <a:pPr marL="342900" indent="-342900" algn="l">
              <a:lnSpc>
                <a:spcPct val="90000"/>
              </a:lnSpc>
              <a:buClrTx/>
              <a:buFont typeface="Arial" panose="020B0604020202020204" pitchFamily="34" charset="0"/>
              <a:buChar char="•"/>
            </a:pPr>
            <a:r>
              <a:rPr lang="en-US" sz="2400" dirty="0">
                <a:solidFill>
                  <a:srgbClr val="262626"/>
                </a:solidFill>
              </a:rPr>
              <a:t>Develop the skills to advocate for themselves.</a:t>
            </a:r>
          </a:p>
          <a:p>
            <a:pPr marL="342900" indent="-342900" algn="l">
              <a:lnSpc>
                <a:spcPct val="90000"/>
              </a:lnSpc>
              <a:buClrTx/>
              <a:buFont typeface="Arial" panose="020B0604020202020204" pitchFamily="34" charset="0"/>
              <a:buChar char="•"/>
            </a:pPr>
            <a:r>
              <a:rPr lang="en-US" sz="2400" dirty="0">
                <a:solidFill>
                  <a:srgbClr val="262626"/>
                </a:solidFill>
              </a:rPr>
              <a:t>Protect themselves in the community.</a:t>
            </a:r>
          </a:p>
          <a:p>
            <a:pPr marL="342900" indent="-342900" algn="l">
              <a:lnSpc>
                <a:spcPct val="90000"/>
              </a:lnSpc>
              <a:buClrTx/>
              <a:buFont typeface="Arial" panose="020B0604020202020204" pitchFamily="34" charset="0"/>
              <a:buChar char="•"/>
            </a:pPr>
            <a:r>
              <a:rPr lang="en-US" sz="2400" dirty="0">
                <a:solidFill>
                  <a:srgbClr val="262626"/>
                </a:solidFill>
              </a:rPr>
              <a:t>Get advocacy services.</a:t>
            </a:r>
          </a:p>
          <a:p>
            <a:pPr marL="342900" indent="-342900" algn="l">
              <a:lnSpc>
                <a:spcPct val="90000"/>
              </a:lnSpc>
              <a:buClr>
                <a:schemeClr val="tx1"/>
              </a:buClr>
              <a:buFont typeface="Arial" panose="020B0604020202020204" pitchFamily="34" charset="0"/>
              <a:buChar char="•"/>
            </a:pPr>
            <a:r>
              <a:rPr lang="en-US" sz="2400" dirty="0">
                <a:solidFill>
                  <a:srgbClr val="262626"/>
                </a:solidFill>
              </a:rPr>
              <a:t>Job coaches may provide on-going work-site safety training including but not limited to work place hazard training, fire drills and other emergency drills.</a:t>
            </a:r>
          </a:p>
          <a:p>
            <a:pPr algn="l">
              <a:lnSpc>
                <a:spcPct val="90000"/>
              </a:lnSpc>
            </a:pPr>
            <a:endParaRPr lang="en-US" sz="2000" dirty="0">
              <a:solidFill>
                <a:srgbClr val="262626"/>
              </a:solidFill>
            </a:endParaRPr>
          </a:p>
        </p:txBody>
      </p:sp>
      <p:pic>
        <p:nvPicPr>
          <p:cNvPr id="7" name="Picture Placeholder 6" descr="Graphic of a man wearing the following safety gear, hard hat, shirt, pants, boots, glasses, vest, gloves, suspenders.">
            <a:extLst>
              <a:ext uri="{FF2B5EF4-FFF2-40B4-BE49-F238E27FC236}">
                <a16:creationId xmlns:a16="http://schemas.microsoft.com/office/drawing/2014/main" id="{B6CAD856-4FB6-4563-A87C-17B65890BE06}"/>
              </a:ext>
              <a:ext uri="{C183D7F6-B498-43B3-948B-1728B52AA6E4}">
                <adec:decorative xmlns:adec="http://schemas.microsoft.com/office/drawing/2017/decorative" val="0"/>
              </a:ext>
            </a:extLst>
          </p:cNvPr>
          <p:cNvPicPr>
            <a:picLocks noGrp="1" noChangeAspect="1"/>
          </p:cNvPicPr>
          <p:nvPr>
            <p:ph type="pic" idx="1"/>
          </p:nvPr>
        </p:nvPicPr>
        <p:blipFill>
          <a:blip r:embed="rId3"/>
          <a:srcRect l="551" r="551"/>
          <a:stretch>
            <a:fillRect/>
          </a:stretch>
        </p:blipFill>
        <p:spPr>
          <a:xfrm>
            <a:off x="7730981" y="1815379"/>
            <a:ext cx="3413125" cy="3365500"/>
          </a:xfrm>
          <a:prstGeom prst="rect">
            <a:avLst/>
          </a:prstGeom>
        </p:spPr>
      </p:pic>
    </p:spTree>
    <p:extLst>
      <p:ext uri="{BB962C8B-B14F-4D97-AF65-F5344CB8AC3E}">
        <p14:creationId xmlns:p14="http://schemas.microsoft.com/office/powerpoint/2010/main" val="947017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848A8-D89A-4A3C-9B0A-AE201D181C47}"/>
              </a:ext>
            </a:extLst>
          </p:cNvPr>
          <p:cNvSpPr>
            <a:spLocks noGrp="1"/>
          </p:cNvSpPr>
          <p:nvPr>
            <p:ph type="title"/>
          </p:nvPr>
        </p:nvSpPr>
        <p:spPr/>
        <p:txBody>
          <a:bodyPr/>
          <a:lstStyle/>
          <a:p>
            <a:r>
              <a:rPr lang="en-US" b="1" dirty="0"/>
              <a:t>Outline for this Webinar</a:t>
            </a:r>
          </a:p>
        </p:txBody>
      </p:sp>
      <p:sp>
        <p:nvSpPr>
          <p:cNvPr id="3" name="Content Placeholder 2">
            <a:extLst>
              <a:ext uri="{FF2B5EF4-FFF2-40B4-BE49-F238E27FC236}">
                <a16:creationId xmlns:a16="http://schemas.microsoft.com/office/drawing/2014/main" id="{15A204E1-4628-4B06-8887-FEC55B8C59FF}"/>
              </a:ext>
            </a:extLst>
          </p:cNvPr>
          <p:cNvSpPr>
            <a:spLocks noGrp="1"/>
          </p:cNvSpPr>
          <p:nvPr>
            <p:ph idx="1"/>
          </p:nvPr>
        </p:nvSpPr>
        <p:spPr>
          <a:xfrm>
            <a:off x="914400" y="2556932"/>
            <a:ext cx="10340502" cy="3610404"/>
          </a:xfrm>
        </p:spPr>
        <p:txBody>
          <a:bodyPr>
            <a:normAutofit fontScale="92500" lnSpcReduction="20000"/>
          </a:bodyPr>
          <a:lstStyle/>
          <a:p>
            <a:pPr>
              <a:buClrTx/>
            </a:pPr>
            <a:r>
              <a:rPr lang="en-US" sz="2800" dirty="0"/>
              <a:t>What is CIE and what are the benefits of CIE?</a:t>
            </a:r>
          </a:p>
          <a:p>
            <a:pPr>
              <a:buClrTx/>
            </a:pPr>
            <a:r>
              <a:rPr lang="en-US" sz="2800" dirty="0"/>
              <a:t>How many people with an intellectual and developmental disability (ID/DD) have a job? </a:t>
            </a:r>
          </a:p>
          <a:p>
            <a:pPr>
              <a:buClrTx/>
            </a:pPr>
            <a:r>
              <a:rPr lang="en-US" sz="2800" dirty="0"/>
              <a:t>How to get ready for CIE in high school and after high school.</a:t>
            </a:r>
          </a:p>
          <a:p>
            <a:pPr>
              <a:buClrTx/>
            </a:pPr>
            <a:r>
              <a:rPr lang="en-US" sz="2800" dirty="0"/>
              <a:t>How does CIE affect SSI and Medi-Cal?</a:t>
            </a:r>
          </a:p>
          <a:p>
            <a:pPr>
              <a:buClrTx/>
            </a:pPr>
            <a:r>
              <a:rPr lang="en-US" sz="2800" dirty="0"/>
              <a:t>Being safe on the job and in the community.</a:t>
            </a:r>
          </a:p>
          <a:p>
            <a:pPr>
              <a:buClrTx/>
            </a:pPr>
            <a:r>
              <a:rPr lang="en-US" sz="2800" dirty="0"/>
              <a:t>Getting to work – transportation options.</a:t>
            </a:r>
          </a:p>
          <a:p>
            <a:pPr>
              <a:buClrTx/>
            </a:pPr>
            <a:r>
              <a:rPr lang="en-US" sz="2800" dirty="0"/>
              <a:t>More resources for more information and support. </a:t>
            </a:r>
            <a:endParaRPr lang="en-US" dirty="0"/>
          </a:p>
        </p:txBody>
      </p:sp>
    </p:spTree>
    <p:extLst>
      <p:ext uri="{BB962C8B-B14F-4D97-AF65-F5344CB8AC3E}">
        <p14:creationId xmlns:p14="http://schemas.microsoft.com/office/powerpoint/2010/main" val="18649776"/>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CBBE8-0451-4660-B805-4726678686F4}"/>
              </a:ext>
            </a:extLst>
          </p:cNvPr>
          <p:cNvSpPr>
            <a:spLocks noGrp="1"/>
          </p:cNvSpPr>
          <p:nvPr>
            <p:ph type="title"/>
          </p:nvPr>
        </p:nvSpPr>
        <p:spPr>
          <a:xfrm>
            <a:off x="1032163" y="595361"/>
            <a:ext cx="6726382" cy="928640"/>
          </a:xfrm>
        </p:spPr>
        <p:txBody>
          <a:bodyPr>
            <a:normAutofit fontScale="90000"/>
          </a:bodyPr>
          <a:lstStyle/>
          <a:p>
            <a:r>
              <a:rPr lang="en-US" sz="3600" b="1" dirty="0"/>
              <a:t>Transportation and Safety </a:t>
            </a:r>
            <a:r>
              <a:rPr lang="en-US" sz="2400" dirty="0"/>
              <a:t>(1 of 2)</a:t>
            </a:r>
          </a:p>
        </p:txBody>
      </p:sp>
      <p:sp>
        <p:nvSpPr>
          <p:cNvPr id="3" name="Content Placeholder 2">
            <a:extLst>
              <a:ext uri="{FF2B5EF4-FFF2-40B4-BE49-F238E27FC236}">
                <a16:creationId xmlns:a16="http://schemas.microsoft.com/office/drawing/2014/main" id="{242CD14C-7019-4DC4-A97F-3C97C7D87947}"/>
              </a:ext>
            </a:extLst>
          </p:cNvPr>
          <p:cNvSpPr>
            <a:spLocks noGrp="1"/>
          </p:cNvSpPr>
          <p:nvPr>
            <p:ph type="body" sz="half" idx="2"/>
          </p:nvPr>
        </p:nvSpPr>
        <p:spPr>
          <a:xfrm>
            <a:off x="914400" y="1787236"/>
            <a:ext cx="6622815" cy="4211782"/>
          </a:xfrm>
        </p:spPr>
        <p:txBody>
          <a:bodyPr>
            <a:noAutofit/>
          </a:bodyPr>
          <a:lstStyle/>
          <a:p>
            <a:pPr marL="0" indent="0" algn="l">
              <a:buNone/>
            </a:pPr>
            <a:r>
              <a:rPr lang="en-US" sz="2400" dirty="0"/>
              <a:t>Public transportation includes: Bus, Light Rail, Train, Ferry, and Trolley.</a:t>
            </a:r>
          </a:p>
          <a:p>
            <a:pPr algn="l">
              <a:buClrTx/>
            </a:pPr>
            <a:r>
              <a:rPr lang="en-US" sz="2400" dirty="0"/>
              <a:t>Their websites have information about how to use their transportation and be safe.  </a:t>
            </a:r>
          </a:p>
          <a:p>
            <a:pPr algn="l">
              <a:buClrTx/>
            </a:pPr>
            <a:r>
              <a:rPr lang="en-US" sz="2400" dirty="0"/>
              <a:t>Some may offer transportation training.  </a:t>
            </a:r>
          </a:p>
          <a:p>
            <a:pPr marL="0" indent="0" algn="l">
              <a:buNone/>
            </a:pPr>
            <a:r>
              <a:rPr lang="en-US" sz="2400" dirty="0"/>
              <a:t>Transportation training may be available through either school supports, SE services, or regional center services. </a:t>
            </a:r>
          </a:p>
        </p:txBody>
      </p:sp>
      <p:pic>
        <p:nvPicPr>
          <p:cNvPr id="7" name="Picture Placeholder 6" descr="Graphic of an intersection with buses, cars, bikes, and trains.">
            <a:extLst>
              <a:ext uri="{FF2B5EF4-FFF2-40B4-BE49-F238E27FC236}">
                <a16:creationId xmlns:a16="http://schemas.microsoft.com/office/drawing/2014/main" id="{01899AD2-24B1-4499-9438-0452CC02497F}"/>
              </a:ext>
              <a:ext uri="{C183D7F6-B498-43B3-948B-1728B52AA6E4}">
                <adec:decorative xmlns:adec="http://schemas.microsoft.com/office/drawing/2017/decorative" val="0"/>
              </a:ext>
            </a:extLst>
          </p:cNvPr>
          <p:cNvPicPr>
            <a:picLocks noGrp="1" noChangeAspect="1"/>
          </p:cNvPicPr>
          <p:nvPr>
            <p:ph type="pic" idx="1"/>
          </p:nvPr>
        </p:nvPicPr>
        <p:blipFill>
          <a:blip r:embed="rId3"/>
          <a:srcRect l="1716" r="1716"/>
          <a:stretch>
            <a:fillRect/>
          </a:stretch>
        </p:blipFill>
        <p:spPr>
          <a:xfrm>
            <a:off x="7897813" y="1911350"/>
            <a:ext cx="3352800" cy="3381375"/>
          </a:xfrm>
          <a:prstGeom prst="rect">
            <a:avLst/>
          </a:prstGeom>
        </p:spPr>
      </p:pic>
    </p:spTree>
    <p:extLst>
      <p:ext uri="{BB962C8B-B14F-4D97-AF65-F5344CB8AC3E}">
        <p14:creationId xmlns:p14="http://schemas.microsoft.com/office/powerpoint/2010/main" val="3731227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CDB9E-8101-43CD-9087-2461498C5580}"/>
              </a:ext>
            </a:extLst>
          </p:cNvPr>
          <p:cNvSpPr>
            <a:spLocks noGrp="1"/>
          </p:cNvSpPr>
          <p:nvPr>
            <p:ph type="title"/>
          </p:nvPr>
        </p:nvSpPr>
        <p:spPr/>
        <p:txBody>
          <a:bodyPr>
            <a:normAutofit/>
          </a:bodyPr>
          <a:lstStyle/>
          <a:p>
            <a:r>
              <a:rPr lang="en-US" b="1" dirty="0"/>
              <a:t>Transportation and Safety </a:t>
            </a:r>
            <a:r>
              <a:rPr lang="en-US" sz="2400" dirty="0"/>
              <a:t>(2 of 2)</a:t>
            </a:r>
          </a:p>
        </p:txBody>
      </p:sp>
      <p:sp>
        <p:nvSpPr>
          <p:cNvPr id="3" name="Content Placeholder 2">
            <a:extLst>
              <a:ext uri="{FF2B5EF4-FFF2-40B4-BE49-F238E27FC236}">
                <a16:creationId xmlns:a16="http://schemas.microsoft.com/office/drawing/2014/main" id="{C8807F50-A3E8-4A35-9FF6-FF86EE1FC1A4}"/>
              </a:ext>
            </a:extLst>
          </p:cNvPr>
          <p:cNvSpPr>
            <a:spLocks noGrp="1"/>
          </p:cNvSpPr>
          <p:nvPr>
            <p:ph idx="1"/>
          </p:nvPr>
        </p:nvSpPr>
        <p:spPr>
          <a:xfrm>
            <a:off x="959549" y="2556931"/>
            <a:ext cx="10216055" cy="3621231"/>
          </a:xfrm>
        </p:spPr>
        <p:txBody>
          <a:bodyPr>
            <a:normAutofit lnSpcReduction="10000"/>
          </a:bodyPr>
          <a:lstStyle/>
          <a:p>
            <a:pPr>
              <a:buClrTx/>
              <a:buFont typeface="Arial" panose="020B0604020202020204" pitchFamily="34" charset="0"/>
              <a:buChar char="•"/>
            </a:pPr>
            <a:r>
              <a:rPr lang="en-US" dirty="0"/>
              <a:t>Door to door public transportation includes: Paratransit, car pools, taxis, Uber, Lyft. </a:t>
            </a:r>
          </a:p>
          <a:p>
            <a:pPr>
              <a:buClrTx/>
              <a:buFont typeface="Arial" panose="020B0604020202020204" pitchFamily="34" charset="0"/>
              <a:buChar char="•"/>
            </a:pPr>
            <a:r>
              <a:rPr lang="en-US" dirty="0"/>
              <a:t>Natural supports include: A family member, friend, or hired driver who can drive a person to and from work.</a:t>
            </a:r>
          </a:p>
          <a:p>
            <a:pPr>
              <a:buClrTx/>
            </a:pPr>
            <a:r>
              <a:rPr lang="en-US" dirty="0"/>
              <a:t>Independent travel includes: a person’s own vehicle, riding their bike, or walking.</a:t>
            </a:r>
          </a:p>
          <a:p>
            <a:pPr marL="0" indent="0">
              <a:buNone/>
            </a:pPr>
            <a:r>
              <a:rPr lang="en-US" dirty="0"/>
              <a:t>Some programs offer free bus passes and/or provide door to door transportation. Ask the program the individual is receiving services from if they have this service and if the person qualifies for this service.</a:t>
            </a:r>
          </a:p>
          <a:p>
            <a:endParaRPr lang="en-US" dirty="0"/>
          </a:p>
        </p:txBody>
      </p:sp>
    </p:spTree>
    <p:extLst>
      <p:ext uri="{BB962C8B-B14F-4D97-AF65-F5344CB8AC3E}">
        <p14:creationId xmlns:p14="http://schemas.microsoft.com/office/powerpoint/2010/main" val="1488562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807BE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8047-8D66-4C51-BA47-F54DCF4F7418}"/>
              </a:ext>
            </a:extLst>
          </p:cNvPr>
          <p:cNvSpPr>
            <a:spLocks noGrp="1"/>
          </p:cNvSpPr>
          <p:nvPr>
            <p:ph type="title"/>
          </p:nvPr>
        </p:nvSpPr>
        <p:spPr>
          <a:xfrm>
            <a:off x="675861" y="675862"/>
            <a:ext cx="4671391" cy="1252330"/>
          </a:xfrm>
        </p:spPr>
        <p:txBody>
          <a:bodyPr vert="horz" lIns="91440" tIns="45720" rIns="91440" bIns="45720" rtlCol="0" anchor="b">
            <a:normAutofit/>
          </a:bodyPr>
          <a:lstStyle/>
          <a:p>
            <a:r>
              <a:rPr lang="en-US" sz="3200" b="1" dirty="0"/>
              <a:t>Video and story links to CIE success stories</a:t>
            </a:r>
          </a:p>
        </p:txBody>
      </p:sp>
      <p:pic>
        <p:nvPicPr>
          <p:cNvPr id="6" name="Picture Placeholder 5" descr="Graphic of a scale with three people on each side. The first side has a person with one leg, a person in a wheelchair, and a person with an artificial leg. The second side has three people standing.">
            <a:extLst>
              <a:ext uri="{FF2B5EF4-FFF2-40B4-BE49-F238E27FC236}">
                <a16:creationId xmlns:a16="http://schemas.microsoft.com/office/drawing/2014/main" id="{8FBC17C5-981B-4C54-8BB9-71993E4229B1}"/>
              </a:ext>
              <a:ext uri="{C183D7F6-B498-43B3-948B-1728B52AA6E4}">
                <adec:decorative xmlns:adec="http://schemas.microsoft.com/office/drawing/2017/decorative" val="0"/>
              </a:ext>
            </a:extLst>
          </p:cNvPr>
          <p:cNvPicPr>
            <a:picLocks noGrp="1" noChangeAspect="1"/>
          </p:cNvPicPr>
          <p:nvPr>
            <p:ph type="pic" idx="1"/>
          </p:nvPr>
        </p:nvPicPr>
        <p:blipFill>
          <a:blip r:embed="rId3"/>
          <a:srcRect l="7" r="7"/>
          <a:stretch>
            <a:fillRect/>
          </a:stretch>
        </p:blipFill>
        <p:spPr>
          <a:xfrm>
            <a:off x="5665788" y="993775"/>
            <a:ext cx="5492750" cy="4929188"/>
          </a:xfrm>
          <a:prstGeom prst="rect">
            <a:avLst/>
          </a:prstGeom>
        </p:spPr>
      </p:pic>
      <p:sp>
        <p:nvSpPr>
          <p:cNvPr id="3" name="Content Placeholder 2">
            <a:extLst>
              <a:ext uri="{FF2B5EF4-FFF2-40B4-BE49-F238E27FC236}">
                <a16:creationId xmlns:a16="http://schemas.microsoft.com/office/drawing/2014/main" id="{D09CF677-B77A-4F00-98A2-5BB21B130938}"/>
              </a:ext>
            </a:extLst>
          </p:cNvPr>
          <p:cNvSpPr>
            <a:spLocks noGrp="1"/>
          </p:cNvSpPr>
          <p:nvPr>
            <p:ph type="body" sz="half" idx="2"/>
          </p:nvPr>
        </p:nvSpPr>
        <p:spPr>
          <a:xfrm>
            <a:off x="815009" y="1967948"/>
            <a:ext cx="4671391" cy="3955774"/>
          </a:xfrm>
        </p:spPr>
        <p:txBody>
          <a:bodyPr vert="horz" lIns="91440" tIns="45720" rIns="91440" bIns="45720" rtlCol="0" anchor="t">
            <a:normAutofit/>
          </a:bodyPr>
          <a:lstStyle/>
          <a:p>
            <a:pPr marL="0" indent="0" algn="l">
              <a:buClrTx/>
            </a:pPr>
            <a:r>
              <a:rPr lang="en-US" sz="2400" dirty="0"/>
              <a:t>We encourage you look at the videos about CIE success stories and other videos about work for people with ID/DD. Links to these videos are on the </a:t>
            </a:r>
            <a:r>
              <a:rPr lang="en-US" sz="2400" b="1" dirty="0"/>
              <a:t>CIE Webinar Fact Sheet</a:t>
            </a:r>
            <a:r>
              <a:rPr lang="en-US" sz="2400" dirty="0"/>
              <a:t>.  </a:t>
            </a:r>
          </a:p>
          <a:p>
            <a:pPr marL="0" indent="0" algn="l">
              <a:buClrTx/>
            </a:pPr>
            <a:r>
              <a:rPr lang="en-US" sz="2400" dirty="0"/>
              <a:t>The videos are inspiring and have some good information.</a:t>
            </a:r>
          </a:p>
          <a:p>
            <a:pPr marL="0" indent="0" algn="l"/>
            <a:endParaRPr lang="en-US" sz="2400" dirty="0"/>
          </a:p>
          <a:p>
            <a:pPr marL="0" indent="0" algn="l"/>
            <a:endParaRPr lang="en-US" sz="2400" dirty="0"/>
          </a:p>
          <a:p>
            <a:pPr marL="0" indent="0" algn="l"/>
            <a:endParaRPr lang="en-US" sz="2400" dirty="0"/>
          </a:p>
          <a:p>
            <a:pPr marL="0" indent="0" algn="l"/>
            <a:endParaRPr lang="en-US" sz="2400" dirty="0"/>
          </a:p>
          <a:p>
            <a:pPr marL="0" indent="0" algn="l"/>
            <a:endParaRPr lang="en-US" sz="2400" dirty="0"/>
          </a:p>
          <a:p>
            <a:pPr marL="0" indent="0" algn="l"/>
            <a:endParaRPr lang="en-US" sz="2400" dirty="0"/>
          </a:p>
          <a:p>
            <a:pPr algn="l"/>
            <a:endParaRPr lang="en-US" sz="2400" dirty="0"/>
          </a:p>
        </p:txBody>
      </p:sp>
    </p:spTree>
    <p:extLst>
      <p:ext uri="{BB962C8B-B14F-4D97-AF65-F5344CB8AC3E}">
        <p14:creationId xmlns:p14="http://schemas.microsoft.com/office/powerpoint/2010/main" val="2294194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C005-9975-4D2F-9691-A12565BCFE01}"/>
              </a:ext>
            </a:extLst>
          </p:cNvPr>
          <p:cNvSpPr>
            <a:spLocks noGrp="1"/>
          </p:cNvSpPr>
          <p:nvPr>
            <p:ph type="title"/>
          </p:nvPr>
        </p:nvSpPr>
        <p:spPr/>
        <p:txBody>
          <a:bodyPr>
            <a:normAutofit fontScale="90000"/>
          </a:bodyPr>
          <a:lstStyle/>
          <a:p>
            <a:r>
              <a:rPr lang="en-US" b="1" dirty="0"/>
              <a:t>Other Resources that can help a person find CIE </a:t>
            </a:r>
            <a:r>
              <a:rPr lang="en-US" sz="2700" dirty="0"/>
              <a:t>(1 of 2)</a:t>
            </a:r>
          </a:p>
        </p:txBody>
      </p:sp>
      <p:sp>
        <p:nvSpPr>
          <p:cNvPr id="3" name="Content Placeholder 2">
            <a:extLst>
              <a:ext uri="{FF2B5EF4-FFF2-40B4-BE49-F238E27FC236}">
                <a16:creationId xmlns:a16="http://schemas.microsoft.com/office/drawing/2014/main" id="{82264E1B-AC92-4464-A43E-1D403CFBAD98}"/>
              </a:ext>
            </a:extLst>
          </p:cNvPr>
          <p:cNvSpPr>
            <a:spLocks noGrp="1"/>
          </p:cNvSpPr>
          <p:nvPr>
            <p:ph idx="1"/>
          </p:nvPr>
        </p:nvSpPr>
        <p:spPr/>
        <p:txBody>
          <a:bodyPr>
            <a:normAutofit/>
          </a:bodyPr>
          <a:lstStyle/>
          <a:p>
            <a:pPr>
              <a:buClrTx/>
            </a:pPr>
            <a:r>
              <a:rPr lang="en-US" sz="2800" b="1" dirty="0"/>
              <a:t>The California Employment Consortium for Youth and Young Adults with ID/DD (CECY). </a:t>
            </a:r>
            <a:r>
              <a:rPr lang="en-US" sz="2800" dirty="0"/>
              <a:t>CECY has information on other ways students are transitioning from high school and into CIE. </a:t>
            </a:r>
          </a:p>
          <a:p>
            <a:pPr>
              <a:buClrTx/>
            </a:pPr>
            <a:r>
              <a:rPr lang="en-US" sz="2800" b="1" dirty="0"/>
              <a:t>Project Search </a:t>
            </a:r>
            <a:r>
              <a:rPr lang="en-US" sz="2800" dirty="0"/>
              <a:t>programs give a person with ID/DD a chance to intern at a business or hospital for one year to learn employment skills to work at a business or hospital.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52708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B07BE-1226-447F-BBD3-DA151D3EBEE2}"/>
              </a:ext>
            </a:extLst>
          </p:cNvPr>
          <p:cNvSpPr>
            <a:spLocks noGrp="1"/>
          </p:cNvSpPr>
          <p:nvPr>
            <p:ph type="title"/>
          </p:nvPr>
        </p:nvSpPr>
        <p:spPr/>
        <p:txBody>
          <a:bodyPr>
            <a:normAutofit fontScale="90000"/>
          </a:bodyPr>
          <a:lstStyle/>
          <a:p>
            <a:r>
              <a:rPr lang="en-US" b="1" dirty="0">
                <a:solidFill>
                  <a:prstClr val="black">
                    <a:lumMod val="85000"/>
                    <a:lumOff val="15000"/>
                  </a:prstClr>
                </a:solidFill>
              </a:rPr>
              <a:t>Other Resources to that can help a person find CIE</a:t>
            </a:r>
            <a:r>
              <a:rPr lang="en-US" sz="4000" dirty="0">
                <a:solidFill>
                  <a:prstClr val="black">
                    <a:lumMod val="85000"/>
                    <a:lumOff val="15000"/>
                  </a:prstClr>
                </a:solidFill>
              </a:rPr>
              <a:t> </a:t>
            </a:r>
            <a:r>
              <a:rPr lang="en-US" sz="2400" dirty="0">
                <a:solidFill>
                  <a:prstClr val="black">
                    <a:lumMod val="85000"/>
                    <a:lumOff val="15000"/>
                  </a:prstClr>
                </a:solidFill>
              </a:rPr>
              <a:t>(2 of 2)</a:t>
            </a:r>
            <a:endParaRPr lang="en-US" dirty="0"/>
          </a:p>
        </p:txBody>
      </p:sp>
      <p:sp>
        <p:nvSpPr>
          <p:cNvPr id="3" name="Content Placeholder 2">
            <a:extLst>
              <a:ext uri="{FF2B5EF4-FFF2-40B4-BE49-F238E27FC236}">
                <a16:creationId xmlns:a16="http://schemas.microsoft.com/office/drawing/2014/main" id="{A77EB21D-049F-4920-8884-15C4343EAEC2}"/>
              </a:ext>
            </a:extLst>
          </p:cNvPr>
          <p:cNvSpPr>
            <a:spLocks noGrp="1"/>
          </p:cNvSpPr>
          <p:nvPr>
            <p:ph idx="1"/>
          </p:nvPr>
        </p:nvSpPr>
        <p:spPr/>
        <p:txBody>
          <a:bodyPr>
            <a:normAutofit/>
          </a:bodyPr>
          <a:lstStyle/>
          <a:p>
            <a:pPr>
              <a:buClrTx/>
            </a:pPr>
            <a:r>
              <a:rPr lang="en-US" sz="2800" b="1" dirty="0"/>
              <a:t>The America’s Job Center of California (AJCC)</a:t>
            </a:r>
            <a:r>
              <a:rPr lang="en-US" sz="2800" dirty="0"/>
              <a:t> is another place to learn job skills and find a job.  AJCCs offer career planning, internships, job skills training job search support and more. </a:t>
            </a:r>
          </a:p>
          <a:p>
            <a:pPr marL="0" indent="0">
              <a:buNone/>
            </a:pPr>
            <a:r>
              <a:rPr lang="en-US" sz="2800" dirty="0"/>
              <a:t>You can find more information about these resources on your CIE Webinar Glossary of Terms.</a:t>
            </a:r>
          </a:p>
        </p:txBody>
      </p:sp>
    </p:spTree>
    <p:extLst>
      <p:ext uri="{BB962C8B-B14F-4D97-AF65-F5344CB8AC3E}">
        <p14:creationId xmlns:p14="http://schemas.microsoft.com/office/powerpoint/2010/main" val="4034408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97875">
              <a:srgbClr val="322EA9"/>
            </a:gs>
            <a:gs pos="95750">
              <a:srgbClr val="4947A5"/>
            </a:gs>
            <a:gs pos="91500">
              <a:srgbClr val="767A9E"/>
            </a:gs>
            <a:gs pos="100000">
              <a:srgbClr val="1B14AC"/>
            </a:gs>
            <a:gs pos="74000">
              <a:schemeClr val="accent1">
                <a:lumMod val="45000"/>
                <a:lumOff val="55000"/>
              </a:schemeClr>
            </a:gs>
            <a:gs pos="90000">
              <a:schemeClr val="accent2">
                <a:lumMod val="60000"/>
                <a:lumOff val="40000"/>
              </a:schemeClr>
            </a:gs>
            <a:gs pos="95000">
              <a:schemeClr val="accent2">
                <a:lumMod val="60000"/>
                <a:lumOff val="40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D534-BE8B-49D9-9F86-605F5EDC64BC}"/>
              </a:ext>
            </a:extLst>
          </p:cNvPr>
          <p:cNvSpPr>
            <a:spLocks noGrp="1"/>
          </p:cNvSpPr>
          <p:nvPr>
            <p:ph type="title"/>
          </p:nvPr>
        </p:nvSpPr>
        <p:spPr/>
        <p:txBody>
          <a:bodyPr>
            <a:normAutofit/>
          </a:bodyPr>
          <a:lstStyle/>
          <a:p>
            <a:pPr algn="ctr"/>
            <a:r>
              <a:rPr lang="en-US" sz="9600" dirty="0"/>
              <a:t>Questions?</a:t>
            </a:r>
          </a:p>
        </p:txBody>
      </p:sp>
      <p:sp>
        <p:nvSpPr>
          <p:cNvPr id="4" name="Text Placeholder 3">
            <a:extLst>
              <a:ext uri="{FF2B5EF4-FFF2-40B4-BE49-F238E27FC236}">
                <a16:creationId xmlns:a16="http://schemas.microsoft.com/office/drawing/2014/main" id="{E6C633D4-6522-4563-ADF3-7A61FD16994D}"/>
              </a:ext>
            </a:extLst>
          </p:cNvPr>
          <p:cNvSpPr>
            <a:spLocks noGrp="1"/>
          </p:cNvSpPr>
          <p:nvPr>
            <p:ph type="body" idx="1"/>
          </p:nvPr>
        </p:nvSpPr>
        <p:spPr>
          <a:xfrm>
            <a:off x="2015067" y="3846051"/>
            <a:ext cx="8158690" cy="2339159"/>
          </a:xfrm>
        </p:spPr>
        <p:txBody>
          <a:bodyPr>
            <a:normAutofit/>
          </a:bodyPr>
          <a:lstStyle/>
          <a:p>
            <a:r>
              <a:rPr lang="en-US" sz="3500" dirty="0"/>
              <a:t> </a:t>
            </a:r>
            <a:r>
              <a:rPr lang="en-US" sz="3000" dirty="0"/>
              <a:t>If we do not have enough time to answer all questions today, you can email us at:</a:t>
            </a:r>
          </a:p>
          <a:p>
            <a:r>
              <a:rPr lang="en-US" sz="3500" dirty="0">
                <a:hlinkClick r:id="rId3">
                  <a:extLst>
                    <a:ext uri="{A12FA001-AC4F-418D-AE19-62706E023703}">
                      <ahyp:hlinkClr xmlns:ahyp="http://schemas.microsoft.com/office/drawing/2018/hyperlinkcolor" val="tx"/>
                    </a:ext>
                  </a:extLst>
                </a:hlinkClick>
              </a:rPr>
              <a:t>CaliforniaCIE@dor.ca.gov</a:t>
            </a:r>
            <a:endParaRPr lang="en-US" sz="3500" dirty="0"/>
          </a:p>
          <a:p>
            <a:endParaRPr lang="en-US" sz="3500" dirty="0"/>
          </a:p>
          <a:p>
            <a:endParaRPr lang="en-US" dirty="0"/>
          </a:p>
        </p:txBody>
      </p:sp>
    </p:spTree>
    <p:extLst>
      <p:ext uri="{BB962C8B-B14F-4D97-AF65-F5344CB8AC3E}">
        <p14:creationId xmlns:p14="http://schemas.microsoft.com/office/powerpoint/2010/main" val="3158616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086BA55-E149-4C8F-AF6D-75051D69DFEE}"/>
              </a:ext>
            </a:extLst>
          </p:cNvPr>
          <p:cNvSpPr>
            <a:spLocks noGrp="1"/>
          </p:cNvSpPr>
          <p:nvPr>
            <p:ph type="title"/>
          </p:nvPr>
        </p:nvSpPr>
        <p:spPr>
          <a:xfrm>
            <a:off x="1262744" y="667959"/>
            <a:ext cx="9609666" cy="566738"/>
          </a:xfrm>
        </p:spPr>
        <p:txBody>
          <a:bodyPr>
            <a:noAutofit/>
          </a:bodyPr>
          <a:lstStyle/>
          <a:p>
            <a:r>
              <a:rPr lang="en-US" sz="3200" b="1" dirty="0"/>
              <a:t>Thank you</a:t>
            </a:r>
          </a:p>
        </p:txBody>
      </p:sp>
      <p:sp>
        <p:nvSpPr>
          <p:cNvPr id="8" name="Text Placeholder 7">
            <a:extLst>
              <a:ext uri="{FF2B5EF4-FFF2-40B4-BE49-F238E27FC236}">
                <a16:creationId xmlns:a16="http://schemas.microsoft.com/office/drawing/2014/main" id="{C7E89ADF-F494-403E-B024-92D9B4532B07}"/>
              </a:ext>
            </a:extLst>
          </p:cNvPr>
          <p:cNvSpPr>
            <a:spLocks noGrp="1"/>
          </p:cNvSpPr>
          <p:nvPr>
            <p:ph type="body" sz="half" idx="2"/>
          </p:nvPr>
        </p:nvSpPr>
        <p:spPr>
          <a:xfrm>
            <a:off x="800100" y="1289957"/>
            <a:ext cx="10554003" cy="2784021"/>
          </a:xfrm>
        </p:spPr>
        <p:txBody>
          <a:bodyPr>
            <a:normAutofit lnSpcReduction="10000"/>
          </a:bodyPr>
          <a:lstStyle/>
          <a:p>
            <a:r>
              <a:rPr lang="en-US" sz="2400" dirty="0"/>
              <a:t>We have come to the end of the Pathways to “Real Work for Real Pay in the Real World” webinar </a:t>
            </a:r>
            <a:br>
              <a:rPr lang="en-US" sz="2400" dirty="0"/>
            </a:br>
            <a:r>
              <a:rPr lang="en-US" sz="2400" dirty="0"/>
              <a:t>This webinar will be posted in English and in Spanish on the California Health and Human Services website CIE webpage which can be found on your </a:t>
            </a:r>
            <a:r>
              <a:rPr lang="en-US" sz="2400" b="1" dirty="0"/>
              <a:t>CIE Webinar Glossary of Terms</a:t>
            </a:r>
            <a:r>
              <a:rPr lang="en-US" sz="2400" dirty="0"/>
              <a:t>.</a:t>
            </a:r>
            <a:br>
              <a:rPr lang="en-US" sz="2400" dirty="0"/>
            </a:br>
            <a:r>
              <a:rPr lang="en-US" sz="2400" dirty="0"/>
              <a:t>We encourage you to email us at the </a:t>
            </a:r>
            <a:r>
              <a:rPr lang="en-US" sz="2400" dirty="0">
                <a:solidFill>
                  <a:schemeClr val="tx1"/>
                </a:solidFill>
                <a:hlinkClick r:id="rId3">
                  <a:extLst>
                    <a:ext uri="{A12FA001-AC4F-418D-AE19-62706E023703}">
                      <ahyp:hlinkClr xmlns:ahyp="http://schemas.microsoft.com/office/drawing/2018/hyperlinkcolor" val="tx"/>
                    </a:ext>
                  </a:extLst>
                </a:hlinkClick>
              </a:rPr>
              <a:t>CaliforniaCIE@dor.ca.gov</a:t>
            </a:r>
            <a:r>
              <a:rPr lang="en-US" sz="2400" dirty="0">
                <a:solidFill>
                  <a:schemeClr val="tx1"/>
                </a:solidFill>
              </a:rPr>
              <a:t> </a:t>
            </a:r>
            <a:r>
              <a:rPr lang="en-US" sz="2400" dirty="0"/>
              <a:t>and tell us what you think of this webinar. </a:t>
            </a:r>
            <a:br>
              <a:rPr lang="en-US" sz="2400" dirty="0"/>
            </a:br>
            <a:r>
              <a:rPr lang="en-US" sz="2400" dirty="0"/>
              <a:t>Thank you so much for joining us.</a:t>
            </a:r>
          </a:p>
        </p:txBody>
      </p:sp>
      <p:pic>
        <p:nvPicPr>
          <p:cNvPr id="9" name="Picture Placeholder 8" descr="Image of multiple people standing in a line wearing various occupation uniforms. ">
            <a:extLst>
              <a:ext uri="{FF2B5EF4-FFF2-40B4-BE49-F238E27FC236}">
                <a16:creationId xmlns:a16="http://schemas.microsoft.com/office/drawing/2014/main" id="{A9E2D4A8-B298-409D-A751-EF4B573A2009}"/>
              </a:ext>
              <a:ext uri="{C183D7F6-B498-43B3-948B-1728B52AA6E4}">
                <adec:decorative xmlns:adec="http://schemas.microsoft.com/office/drawing/2017/decorative" val="0"/>
              </a:ext>
            </a:extLst>
          </p:cNvPr>
          <p:cNvPicPr>
            <a:picLocks noGrp="1" noChangeAspect="1"/>
          </p:cNvPicPr>
          <p:nvPr>
            <p:ph type="pic" idx="1"/>
          </p:nvPr>
        </p:nvPicPr>
        <p:blipFill>
          <a:blip r:embed="rId4"/>
          <a:srcRect l="18900" r="18900"/>
          <a:stretch>
            <a:fillRect/>
          </a:stretch>
        </p:blipFill>
        <p:spPr>
          <a:xfrm>
            <a:off x="3445329" y="4051586"/>
            <a:ext cx="5208812" cy="2063463"/>
          </a:xfrm>
          <a:prstGeom prst="rect">
            <a:avLst/>
          </a:prstGeom>
        </p:spPr>
      </p:pic>
    </p:spTree>
    <p:extLst>
      <p:ext uri="{BB962C8B-B14F-4D97-AF65-F5344CB8AC3E}">
        <p14:creationId xmlns:p14="http://schemas.microsoft.com/office/powerpoint/2010/main" val="3145741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C228-B061-4843-95E0-EF2094FA6BFE}"/>
              </a:ext>
            </a:extLst>
          </p:cNvPr>
          <p:cNvSpPr>
            <a:spLocks noGrp="1"/>
          </p:cNvSpPr>
          <p:nvPr>
            <p:ph type="title"/>
          </p:nvPr>
        </p:nvSpPr>
        <p:spPr>
          <a:xfrm>
            <a:off x="1165123" y="967384"/>
            <a:ext cx="9805217" cy="1471016"/>
          </a:xfrm>
        </p:spPr>
        <p:txBody>
          <a:bodyPr>
            <a:normAutofit/>
          </a:bodyPr>
          <a:lstStyle/>
          <a:p>
            <a:r>
              <a:rPr lang="en-US" b="1" dirty="0"/>
              <a:t>CIE is “Real Work for Real Pay in </a:t>
            </a:r>
            <a:br>
              <a:rPr lang="en-US" b="1" dirty="0"/>
            </a:br>
            <a:r>
              <a:rPr lang="en-US" b="1" dirty="0"/>
              <a:t>the Real World”</a:t>
            </a:r>
          </a:p>
        </p:txBody>
      </p:sp>
      <p:sp>
        <p:nvSpPr>
          <p:cNvPr id="3" name="Content Placeholder 2">
            <a:extLst>
              <a:ext uri="{FF2B5EF4-FFF2-40B4-BE49-F238E27FC236}">
                <a16:creationId xmlns:a16="http://schemas.microsoft.com/office/drawing/2014/main" id="{0E951410-AF50-4595-BAFD-7EF71492DF32}"/>
              </a:ext>
            </a:extLst>
          </p:cNvPr>
          <p:cNvSpPr>
            <a:spLocks noGrp="1"/>
          </p:cNvSpPr>
          <p:nvPr>
            <p:ph idx="1"/>
          </p:nvPr>
        </p:nvSpPr>
        <p:spPr>
          <a:xfrm>
            <a:off x="1295401" y="2556932"/>
            <a:ext cx="9601196" cy="3318936"/>
          </a:xfrm>
        </p:spPr>
        <p:txBody>
          <a:bodyPr>
            <a:normAutofit fontScale="92500" lnSpcReduction="20000"/>
          </a:bodyPr>
          <a:lstStyle/>
          <a:p>
            <a:pPr marL="0" indent="0" algn="ctr">
              <a:buNone/>
            </a:pPr>
            <a:r>
              <a:rPr lang="en-US" sz="3900" b="1" dirty="0">
                <a:ln w="3175" cmpd="sng">
                  <a:noFill/>
                </a:ln>
                <a:solidFill>
                  <a:prstClr val="black">
                    <a:lumMod val="85000"/>
                    <a:lumOff val="15000"/>
                  </a:prstClr>
                </a:solidFill>
                <a:ea typeface="+mj-ea"/>
                <a:cs typeface="+mj-cs"/>
              </a:rPr>
              <a:t>What does that mean?</a:t>
            </a:r>
            <a:endParaRPr lang="en-US" sz="1900" dirty="0"/>
          </a:p>
          <a:p>
            <a:pPr>
              <a:buClrTx/>
            </a:pPr>
            <a:r>
              <a:rPr lang="en-US" sz="3300" dirty="0"/>
              <a:t>Working for real pay (at least minimum wage or at least the same pay as people without disabilities doing the same kind of job).</a:t>
            </a:r>
          </a:p>
          <a:p>
            <a:pPr>
              <a:buClrTx/>
            </a:pPr>
            <a:r>
              <a:rPr lang="en-US" sz="3300" dirty="0"/>
              <a:t>In the community with people without a disability. </a:t>
            </a:r>
          </a:p>
          <a:p>
            <a:pPr>
              <a:buClrTx/>
            </a:pPr>
            <a:r>
              <a:rPr lang="en-US" sz="3300" dirty="0"/>
              <a:t>Getting the same benefits and chances for advancement as the people you work with.</a:t>
            </a:r>
            <a:endParaRPr lang="en-US" sz="2600" dirty="0"/>
          </a:p>
        </p:txBody>
      </p:sp>
    </p:spTree>
    <p:extLst>
      <p:ext uri="{BB962C8B-B14F-4D97-AF65-F5344CB8AC3E}">
        <p14:creationId xmlns:p14="http://schemas.microsoft.com/office/powerpoint/2010/main" val="192063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7B17B-C6BD-4D13-8F11-3FCD88D06F20}"/>
              </a:ext>
            </a:extLst>
          </p:cNvPr>
          <p:cNvSpPr>
            <a:spLocks noGrp="1"/>
          </p:cNvSpPr>
          <p:nvPr>
            <p:ph type="title"/>
          </p:nvPr>
        </p:nvSpPr>
        <p:spPr/>
        <p:txBody>
          <a:bodyPr>
            <a:noAutofit/>
          </a:bodyPr>
          <a:lstStyle/>
          <a:p>
            <a:r>
              <a:rPr lang="en-US" b="1" dirty="0"/>
              <a:t>How many people with ID/DD</a:t>
            </a:r>
            <a:br>
              <a:rPr lang="en-US" b="1" dirty="0"/>
            </a:br>
            <a:r>
              <a:rPr lang="en-US" b="1" dirty="0"/>
              <a:t> have a job?</a:t>
            </a:r>
          </a:p>
        </p:txBody>
      </p:sp>
      <p:sp>
        <p:nvSpPr>
          <p:cNvPr id="3" name="Content Placeholder 2">
            <a:extLst>
              <a:ext uri="{FF2B5EF4-FFF2-40B4-BE49-F238E27FC236}">
                <a16:creationId xmlns:a16="http://schemas.microsoft.com/office/drawing/2014/main" id="{1AC29B48-8617-4AB2-A7EC-467B47248B03}"/>
              </a:ext>
            </a:extLst>
          </p:cNvPr>
          <p:cNvSpPr>
            <a:spLocks noGrp="1"/>
          </p:cNvSpPr>
          <p:nvPr>
            <p:ph idx="1"/>
          </p:nvPr>
        </p:nvSpPr>
        <p:spPr>
          <a:xfrm>
            <a:off x="922020" y="2446020"/>
            <a:ext cx="10447020" cy="3771900"/>
          </a:xfrm>
        </p:spPr>
        <p:txBody>
          <a:bodyPr>
            <a:normAutofit fontScale="92500" lnSpcReduction="20000"/>
          </a:bodyPr>
          <a:lstStyle/>
          <a:p>
            <a:pPr marL="0" indent="0">
              <a:lnSpc>
                <a:spcPct val="120000"/>
              </a:lnSpc>
              <a:buNone/>
            </a:pPr>
            <a:r>
              <a:rPr lang="en-US" sz="3200" dirty="0"/>
              <a:t>California employment rates for people with ID/DD are much lower than people without disabilities. The most recent Employment First Annual Report shows that:</a:t>
            </a:r>
          </a:p>
          <a:p>
            <a:pPr>
              <a:buClrTx/>
              <a:buFont typeface="Wingdings" panose="05000000000000000000" pitchFamily="2" charset="2"/>
              <a:buChar char="§"/>
            </a:pPr>
            <a:r>
              <a:rPr lang="en-US" sz="3200" b="1" dirty="0"/>
              <a:t>75.7 percent </a:t>
            </a:r>
            <a:r>
              <a:rPr lang="en-US" sz="3200" dirty="0"/>
              <a:t>of people without a disability have a job as compared to </a:t>
            </a:r>
            <a:r>
              <a:rPr lang="en-US" sz="3200" b="1" dirty="0"/>
              <a:t>13.6 percent </a:t>
            </a:r>
            <a:r>
              <a:rPr lang="en-US" sz="3200" dirty="0"/>
              <a:t>of people with ID/DD.</a:t>
            </a:r>
          </a:p>
          <a:p>
            <a:pPr>
              <a:buClrTx/>
              <a:buFont typeface="Wingdings" panose="05000000000000000000" pitchFamily="2" charset="2"/>
              <a:buChar char="§"/>
            </a:pPr>
            <a:r>
              <a:rPr lang="en-US" sz="3200" dirty="0"/>
              <a:t>Of the 13.6 percent, many work separated from their community and make less than minimum wage. </a:t>
            </a:r>
            <a:r>
              <a:rPr lang="en-US" sz="2600" baseline="30000" dirty="0"/>
              <a:t>1</a:t>
            </a:r>
          </a:p>
          <a:p>
            <a:pPr marL="0" indent="0">
              <a:buNone/>
            </a:pPr>
            <a:r>
              <a:rPr lang="en-US" sz="1800" baseline="20000" dirty="0"/>
              <a:t>1</a:t>
            </a:r>
            <a:r>
              <a:rPr lang="en-US" sz="1800" dirty="0"/>
              <a:t>(State Council of Developmental Disabilities, 2017)</a:t>
            </a:r>
          </a:p>
        </p:txBody>
      </p:sp>
    </p:spTree>
    <p:extLst>
      <p:ext uri="{BB962C8B-B14F-4D97-AF65-F5344CB8AC3E}">
        <p14:creationId xmlns:p14="http://schemas.microsoft.com/office/powerpoint/2010/main" val="2634031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7C61B7-5B81-4899-B1D1-B1E1AE06EDED}"/>
              </a:ext>
            </a:extLst>
          </p:cNvPr>
          <p:cNvSpPr>
            <a:spLocks noGrp="1"/>
          </p:cNvSpPr>
          <p:nvPr>
            <p:ph type="title"/>
          </p:nvPr>
        </p:nvSpPr>
        <p:spPr>
          <a:xfrm>
            <a:off x="997526" y="748145"/>
            <a:ext cx="10169237" cy="955964"/>
          </a:xfrm>
        </p:spPr>
        <p:txBody>
          <a:bodyPr/>
          <a:lstStyle/>
          <a:p>
            <a:r>
              <a:rPr lang="en-US" sz="4400" b="1" dirty="0">
                <a:solidFill>
                  <a:prstClr val="black">
                    <a:lumMod val="85000"/>
                    <a:lumOff val="15000"/>
                  </a:prstClr>
                </a:solidFill>
              </a:rPr>
              <a:t>Why is CIE important?</a:t>
            </a:r>
            <a:endParaRPr lang="en-US" dirty="0"/>
          </a:p>
        </p:txBody>
      </p:sp>
      <p:sp>
        <p:nvSpPr>
          <p:cNvPr id="7" name="Text Placeholder 6">
            <a:extLst>
              <a:ext uri="{FF2B5EF4-FFF2-40B4-BE49-F238E27FC236}">
                <a16:creationId xmlns:a16="http://schemas.microsoft.com/office/drawing/2014/main" id="{E752AD34-01D9-477E-91F9-6DE2EDB63A69}"/>
              </a:ext>
            </a:extLst>
          </p:cNvPr>
          <p:cNvSpPr>
            <a:spLocks noGrp="1"/>
          </p:cNvSpPr>
          <p:nvPr>
            <p:ph type="body" sz="half" idx="2"/>
          </p:nvPr>
        </p:nvSpPr>
        <p:spPr>
          <a:xfrm>
            <a:off x="900545" y="1939637"/>
            <a:ext cx="6677892" cy="4225636"/>
          </a:xfrm>
        </p:spPr>
        <p:txBody>
          <a:bodyPr>
            <a:normAutofit lnSpcReduction="10000"/>
          </a:bodyPr>
          <a:lstStyle/>
          <a:p>
            <a:pPr marL="285750" lvl="0" indent="-285750" algn="l">
              <a:lnSpc>
                <a:spcPct val="90000"/>
              </a:lnSpc>
              <a:buClrTx/>
              <a:buFont typeface="Arial" panose="020B0604020202020204" pitchFamily="34" charset="0"/>
              <a:buChar char="♦"/>
            </a:pPr>
            <a:r>
              <a:rPr lang="en-US" sz="2400" dirty="0">
                <a:solidFill>
                  <a:prstClr val="black">
                    <a:lumMod val="85000"/>
                    <a:lumOff val="15000"/>
                  </a:prstClr>
                </a:solidFill>
              </a:rPr>
              <a:t>It creates more friendships between people with and without disabilities.</a:t>
            </a:r>
          </a:p>
          <a:p>
            <a:pPr marL="285750" lvl="0" indent="-285750" algn="l">
              <a:lnSpc>
                <a:spcPct val="90000"/>
              </a:lnSpc>
              <a:buClrTx/>
              <a:buFont typeface="Arial" panose="020B0604020202020204" pitchFamily="34" charset="0"/>
              <a:buChar char="♦"/>
            </a:pPr>
            <a:r>
              <a:rPr lang="en-US" sz="2400" dirty="0">
                <a:solidFill>
                  <a:prstClr val="black">
                    <a:lumMod val="85000"/>
                    <a:lumOff val="15000"/>
                  </a:prstClr>
                </a:solidFill>
              </a:rPr>
              <a:t>It helps people with ID/DD learn new job skills. </a:t>
            </a:r>
          </a:p>
          <a:p>
            <a:pPr marL="285750" lvl="0" indent="-285750" algn="l">
              <a:lnSpc>
                <a:spcPct val="90000"/>
              </a:lnSpc>
              <a:buClrTx/>
              <a:buFont typeface="Arial" panose="020B0604020202020204" pitchFamily="34" charset="0"/>
              <a:buChar char="♦"/>
            </a:pPr>
            <a:r>
              <a:rPr lang="en-US" sz="2400" dirty="0">
                <a:solidFill>
                  <a:prstClr val="black">
                    <a:lumMod val="85000"/>
                    <a:lumOff val="15000"/>
                  </a:prstClr>
                </a:solidFill>
              </a:rPr>
              <a:t>It helps people with ID/DD move out of poverty.</a:t>
            </a:r>
          </a:p>
          <a:p>
            <a:pPr marL="285750" lvl="0" indent="-285750" algn="l">
              <a:lnSpc>
                <a:spcPct val="90000"/>
              </a:lnSpc>
              <a:buClrTx/>
              <a:buFont typeface="Arial" panose="020B0604020202020204" pitchFamily="34" charset="0"/>
              <a:buChar char="♦"/>
            </a:pPr>
            <a:r>
              <a:rPr lang="en-US" sz="2400" dirty="0">
                <a:solidFill>
                  <a:prstClr val="black">
                    <a:lumMod val="85000"/>
                    <a:lumOff val="15000"/>
                  </a:prstClr>
                </a:solidFill>
              </a:rPr>
              <a:t>It gives people with ID/DD more ways to help their community.</a:t>
            </a:r>
          </a:p>
          <a:p>
            <a:pPr marL="285750" lvl="0" indent="-285750" algn="l">
              <a:lnSpc>
                <a:spcPct val="90000"/>
              </a:lnSpc>
              <a:buClrTx/>
              <a:buFont typeface="Arial" panose="020B0604020202020204" pitchFamily="34" charset="0"/>
              <a:buChar char="♦"/>
            </a:pPr>
            <a:r>
              <a:rPr lang="en-US" sz="2400" dirty="0">
                <a:solidFill>
                  <a:prstClr val="black">
                    <a:lumMod val="85000"/>
                    <a:lumOff val="15000"/>
                  </a:prstClr>
                </a:solidFill>
              </a:rPr>
              <a:t>It gives people with ID/DD the chance to work, play, and live in the community just like everyone else.</a:t>
            </a:r>
          </a:p>
          <a:p>
            <a:endParaRPr lang="en-US" dirty="0"/>
          </a:p>
        </p:txBody>
      </p:sp>
      <p:pic>
        <p:nvPicPr>
          <p:cNvPr id="8" name="Picture Placeholder 7" descr="Drawing of four people around a large heart shape. ">
            <a:extLst>
              <a:ext uri="{FF2B5EF4-FFF2-40B4-BE49-F238E27FC236}">
                <a16:creationId xmlns:a16="http://schemas.microsoft.com/office/drawing/2014/main" id="{41A62D31-7A17-4A19-9AD8-2EF704940AF1}"/>
              </a:ext>
              <a:ext uri="{C183D7F6-B498-43B3-948B-1728B52AA6E4}">
                <adec:decorative xmlns:adec="http://schemas.microsoft.com/office/drawing/2017/decorative" val="0"/>
              </a:ext>
            </a:extLst>
          </p:cNvPr>
          <p:cNvPicPr>
            <a:picLocks noGrp="1" noChangeAspect="1"/>
          </p:cNvPicPr>
          <p:nvPr>
            <p:ph type="pic" idx="1"/>
          </p:nvPr>
        </p:nvPicPr>
        <p:blipFill>
          <a:blip r:embed="rId2"/>
          <a:srcRect t="5706" b="5706"/>
          <a:stretch>
            <a:fillRect/>
          </a:stretch>
        </p:blipFill>
        <p:spPr>
          <a:xfrm>
            <a:off x="7634000" y="2064038"/>
            <a:ext cx="3602037" cy="3322638"/>
          </a:xfrm>
          <a:prstGeom prst="rect">
            <a:avLst/>
          </a:prstGeom>
        </p:spPr>
      </p:pic>
    </p:spTree>
    <p:extLst>
      <p:ext uri="{BB962C8B-B14F-4D97-AF65-F5344CB8AC3E}">
        <p14:creationId xmlns:p14="http://schemas.microsoft.com/office/powerpoint/2010/main" val="2387684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2CC1-CE99-4D53-920E-9B1C18A128BB}"/>
              </a:ext>
            </a:extLst>
          </p:cNvPr>
          <p:cNvSpPr>
            <a:spLocks noGrp="1"/>
          </p:cNvSpPr>
          <p:nvPr>
            <p:ph type="title"/>
          </p:nvPr>
        </p:nvSpPr>
        <p:spPr>
          <a:xfrm>
            <a:off x="1101089" y="775122"/>
            <a:ext cx="6241816" cy="1371600"/>
          </a:xfrm>
        </p:spPr>
        <p:txBody>
          <a:bodyPr>
            <a:normAutofit/>
          </a:bodyPr>
          <a:lstStyle/>
          <a:p>
            <a:pPr>
              <a:lnSpc>
                <a:spcPct val="90000"/>
              </a:lnSpc>
            </a:pPr>
            <a:r>
              <a:rPr lang="en-US" sz="3200" b="1" dirty="0"/>
              <a:t>Why is CIE good for a person </a:t>
            </a:r>
            <a:br>
              <a:rPr lang="en-US" sz="3200" b="1" dirty="0"/>
            </a:br>
            <a:r>
              <a:rPr lang="en-US" sz="3200" b="1" dirty="0"/>
              <a:t>with a disability?</a:t>
            </a:r>
          </a:p>
        </p:txBody>
      </p:sp>
      <p:sp>
        <p:nvSpPr>
          <p:cNvPr id="3" name="Content Placeholder 2">
            <a:extLst>
              <a:ext uri="{FF2B5EF4-FFF2-40B4-BE49-F238E27FC236}">
                <a16:creationId xmlns:a16="http://schemas.microsoft.com/office/drawing/2014/main" id="{8E5B5DD4-72F8-43B6-8EFA-ABCB0406DAE5}"/>
              </a:ext>
            </a:extLst>
          </p:cNvPr>
          <p:cNvSpPr>
            <a:spLocks noGrp="1"/>
          </p:cNvSpPr>
          <p:nvPr>
            <p:ph type="body" sz="half" idx="2"/>
          </p:nvPr>
        </p:nvSpPr>
        <p:spPr>
          <a:xfrm>
            <a:off x="1295399" y="2354580"/>
            <a:ext cx="6241816" cy="3760470"/>
          </a:xfrm>
        </p:spPr>
        <p:txBody>
          <a:bodyPr>
            <a:normAutofit/>
          </a:bodyPr>
          <a:lstStyle/>
          <a:p>
            <a:pPr marL="0" indent="0" algn="l">
              <a:lnSpc>
                <a:spcPct val="90000"/>
              </a:lnSpc>
              <a:buClrTx/>
              <a:buNone/>
            </a:pPr>
            <a:r>
              <a:rPr lang="en-US" sz="2800" dirty="0">
                <a:latin typeface="Arial" panose="020B0604020202020204" pitchFamily="34" charset="0"/>
                <a:cs typeface="Arial" panose="020B0604020202020204" pitchFamily="34" charset="0"/>
              </a:rPr>
              <a:t>CIE helps a person:</a:t>
            </a:r>
          </a:p>
          <a:p>
            <a:pPr algn="l">
              <a:lnSpc>
                <a:spcPct val="90000"/>
              </a:lnSpc>
              <a:buClrTx/>
              <a:buFont typeface="Arial" panose="020B0604020202020204" pitchFamily="34" charset="0"/>
              <a:buChar char="♦"/>
            </a:pPr>
            <a:r>
              <a:rPr lang="en-US" sz="2800" dirty="0">
                <a:latin typeface="Arial" panose="020B0604020202020204" pitchFamily="34" charset="0"/>
                <a:cs typeface="Arial" panose="020B0604020202020204" pitchFamily="34" charset="0"/>
              </a:rPr>
              <a:t>Feel good about themselves.</a:t>
            </a:r>
          </a:p>
          <a:p>
            <a:pPr algn="l">
              <a:lnSpc>
                <a:spcPct val="90000"/>
              </a:lnSpc>
              <a:buClrTx/>
              <a:buFont typeface="Arial" panose="020B0604020202020204" pitchFamily="34" charset="0"/>
              <a:buChar char="♦"/>
            </a:pPr>
            <a:r>
              <a:rPr lang="en-US" sz="2800" dirty="0">
                <a:latin typeface="Arial" panose="020B0604020202020204" pitchFamily="34" charset="0"/>
                <a:cs typeface="Arial" panose="020B0604020202020204" pitchFamily="34" charset="0"/>
              </a:rPr>
              <a:t>Stay active.</a:t>
            </a:r>
          </a:p>
          <a:p>
            <a:pPr algn="l">
              <a:lnSpc>
                <a:spcPct val="90000"/>
              </a:lnSpc>
              <a:buClrTx/>
              <a:buFont typeface="Arial" panose="020B0604020202020204" pitchFamily="34" charset="0"/>
              <a:buChar char="♦"/>
            </a:pPr>
            <a:r>
              <a:rPr lang="en-US" sz="2800" dirty="0">
                <a:latin typeface="Arial" panose="020B0604020202020204" pitchFamily="34" charset="0"/>
                <a:cs typeface="Arial" panose="020B0604020202020204" pitchFamily="34" charset="0"/>
              </a:rPr>
              <a:t>Have more money to buy things they want and need.  </a:t>
            </a:r>
          </a:p>
          <a:p>
            <a:pPr algn="l">
              <a:lnSpc>
                <a:spcPct val="90000"/>
              </a:lnSpc>
              <a:buClrTx/>
              <a:buFont typeface="Arial" panose="020B0604020202020204" pitchFamily="34" charset="0"/>
              <a:buChar char="♦"/>
            </a:pPr>
            <a:r>
              <a:rPr lang="en-US" sz="2800" dirty="0">
                <a:latin typeface="Arial" panose="020B0604020202020204" pitchFamily="34" charset="0"/>
                <a:cs typeface="Arial" panose="020B0604020202020204" pitchFamily="34" charset="0"/>
              </a:rPr>
              <a:t>Have enough money to save. </a:t>
            </a:r>
          </a:p>
          <a:p>
            <a:pPr algn="l">
              <a:lnSpc>
                <a:spcPct val="90000"/>
              </a:lnSpc>
              <a:buClrTx/>
              <a:buFont typeface="Arial" panose="020B0604020202020204" pitchFamily="34" charset="0"/>
              <a:buChar char="♦"/>
            </a:pPr>
            <a:r>
              <a:rPr lang="en-US" sz="2800" dirty="0">
                <a:latin typeface="Arial" panose="020B0604020202020204" pitchFamily="34" charset="0"/>
                <a:cs typeface="Arial" panose="020B0604020202020204" pitchFamily="34" charset="0"/>
              </a:rPr>
              <a:t>To be more independent.</a:t>
            </a:r>
          </a:p>
          <a:p>
            <a:pPr algn="l">
              <a:lnSpc>
                <a:spcPct val="90000"/>
              </a:lnSpc>
              <a:buClrTx/>
            </a:pPr>
            <a:endParaRPr lang="en-US" dirty="0"/>
          </a:p>
        </p:txBody>
      </p:sp>
      <p:pic>
        <p:nvPicPr>
          <p:cNvPr id="6" name="Picture Placeholder 5" descr="Image of a man in a wheelchair holding his arm up to the sky.">
            <a:extLst>
              <a:ext uri="{FF2B5EF4-FFF2-40B4-BE49-F238E27FC236}">
                <a16:creationId xmlns:a16="http://schemas.microsoft.com/office/drawing/2014/main" id="{7837A351-7215-4152-B06E-0865B74B6F2B}"/>
              </a:ext>
              <a:ext uri="{C183D7F6-B498-43B3-948B-1728B52AA6E4}">
                <adec:decorative xmlns:adec="http://schemas.microsoft.com/office/drawing/2017/decorative" val="0"/>
              </a:ext>
            </a:extLst>
          </p:cNvPr>
          <p:cNvPicPr>
            <a:picLocks noGrp="1" noChangeAspect="1"/>
          </p:cNvPicPr>
          <p:nvPr>
            <p:ph type="pic" idx="1"/>
          </p:nvPr>
        </p:nvPicPr>
        <p:blipFill>
          <a:blip r:embed="rId3"/>
          <a:srcRect l="16665" r="16665"/>
          <a:stretch>
            <a:fillRect/>
          </a:stretch>
        </p:blipFill>
        <p:spPr>
          <a:xfrm>
            <a:off x="7730837" y="1041400"/>
            <a:ext cx="3427342" cy="4775200"/>
          </a:xfrm>
          <a:prstGeom prst="rect">
            <a:avLst/>
          </a:prstGeom>
        </p:spPr>
      </p:pic>
    </p:spTree>
    <p:extLst>
      <p:ext uri="{BB962C8B-B14F-4D97-AF65-F5344CB8AC3E}">
        <p14:creationId xmlns:p14="http://schemas.microsoft.com/office/powerpoint/2010/main" val="400135199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Custom 1">
      <a:majorFont>
        <a:latin typeface="Arial"/>
        <a:ea typeface=""/>
        <a:cs typeface=""/>
      </a:majorFont>
      <a:minorFont>
        <a:latin typeface="Arial"/>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themeOverride>
</file>

<file path=docProps/app.xml><?xml version="1.0" encoding="utf-8"?>
<Properties xmlns="http://schemas.openxmlformats.org/officeDocument/2006/extended-properties" xmlns:vt="http://schemas.openxmlformats.org/officeDocument/2006/docPropsVTypes">
  <Template>Ion</Template>
  <TotalTime>1277</TotalTime>
  <Words>3675</Words>
  <Application>Microsoft Office PowerPoint</Application>
  <PresentationFormat>Widescreen</PresentationFormat>
  <Paragraphs>311</Paragraphs>
  <Slides>56</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Wingdings</vt:lpstr>
      <vt:lpstr>Organic</vt:lpstr>
      <vt:lpstr>Pathways to  “Real Work for Real Pay in the Real World”  Webinar for People with Intellectual and Developmental Disabilities and their Families.</vt:lpstr>
      <vt:lpstr>Overview for Today’s Webinar</vt:lpstr>
      <vt:lpstr>Overview Continued</vt:lpstr>
      <vt:lpstr>Presented by the: California Department of Education California Department of Rehabilitation California Department of Developmental Services</vt:lpstr>
      <vt:lpstr>Outline for this Webinar</vt:lpstr>
      <vt:lpstr>CIE is “Real Work for Real Pay in  the Real World”</vt:lpstr>
      <vt:lpstr>How many people with ID/DD  have a job?</vt:lpstr>
      <vt:lpstr>Why is CIE important?</vt:lpstr>
      <vt:lpstr>Why is CIE good for a person  with a disability?</vt:lpstr>
      <vt:lpstr>What are the benefits of CIE  for the family?</vt:lpstr>
      <vt:lpstr>How does CIE make a community stronger?</vt:lpstr>
      <vt:lpstr>How do employers benefit?</vt:lpstr>
      <vt:lpstr>Family Case Scenario – Jane (1 of 7)</vt:lpstr>
      <vt:lpstr>Family Case Scenario – Jane (2 of 7)</vt:lpstr>
      <vt:lpstr>Family Case Scenario – Jane (3 of 7)</vt:lpstr>
      <vt:lpstr>Family Case Scenario – Jane (4 of 7)</vt:lpstr>
      <vt:lpstr>Family Case Scenario – Jane (5 of 7)</vt:lpstr>
      <vt:lpstr>Family Case Scenario – Jane (6 of 7)</vt:lpstr>
      <vt:lpstr>Family Case Scenario – Jane (7 of 7)</vt:lpstr>
      <vt:lpstr>Are there any questions so far?</vt:lpstr>
      <vt:lpstr> HOW CAN A PERSON GET READY FOR CIE?  </vt:lpstr>
      <vt:lpstr>What can a student do while in high school? (1of 5)</vt:lpstr>
      <vt:lpstr>What can a student do while in   high school? (2 of 5)</vt:lpstr>
      <vt:lpstr>What can a student do while in   high school? (3 of 5)</vt:lpstr>
      <vt:lpstr>What can a student do while in   high school? (4 of 5)</vt:lpstr>
      <vt:lpstr>What can a student do while in   high school? (5 of 5)</vt:lpstr>
      <vt:lpstr>WorkAbility I Case Scenario – Jack  (1 of 2)</vt:lpstr>
      <vt:lpstr>WorkAbility I Case Scenario – Jack  (2 of 2)</vt:lpstr>
      <vt:lpstr>What can a person do if they have finished high school? (1 of 3)</vt:lpstr>
      <vt:lpstr>What can a person do if they have finished high school? (2 of 3)</vt:lpstr>
      <vt:lpstr>What can a person do if they have finished high school? (3 of 3)</vt:lpstr>
      <vt:lpstr>Paid Internship Program Case Scenario  (1 of 3)</vt:lpstr>
      <vt:lpstr>Paid Internship Program Case Scenario  (2 of 3)</vt:lpstr>
      <vt:lpstr>Paid Internship Program Case Scenario (3 of 3)</vt:lpstr>
      <vt:lpstr>Are there any questions?</vt:lpstr>
      <vt:lpstr> SSI BENEFITS AND MEDI-CAL</vt:lpstr>
      <vt:lpstr>What happens to a person’s SSI and Medi-Cal when they get a job? (1 of 8)</vt:lpstr>
      <vt:lpstr>What happens to a person’s SSI and Medi-Cal when they get a job? (2 of 8)</vt:lpstr>
      <vt:lpstr>What happens to a person’s SSI and Medi-Cal when they get a job?  (3 of 8)</vt:lpstr>
      <vt:lpstr>What happens to a person’s SSI and Medi-Cal when they get a job? (4 of 8)</vt:lpstr>
      <vt:lpstr>What happens to a person’s SSI and Medi-Cal when they get a job? (5 of 8)</vt:lpstr>
      <vt:lpstr> Here is an example of how the IRWE lowers the amount the SSA will take out of an SSI check (6 of 8) </vt:lpstr>
      <vt:lpstr> IRWE example continued (7 of 8) </vt:lpstr>
      <vt:lpstr> IRWE example continued (8 of 8) </vt:lpstr>
      <vt:lpstr>How can a person who gets SSI save money? (1 of 2)</vt:lpstr>
      <vt:lpstr>How can a person who gets SSI save money? (2 of 2)</vt:lpstr>
      <vt:lpstr>Any questions?</vt:lpstr>
      <vt:lpstr>SAFETY  AND TRANSPORTATION</vt:lpstr>
      <vt:lpstr>Community and Job Safety</vt:lpstr>
      <vt:lpstr>Transportation and Safety (1 of 2)</vt:lpstr>
      <vt:lpstr>Transportation and Safety (2 of 2)</vt:lpstr>
      <vt:lpstr>Video and story links to CIE success stories</vt:lpstr>
      <vt:lpstr>Other Resources that can help a person find CIE (1 of 2)</vt:lpstr>
      <vt:lpstr>Other Resources to that can help a person find CIE (2 of 2)</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Mard, Elizabeth@DDS</dc:creator>
  <cp:lastModifiedBy>Popjevalo, Jessica@DOR</cp:lastModifiedBy>
  <cp:revision>128</cp:revision>
  <cp:lastPrinted>2019-08-07T16:12:10Z</cp:lastPrinted>
  <dcterms:created xsi:type="dcterms:W3CDTF">2019-06-07T21:56:00Z</dcterms:created>
  <dcterms:modified xsi:type="dcterms:W3CDTF">2019-09-04T15:27:52Z</dcterms:modified>
</cp:coreProperties>
</file>