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90" r:id="rId4"/>
    <p:sldId id="292" r:id="rId5"/>
    <p:sldId id="293" r:id="rId6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CB2"/>
    <a:srgbClr val="6C2C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14" autoAdjust="0"/>
  </p:normalViewPr>
  <p:slideViewPr>
    <p:cSldViewPr snapToGrid="0" snapToObjects="1">
      <p:cViewPr>
        <p:scale>
          <a:sx n="84" d="100"/>
          <a:sy n="84" d="100"/>
        </p:scale>
        <p:origin x="-7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076"/>
    </p:cViewPr>
  </p:sorterViewPr>
  <p:notesViewPr>
    <p:cSldViewPr snapToGrid="0" snapToObjects="1">
      <p:cViewPr varScale="1">
        <p:scale>
          <a:sx n="60" d="100"/>
          <a:sy n="60" d="100"/>
        </p:scale>
        <p:origin x="-3108" y="-96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EB2858-05A7-4B43-BADF-E41EF85AC31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75271C-61AC-47A8-903E-01DCC763EDC6}">
      <dgm:prSet phldrT="[Text]"/>
      <dgm:spPr/>
      <dgm:t>
        <a:bodyPr/>
        <a:lstStyle/>
        <a:p>
          <a:r>
            <a:rPr lang="en-US" dirty="0" smtClean="0"/>
            <a:t>#/X%</a:t>
          </a:r>
          <a:endParaRPr lang="en-US" dirty="0"/>
        </a:p>
      </dgm:t>
    </dgm:pt>
    <dgm:pt modelId="{71352FD5-DEA3-4672-8A6B-4026B9A46E7F}" type="parTrans" cxnId="{EBD904A1-034A-47F2-8372-C3E6AF9E0BA3}">
      <dgm:prSet/>
      <dgm:spPr/>
      <dgm:t>
        <a:bodyPr/>
        <a:lstStyle/>
        <a:p>
          <a:endParaRPr lang="en-US"/>
        </a:p>
      </dgm:t>
    </dgm:pt>
    <dgm:pt modelId="{09206AA7-9E8D-446F-B258-3751EADC44E7}" type="sibTrans" cxnId="{EBD904A1-034A-47F2-8372-C3E6AF9E0BA3}">
      <dgm:prSet/>
      <dgm:spPr/>
      <dgm:t>
        <a:bodyPr/>
        <a:lstStyle/>
        <a:p>
          <a:endParaRPr lang="en-US"/>
        </a:p>
      </dgm:t>
    </dgm:pt>
    <dgm:pt modelId="{5054ED95-652D-4E6C-952B-E6F79DAF37FE}">
      <dgm:prSet phldrT="[Text]"/>
      <dgm:spPr/>
      <dgm:t>
        <a:bodyPr/>
        <a:lstStyle/>
        <a:p>
          <a:r>
            <a:rPr lang="en-US" dirty="0" smtClean="0"/>
            <a:t>Screened</a:t>
          </a:r>
          <a:r>
            <a:rPr lang="en-US" baseline="0" dirty="0" smtClean="0"/>
            <a:t> within 5 working days</a:t>
          </a:r>
          <a:endParaRPr lang="en-US" dirty="0"/>
        </a:p>
      </dgm:t>
    </dgm:pt>
    <dgm:pt modelId="{A8CD0C1C-3272-45B0-938E-AD3A45DE1B37}" type="parTrans" cxnId="{0737A574-A335-4761-BBF7-73FAA56E75A0}">
      <dgm:prSet/>
      <dgm:spPr/>
      <dgm:t>
        <a:bodyPr/>
        <a:lstStyle/>
        <a:p>
          <a:endParaRPr lang="en-US"/>
        </a:p>
      </dgm:t>
    </dgm:pt>
    <dgm:pt modelId="{8FDFF5AA-FEBF-461C-80DC-81AE8C7C9F5A}" type="sibTrans" cxnId="{0737A574-A335-4761-BBF7-73FAA56E75A0}">
      <dgm:prSet/>
      <dgm:spPr/>
      <dgm:t>
        <a:bodyPr/>
        <a:lstStyle/>
        <a:p>
          <a:endParaRPr lang="en-US"/>
        </a:p>
      </dgm:t>
    </dgm:pt>
    <dgm:pt modelId="{36252E91-D77E-46FC-BCD1-C5A027EA0EE0}">
      <dgm:prSet phldrT="[Text]"/>
      <dgm:spPr/>
      <dgm:t>
        <a:bodyPr/>
        <a:lstStyle/>
        <a:p>
          <a:r>
            <a:rPr lang="en-US" dirty="0" smtClean="0"/>
            <a:t>#/X%</a:t>
          </a:r>
          <a:endParaRPr lang="en-US" dirty="0"/>
        </a:p>
      </dgm:t>
    </dgm:pt>
    <dgm:pt modelId="{D3D82D5B-FE72-4417-9E06-35EE512B89C3}" type="parTrans" cxnId="{1AAC12A0-0187-436F-8B66-EACC7813A7FE}">
      <dgm:prSet/>
      <dgm:spPr/>
      <dgm:t>
        <a:bodyPr/>
        <a:lstStyle/>
        <a:p>
          <a:endParaRPr lang="en-US"/>
        </a:p>
      </dgm:t>
    </dgm:pt>
    <dgm:pt modelId="{3674007C-D321-4E1E-A221-2A00E877C7CE}" type="sibTrans" cxnId="{1AAC12A0-0187-436F-8B66-EACC7813A7FE}">
      <dgm:prSet/>
      <dgm:spPr/>
      <dgm:t>
        <a:bodyPr/>
        <a:lstStyle/>
        <a:p>
          <a:endParaRPr lang="en-US"/>
        </a:p>
      </dgm:t>
    </dgm:pt>
    <dgm:pt modelId="{9EF90700-6D56-413E-900F-018D9B5A65C0}">
      <dgm:prSet phldrT="[Text]"/>
      <dgm:spPr/>
      <dgm:t>
        <a:bodyPr/>
        <a:lstStyle/>
        <a:p>
          <a:r>
            <a:rPr lang="en-US" dirty="0" smtClean="0"/>
            <a:t>Completed</a:t>
          </a:r>
          <a:r>
            <a:rPr lang="en-US" baseline="0" dirty="0" smtClean="0"/>
            <a:t> assessment within 5 working days</a:t>
          </a:r>
          <a:endParaRPr lang="en-US" dirty="0"/>
        </a:p>
      </dgm:t>
    </dgm:pt>
    <dgm:pt modelId="{F8B25DD4-C235-4804-9FE8-26723967B57E}" type="parTrans" cxnId="{0CCC020B-CF59-4047-8D5D-7572D8E78FB0}">
      <dgm:prSet/>
      <dgm:spPr/>
      <dgm:t>
        <a:bodyPr/>
        <a:lstStyle/>
        <a:p>
          <a:endParaRPr lang="en-US"/>
        </a:p>
      </dgm:t>
    </dgm:pt>
    <dgm:pt modelId="{4F3FC7B2-B3CC-4CC4-915B-D8A43B9950D4}" type="sibTrans" cxnId="{0CCC020B-CF59-4047-8D5D-7572D8E78FB0}">
      <dgm:prSet/>
      <dgm:spPr/>
      <dgm:t>
        <a:bodyPr/>
        <a:lstStyle/>
        <a:p>
          <a:endParaRPr lang="en-US"/>
        </a:p>
      </dgm:t>
    </dgm:pt>
    <dgm:pt modelId="{A59C4B79-AE8B-4C3E-A83E-376D80FB6445}">
      <dgm:prSet phldrT="[Text]"/>
      <dgm:spPr/>
      <dgm:t>
        <a:bodyPr/>
        <a:lstStyle/>
        <a:p>
          <a:r>
            <a:rPr lang="en-US" dirty="0" smtClean="0"/>
            <a:t>#/X%</a:t>
          </a:r>
          <a:endParaRPr lang="en-US" dirty="0"/>
        </a:p>
      </dgm:t>
    </dgm:pt>
    <dgm:pt modelId="{74BDE595-C486-4128-BE51-91C862E83ECB}" type="parTrans" cxnId="{48CB37C3-4522-450E-A7E4-77EA638F7721}">
      <dgm:prSet/>
      <dgm:spPr/>
      <dgm:t>
        <a:bodyPr/>
        <a:lstStyle/>
        <a:p>
          <a:endParaRPr lang="en-US"/>
        </a:p>
      </dgm:t>
    </dgm:pt>
    <dgm:pt modelId="{D16B97FD-CE99-4BAA-B905-B2D01E28AA29}" type="sibTrans" cxnId="{48CB37C3-4522-450E-A7E4-77EA638F7721}">
      <dgm:prSet/>
      <dgm:spPr/>
      <dgm:t>
        <a:bodyPr/>
        <a:lstStyle/>
        <a:p>
          <a:endParaRPr lang="en-US"/>
        </a:p>
      </dgm:t>
    </dgm:pt>
    <dgm:pt modelId="{9508C509-9C8F-40AC-A93E-84FB7727CB49}">
      <dgm:prSet phldrT="[Text]"/>
      <dgm:spPr/>
      <dgm:t>
        <a:bodyPr/>
        <a:lstStyle/>
        <a:p>
          <a:r>
            <a:rPr lang="en-US" baseline="0" dirty="0" smtClean="0"/>
            <a:t>Initiation of services within 5 working days</a:t>
          </a:r>
          <a:endParaRPr lang="en-US" dirty="0"/>
        </a:p>
      </dgm:t>
    </dgm:pt>
    <dgm:pt modelId="{61527B44-5543-4919-A330-45A36A177D37}" type="parTrans" cxnId="{E9237C44-E2F9-4756-A942-18B118124F20}">
      <dgm:prSet/>
      <dgm:spPr/>
      <dgm:t>
        <a:bodyPr/>
        <a:lstStyle/>
        <a:p>
          <a:endParaRPr lang="en-US"/>
        </a:p>
      </dgm:t>
    </dgm:pt>
    <dgm:pt modelId="{5D770ED9-BA7C-4713-84FF-361F648E20D6}" type="sibTrans" cxnId="{E9237C44-E2F9-4756-A942-18B118124F20}">
      <dgm:prSet/>
      <dgm:spPr/>
      <dgm:t>
        <a:bodyPr/>
        <a:lstStyle/>
        <a:p>
          <a:endParaRPr lang="en-US"/>
        </a:p>
      </dgm:t>
    </dgm:pt>
    <dgm:pt modelId="{FF4C3A88-BC91-477D-AFC5-E68A4C8C0F6C}" type="pres">
      <dgm:prSet presAssocID="{1FEB2858-05A7-4B43-BADF-E41EF85AC3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342907-1AF9-4A0F-9E28-038F6B8C37FA}" type="pres">
      <dgm:prSet presAssocID="{3A75271C-61AC-47A8-903E-01DCC763EDC6}" presName="composite" presStyleCnt="0"/>
      <dgm:spPr/>
    </dgm:pt>
    <dgm:pt modelId="{3D9CE3DE-69BA-46D8-B2AA-B31DB2EDEA14}" type="pres">
      <dgm:prSet presAssocID="{3A75271C-61AC-47A8-903E-01DCC763EDC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CE3AC-3989-4835-8D01-BE13B11A39A0}" type="pres">
      <dgm:prSet presAssocID="{3A75271C-61AC-47A8-903E-01DCC763EDC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68619-0C22-4D91-AFF1-BFE9BCC93623}" type="pres">
      <dgm:prSet presAssocID="{09206AA7-9E8D-446F-B258-3751EADC44E7}" presName="sp" presStyleCnt="0"/>
      <dgm:spPr/>
    </dgm:pt>
    <dgm:pt modelId="{ABF0CF6C-AC45-4A40-9228-718543363460}" type="pres">
      <dgm:prSet presAssocID="{36252E91-D77E-46FC-BCD1-C5A027EA0EE0}" presName="composite" presStyleCnt="0"/>
      <dgm:spPr/>
    </dgm:pt>
    <dgm:pt modelId="{A5B6A295-C9C1-4A09-9DB8-0B9EB080652D}" type="pres">
      <dgm:prSet presAssocID="{36252E91-D77E-46FC-BCD1-C5A027EA0EE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2CECE-6804-412A-B763-F65BA89C360C}" type="pres">
      <dgm:prSet presAssocID="{36252E91-D77E-46FC-BCD1-C5A027EA0EE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89898-1548-49D3-8310-85220B01759D}" type="pres">
      <dgm:prSet presAssocID="{3674007C-D321-4E1E-A221-2A00E877C7CE}" presName="sp" presStyleCnt="0"/>
      <dgm:spPr/>
    </dgm:pt>
    <dgm:pt modelId="{EA928A33-A2AD-4868-88E9-5B3B902A582F}" type="pres">
      <dgm:prSet presAssocID="{A59C4B79-AE8B-4C3E-A83E-376D80FB6445}" presName="composite" presStyleCnt="0"/>
      <dgm:spPr/>
    </dgm:pt>
    <dgm:pt modelId="{3F0C4F97-C0C5-4850-A24D-EC206F9CAF5F}" type="pres">
      <dgm:prSet presAssocID="{A59C4B79-AE8B-4C3E-A83E-376D80FB644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5FEDC-4BE4-4824-8F51-6B97B6B558A4}" type="pres">
      <dgm:prSet presAssocID="{A59C4B79-AE8B-4C3E-A83E-376D80FB644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CCB1EB-A565-4E28-B627-6F7514396023}" type="presOf" srcId="{9EF90700-6D56-413E-900F-018D9B5A65C0}" destId="{0252CECE-6804-412A-B763-F65BA89C360C}" srcOrd="0" destOrd="0" presId="urn:microsoft.com/office/officeart/2005/8/layout/chevron2"/>
    <dgm:cxn modelId="{EBD904A1-034A-47F2-8372-C3E6AF9E0BA3}" srcId="{1FEB2858-05A7-4B43-BADF-E41EF85AC31D}" destId="{3A75271C-61AC-47A8-903E-01DCC763EDC6}" srcOrd="0" destOrd="0" parTransId="{71352FD5-DEA3-4672-8A6B-4026B9A46E7F}" sibTransId="{09206AA7-9E8D-446F-B258-3751EADC44E7}"/>
    <dgm:cxn modelId="{DD6C756D-788B-467E-A499-13EEC9E38ECE}" type="presOf" srcId="{36252E91-D77E-46FC-BCD1-C5A027EA0EE0}" destId="{A5B6A295-C9C1-4A09-9DB8-0B9EB080652D}" srcOrd="0" destOrd="0" presId="urn:microsoft.com/office/officeart/2005/8/layout/chevron2"/>
    <dgm:cxn modelId="{1AAC12A0-0187-436F-8B66-EACC7813A7FE}" srcId="{1FEB2858-05A7-4B43-BADF-E41EF85AC31D}" destId="{36252E91-D77E-46FC-BCD1-C5A027EA0EE0}" srcOrd="1" destOrd="0" parTransId="{D3D82D5B-FE72-4417-9E06-35EE512B89C3}" sibTransId="{3674007C-D321-4E1E-A221-2A00E877C7CE}"/>
    <dgm:cxn modelId="{8580B439-B95F-4F10-A385-E83A8D3317E1}" type="presOf" srcId="{1FEB2858-05A7-4B43-BADF-E41EF85AC31D}" destId="{FF4C3A88-BC91-477D-AFC5-E68A4C8C0F6C}" srcOrd="0" destOrd="0" presId="urn:microsoft.com/office/officeart/2005/8/layout/chevron2"/>
    <dgm:cxn modelId="{A1F9812D-BAB5-4F6B-83E0-ABA7F159701A}" type="presOf" srcId="{A59C4B79-AE8B-4C3E-A83E-376D80FB6445}" destId="{3F0C4F97-C0C5-4850-A24D-EC206F9CAF5F}" srcOrd="0" destOrd="0" presId="urn:microsoft.com/office/officeart/2005/8/layout/chevron2"/>
    <dgm:cxn modelId="{B971C83F-BB8F-438F-9EB3-30CF85AC0F99}" type="presOf" srcId="{9508C509-9C8F-40AC-A93E-84FB7727CB49}" destId="{E605FEDC-4BE4-4824-8F51-6B97B6B558A4}" srcOrd="0" destOrd="0" presId="urn:microsoft.com/office/officeart/2005/8/layout/chevron2"/>
    <dgm:cxn modelId="{48CB37C3-4522-450E-A7E4-77EA638F7721}" srcId="{1FEB2858-05A7-4B43-BADF-E41EF85AC31D}" destId="{A59C4B79-AE8B-4C3E-A83E-376D80FB6445}" srcOrd="2" destOrd="0" parTransId="{74BDE595-C486-4128-BE51-91C862E83ECB}" sibTransId="{D16B97FD-CE99-4BAA-B905-B2D01E28AA29}"/>
    <dgm:cxn modelId="{4C4E9593-C340-4871-A055-B9C8CE8816FC}" type="presOf" srcId="{5054ED95-652D-4E6C-952B-E6F79DAF37FE}" destId="{D50CE3AC-3989-4835-8D01-BE13B11A39A0}" srcOrd="0" destOrd="0" presId="urn:microsoft.com/office/officeart/2005/8/layout/chevron2"/>
    <dgm:cxn modelId="{81CB1B03-52FE-4A80-89C7-9758647599BD}" type="presOf" srcId="{3A75271C-61AC-47A8-903E-01DCC763EDC6}" destId="{3D9CE3DE-69BA-46D8-B2AA-B31DB2EDEA14}" srcOrd="0" destOrd="0" presId="urn:microsoft.com/office/officeart/2005/8/layout/chevron2"/>
    <dgm:cxn modelId="{E9237C44-E2F9-4756-A942-18B118124F20}" srcId="{A59C4B79-AE8B-4C3E-A83E-376D80FB6445}" destId="{9508C509-9C8F-40AC-A93E-84FB7727CB49}" srcOrd="0" destOrd="0" parTransId="{61527B44-5543-4919-A330-45A36A177D37}" sibTransId="{5D770ED9-BA7C-4713-84FF-361F648E20D6}"/>
    <dgm:cxn modelId="{0737A574-A335-4761-BBF7-73FAA56E75A0}" srcId="{3A75271C-61AC-47A8-903E-01DCC763EDC6}" destId="{5054ED95-652D-4E6C-952B-E6F79DAF37FE}" srcOrd="0" destOrd="0" parTransId="{A8CD0C1C-3272-45B0-938E-AD3A45DE1B37}" sibTransId="{8FDFF5AA-FEBF-461C-80DC-81AE8C7C9F5A}"/>
    <dgm:cxn modelId="{0CCC020B-CF59-4047-8D5D-7572D8E78FB0}" srcId="{36252E91-D77E-46FC-BCD1-C5A027EA0EE0}" destId="{9EF90700-6D56-413E-900F-018D9B5A65C0}" srcOrd="0" destOrd="0" parTransId="{F8B25DD4-C235-4804-9FE8-26723967B57E}" sibTransId="{4F3FC7B2-B3CC-4CC4-915B-D8A43B9950D4}"/>
    <dgm:cxn modelId="{448D63DE-BA26-4965-AFCD-521C559E316C}" type="presParOf" srcId="{FF4C3A88-BC91-477D-AFC5-E68A4C8C0F6C}" destId="{C8342907-1AF9-4A0F-9E28-038F6B8C37FA}" srcOrd="0" destOrd="0" presId="urn:microsoft.com/office/officeart/2005/8/layout/chevron2"/>
    <dgm:cxn modelId="{9D683F2D-1C20-41BA-916E-E548711A8A9E}" type="presParOf" srcId="{C8342907-1AF9-4A0F-9E28-038F6B8C37FA}" destId="{3D9CE3DE-69BA-46D8-B2AA-B31DB2EDEA14}" srcOrd="0" destOrd="0" presId="urn:microsoft.com/office/officeart/2005/8/layout/chevron2"/>
    <dgm:cxn modelId="{D2B99910-96B3-4BD5-B0E3-B9162CF5967F}" type="presParOf" srcId="{C8342907-1AF9-4A0F-9E28-038F6B8C37FA}" destId="{D50CE3AC-3989-4835-8D01-BE13B11A39A0}" srcOrd="1" destOrd="0" presId="urn:microsoft.com/office/officeart/2005/8/layout/chevron2"/>
    <dgm:cxn modelId="{9F490534-E5A3-4860-986B-E7016B614045}" type="presParOf" srcId="{FF4C3A88-BC91-477D-AFC5-E68A4C8C0F6C}" destId="{BBF68619-0C22-4D91-AFF1-BFE9BCC93623}" srcOrd="1" destOrd="0" presId="urn:microsoft.com/office/officeart/2005/8/layout/chevron2"/>
    <dgm:cxn modelId="{C9D890CD-CF8C-4E55-87FB-A2DF97F9B38E}" type="presParOf" srcId="{FF4C3A88-BC91-477D-AFC5-E68A4C8C0F6C}" destId="{ABF0CF6C-AC45-4A40-9228-718543363460}" srcOrd="2" destOrd="0" presId="urn:microsoft.com/office/officeart/2005/8/layout/chevron2"/>
    <dgm:cxn modelId="{25F74098-D1BD-4DEF-84E1-D8D796DC339E}" type="presParOf" srcId="{ABF0CF6C-AC45-4A40-9228-718543363460}" destId="{A5B6A295-C9C1-4A09-9DB8-0B9EB080652D}" srcOrd="0" destOrd="0" presId="urn:microsoft.com/office/officeart/2005/8/layout/chevron2"/>
    <dgm:cxn modelId="{01E6985F-E58B-4789-AF49-5AA7CB91CD52}" type="presParOf" srcId="{ABF0CF6C-AC45-4A40-9228-718543363460}" destId="{0252CECE-6804-412A-B763-F65BA89C360C}" srcOrd="1" destOrd="0" presId="urn:microsoft.com/office/officeart/2005/8/layout/chevron2"/>
    <dgm:cxn modelId="{2ED30473-D56F-47DB-A732-08F523FA9A20}" type="presParOf" srcId="{FF4C3A88-BC91-477D-AFC5-E68A4C8C0F6C}" destId="{9EA89898-1548-49D3-8310-85220B01759D}" srcOrd="3" destOrd="0" presId="urn:microsoft.com/office/officeart/2005/8/layout/chevron2"/>
    <dgm:cxn modelId="{7BA79F83-2130-480D-B0E8-E9D5C9A4A7DE}" type="presParOf" srcId="{FF4C3A88-BC91-477D-AFC5-E68A4C8C0F6C}" destId="{EA928A33-A2AD-4868-88E9-5B3B902A582F}" srcOrd="4" destOrd="0" presId="urn:microsoft.com/office/officeart/2005/8/layout/chevron2"/>
    <dgm:cxn modelId="{0C06FA8F-516F-40E9-BA16-2C3A80219665}" type="presParOf" srcId="{EA928A33-A2AD-4868-88E9-5B3B902A582F}" destId="{3F0C4F97-C0C5-4850-A24D-EC206F9CAF5F}" srcOrd="0" destOrd="0" presId="urn:microsoft.com/office/officeart/2005/8/layout/chevron2"/>
    <dgm:cxn modelId="{A5B2C2B2-5AF1-4384-A0EB-8A90561111F5}" type="presParOf" srcId="{EA928A33-A2AD-4868-88E9-5B3B902A582F}" destId="{E605FEDC-4BE4-4824-8F51-6B97B6B558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CE3DE-69BA-46D8-B2AA-B31DB2EDEA14}">
      <dsp:nvSpPr>
        <dsp:cNvPr id="0" name=""/>
        <dsp:cNvSpPr/>
      </dsp:nvSpPr>
      <dsp:spPr>
        <a:xfrm rot="5400000">
          <a:off x="-254055" y="256604"/>
          <a:ext cx="1693700" cy="1185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#/X%</a:t>
          </a:r>
          <a:endParaRPr lang="en-US" sz="3300" kern="1200" dirty="0"/>
        </a:p>
      </dsp:txBody>
      <dsp:txXfrm rot="-5400000">
        <a:off x="0" y="595344"/>
        <a:ext cx="1185590" cy="508110"/>
      </dsp:txXfrm>
    </dsp:sp>
    <dsp:sp modelId="{D50CE3AC-3989-4835-8D01-BE13B11A39A0}">
      <dsp:nvSpPr>
        <dsp:cNvPr id="0" name=""/>
        <dsp:cNvSpPr/>
      </dsp:nvSpPr>
      <dsp:spPr>
        <a:xfrm rot="5400000">
          <a:off x="4129361" y="-2941221"/>
          <a:ext cx="1100905" cy="69884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Screened</a:t>
          </a:r>
          <a:r>
            <a:rPr lang="en-US" sz="3400" kern="1200" baseline="0" dirty="0" smtClean="0"/>
            <a:t> within 5 working days</a:t>
          </a:r>
          <a:endParaRPr lang="en-US" sz="3400" kern="1200" dirty="0"/>
        </a:p>
      </dsp:txBody>
      <dsp:txXfrm rot="-5400000">
        <a:off x="1185590" y="56292"/>
        <a:ext cx="6934705" cy="993421"/>
      </dsp:txXfrm>
    </dsp:sp>
    <dsp:sp modelId="{A5B6A295-C9C1-4A09-9DB8-0B9EB080652D}">
      <dsp:nvSpPr>
        <dsp:cNvPr id="0" name=""/>
        <dsp:cNvSpPr/>
      </dsp:nvSpPr>
      <dsp:spPr>
        <a:xfrm rot="5400000">
          <a:off x="-254055" y="1757271"/>
          <a:ext cx="1693700" cy="1185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#/X%</a:t>
          </a:r>
          <a:endParaRPr lang="en-US" sz="3300" kern="1200" dirty="0"/>
        </a:p>
      </dsp:txBody>
      <dsp:txXfrm rot="-5400000">
        <a:off x="0" y="2096011"/>
        <a:ext cx="1185590" cy="508110"/>
      </dsp:txXfrm>
    </dsp:sp>
    <dsp:sp modelId="{0252CECE-6804-412A-B763-F65BA89C360C}">
      <dsp:nvSpPr>
        <dsp:cNvPr id="0" name=""/>
        <dsp:cNvSpPr/>
      </dsp:nvSpPr>
      <dsp:spPr>
        <a:xfrm rot="5400000">
          <a:off x="4129361" y="-1440554"/>
          <a:ext cx="1100905" cy="69884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dirty="0" smtClean="0"/>
            <a:t>Completed</a:t>
          </a:r>
          <a:r>
            <a:rPr lang="en-US" sz="3400" kern="1200" baseline="0" dirty="0" smtClean="0"/>
            <a:t> assessment within 5 working days</a:t>
          </a:r>
          <a:endParaRPr lang="en-US" sz="3400" kern="1200" dirty="0"/>
        </a:p>
      </dsp:txBody>
      <dsp:txXfrm rot="-5400000">
        <a:off x="1185590" y="1556959"/>
        <a:ext cx="6934705" cy="993421"/>
      </dsp:txXfrm>
    </dsp:sp>
    <dsp:sp modelId="{3F0C4F97-C0C5-4850-A24D-EC206F9CAF5F}">
      <dsp:nvSpPr>
        <dsp:cNvPr id="0" name=""/>
        <dsp:cNvSpPr/>
      </dsp:nvSpPr>
      <dsp:spPr>
        <a:xfrm rot="5400000">
          <a:off x="-254055" y="3257939"/>
          <a:ext cx="1693700" cy="1185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#/X%</a:t>
          </a:r>
          <a:endParaRPr lang="en-US" sz="3300" kern="1200" dirty="0"/>
        </a:p>
      </dsp:txBody>
      <dsp:txXfrm rot="-5400000">
        <a:off x="0" y="3596679"/>
        <a:ext cx="1185590" cy="508110"/>
      </dsp:txXfrm>
    </dsp:sp>
    <dsp:sp modelId="{E605FEDC-4BE4-4824-8F51-6B97B6B558A4}">
      <dsp:nvSpPr>
        <dsp:cNvPr id="0" name=""/>
        <dsp:cNvSpPr/>
      </dsp:nvSpPr>
      <dsp:spPr>
        <a:xfrm rot="5400000">
          <a:off x="4129361" y="60113"/>
          <a:ext cx="1100905" cy="69884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400" kern="1200" baseline="0" dirty="0" smtClean="0"/>
            <a:t>Initiation of services within 5 working days</a:t>
          </a:r>
          <a:endParaRPr lang="en-US" sz="3400" kern="1200" dirty="0"/>
        </a:p>
      </dsp:txBody>
      <dsp:txXfrm rot="-5400000">
        <a:off x="1185590" y="3057626"/>
        <a:ext cx="6934705" cy="993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20DB96C-EDA2-4405-8182-91B8D0A725E7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FCFF3FE-4104-4448-9C95-BE0994EBB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1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A4E60F4-C1BB-EB45-A819-CEFC30D3DB27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6C5DC06-C004-B444-9EFC-ED2A1B412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5DC06-C004-B444-9EFC-ED2A1B412B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6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and local government, services providers, and others throughout multiple systems</a:t>
            </a:r>
          </a:p>
          <a:p>
            <a:r>
              <a:rPr lang="en-US" dirty="0"/>
              <a:t>work together to streamline access to services for parents in reunification.</a:t>
            </a:r>
          </a:p>
          <a:p>
            <a:endParaRPr lang="en-US" sz="1050" dirty="0"/>
          </a:p>
          <a:p>
            <a:r>
              <a:rPr lang="en-US" dirty="0"/>
              <a:t>Each of the systems recognizes that these families constitute some of their more difficult cases – they come in with complex needs, and to succeed must meet rigorous standards within a short time frame.  Working together, they are providing the support net these families need.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5DC06-C004-B444-9EFC-ED2A1B412B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5DC06-C004-B444-9EFC-ED2A1B412B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97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5DC06-C004-B444-9EFC-ED2A1B412B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6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6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0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8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6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7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1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2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51FC5-1056-994C-896D-E43CF404F52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5BCA-F0AB-9C43-B5F2-2661A2129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4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78972" y="816430"/>
            <a:ext cx="7979228" cy="4321628"/>
            <a:chOff x="0" y="0"/>
            <a:chExt cx="4439285" cy="1739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439285" cy="1739900"/>
            </a:xfrm>
            <a:prstGeom prst="rect">
              <a:avLst/>
            </a:prstGeom>
            <a:extLst>
              <a:ext uri="{FAA26D3D-D897-4be2-8F04-BA451C77F1D7}">
  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15="http://schemas.microsoft.com/office/word/2012/wordml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A9BABD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715" y="124460"/>
              <a:ext cx="467360" cy="4673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3087"/>
            <a:ext cx="7772400" cy="183968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295CB2"/>
                </a:solidFill>
              </a:rPr>
              <a:t/>
            </a:r>
            <a:br>
              <a:rPr lang="en-US" b="1" dirty="0" smtClean="0">
                <a:solidFill>
                  <a:srgbClr val="295CB2"/>
                </a:solidFill>
              </a:rPr>
            </a:br>
            <a:r>
              <a:rPr lang="en-US" b="1" dirty="0" smtClean="0">
                <a:solidFill>
                  <a:srgbClr val="295CB2"/>
                </a:solidFill>
              </a:rPr>
              <a:t> </a:t>
            </a:r>
            <a:br>
              <a:rPr lang="en-US" b="1" dirty="0" smtClean="0">
                <a:solidFill>
                  <a:srgbClr val="295CB2"/>
                </a:solidFill>
              </a:rPr>
            </a:br>
            <a:r>
              <a:rPr lang="en-US" sz="800" dirty="0" smtClean="0">
                <a:solidFill>
                  <a:srgbClr val="295CB2"/>
                </a:solidFill>
              </a:rPr>
              <a:t/>
            </a:r>
            <a:br>
              <a:rPr lang="en-US" sz="800" dirty="0" smtClean="0">
                <a:solidFill>
                  <a:srgbClr val="295CB2"/>
                </a:solidFill>
              </a:rPr>
            </a:br>
            <a:r>
              <a:rPr lang="en-US" b="1" dirty="0" smtClean="0">
                <a:solidFill>
                  <a:srgbClr val="295CB2"/>
                </a:solidFill>
              </a:rPr>
              <a:t> Progress &amp; Implications </a:t>
            </a:r>
            <a:br>
              <a:rPr lang="en-US" b="1" dirty="0" smtClean="0">
                <a:solidFill>
                  <a:srgbClr val="295CB2"/>
                </a:solidFill>
              </a:rPr>
            </a:br>
            <a:r>
              <a:rPr lang="en-US" b="1" dirty="0" smtClean="0">
                <a:solidFill>
                  <a:srgbClr val="295CB2"/>
                </a:solidFill>
              </a:rPr>
              <a:t>for Further Action</a:t>
            </a:r>
            <a:br>
              <a:rPr lang="en-US" b="1" dirty="0" smtClean="0">
                <a:solidFill>
                  <a:srgbClr val="295CB2"/>
                </a:solidFill>
              </a:rPr>
            </a:br>
            <a:r>
              <a:rPr lang="en-US" sz="1800" b="1" dirty="0" smtClean="0">
                <a:solidFill>
                  <a:srgbClr val="295CB2"/>
                </a:solidFill>
              </a:rPr>
              <a:t/>
            </a:r>
            <a:br>
              <a:rPr lang="en-US" sz="1800" b="1" dirty="0" smtClean="0">
                <a:solidFill>
                  <a:srgbClr val="295CB2"/>
                </a:solidFill>
              </a:rPr>
            </a:b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11486"/>
            <a:ext cx="6400800" cy="1441407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Frank Mecca &amp; Dana </a:t>
            </a:r>
            <a:r>
              <a:rPr lang="en-US" sz="2000" dirty="0">
                <a:solidFill>
                  <a:schemeClr val="tx1"/>
                </a:solidFill>
              </a:rPr>
              <a:t>Blackwell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i="1" dirty="0" smtClean="0">
                <a:solidFill>
                  <a:schemeClr val="tx1"/>
                </a:solidFill>
              </a:rPr>
              <a:t>PASS Co-Chairs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                   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June 1, 2016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8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7530" y="360757"/>
            <a:ext cx="8030882" cy="640301"/>
          </a:xfrm>
          <a:prstGeom prst="rect">
            <a:avLst/>
          </a:prstGeom>
          <a:solidFill>
            <a:srgbClr val="295CB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Geneva"/>
              <a:cs typeface="Genev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530" y="1144220"/>
            <a:ext cx="80391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295CB2"/>
                </a:solidFill>
              </a:rPr>
              <a:t>The Goals of the PASS Behavioral Health Ventura County Beta Test are:</a:t>
            </a:r>
          </a:p>
          <a:p>
            <a:endParaRPr lang="en-US" sz="800" b="1" i="1" dirty="0" smtClean="0">
              <a:solidFill>
                <a:srgbClr val="295CB2"/>
              </a:solidFill>
            </a:endParaRPr>
          </a:p>
          <a:p>
            <a:endParaRPr lang="en-US" sz="800" dirty="0"/>
          </a:p>
          <a:p>
            <a:pPr marL="860425" indent="-457200">
              <a:spcBef>
                <a:spcPts val="800"/>
              </a:spcBef>
              <a:buAutoNum type="arabicPeriod"/>
            </a:pPr>
            <a:r>
              <a:rPr lang="en-US" sz="2800" dirty="0" smtClean="0"/>
              <a:t>Ensure timely engagement of parents receiving reunification services in appropriate behavioral health services, in order to improve family reunification outcomes.</a:t>
            </a:r>
          </a:p>
          <a:p>
            <a:pPr marL="860425" indent="-457200">
              <a:spcBef>
                <a:spcPts val="800"/>
              </a:spcBef>
              <a:buAutoNum type="arabicPeriod"/>
            </a:pPr>
            <a:r>
              <a:rPr lang="en-US" sz="2800" dirty="0" smtClean="0"/>
              <a:t>Develop a system across child welfare and behavioral health agencies for priority access for parents into these services.  </a:t>
            </a:r>
          </a:p>
          <a:p>
            <a:pPr marL="403225">
              <a:spcBef>
                <a:spcPts val="800"/>
              </a:spcBef>
            </a:pPr>
            <a:endParaRPr lang="en-US" sz="2000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0262" y="6299200"/>
            <a:ext cx="8030882" cy="0"/>
          </a:xfrm>
          <a:prstGeom prst="straightConnector1">
            <a:avLst/>
          </a:prstGeom>
          <a:ln w="3175" cmpd="sng">
            <a:solidFill>
              <a:schemeClr val="accent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0262" y="6311900"/>
            <a:ext cx="8039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 smtClean="0">
                <a:solidFill>
                  <a:srgbClr val="295CB2"/>
                </a:solidFill>
                <a:latin typeface="Times New Roman"/>
                <a:cs typeface="Times New Roman"/>
              </a:rPr>
              <a:t>Child Welfare Council – Priority Access to Services and Supports</a:t>
            </a:r>
          </a:p>
        </p:txBody>
      </p:sp>
    </p:spTree>
    <p:extLst>
      <p:ext uri="{BB962C8B-B14F-4D97-AF65-F5344CB8AC3E}">
        <p14:creationId xmlns:p14="http://schemas.microsoft.com/office/powerpoint/2010/main" val="41507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60363"/>
            <a:ext cx="8201025" cy="549275"/>
          </a:xfrm>
          <a:prstGeom prst="rect">
            <a:avLst/>
          </a:prstGeom>
          <a:solidFill>
            <a:srgbClr val="295CB2"/>
          </a:solidFill>
          <a:ln w="571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Geneva"/>
                <a:cs typeface="Geneva"/>
              </a:rPr>
              <a:t>Emerging Trends</a:t>
            </a:r>
            <a:endParaRPr lang="en-US" sz="2000" dirty="0">
              <a:latin typeface="Geneva"/>
              <a:cs typeface="Geneva"/>
            </a:endParaRP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627063" y="1144588"/>
            <a:ext cx="80391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2000" b="1">
              <a:solidFill>
                <a:srgbClr val="000000"/>
              </a:solidFill>
              <a:latin typeface="Calibri" charset="0"/>
            </a:endParaRPr>
          </a:p>
          <a:p>
            <a:pPr eaLnBrk="1" hangingPunct="1"/>
            <a:endParaRPr lang="en-US" sz="800" b="1">
              <a:solidFill>
                <a:srgbClr val="295CB2"/>
              </a:solidFill>
              <a:latin typeface="Calibri" charset="0"/>
            </a:endParaRPr>
          </a:p>
          <a:p>
            <a:pPr eaLnBrk="1" hangingPunct="1"/>
            <a:endParaRPr lang="en-US" sz="1600">
              <a:latin typeface="Calibri" charset="0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600075" y="6299200"/>
            <a:ext cx="8031163" cy="0"/>
          </a:xfrm>
          <a:prstGeom prst="straightConnector1">
            <a:avLst/>
          </a:prstGeom>
          <a:noFill/>
          <a:ln w="3175">
            <a:solidFill>
              <a:schemeClr val="accent1"/>
            </a:solidFill>
            <a:round/>
            <a:headEnd type="oval" w="med" len="med"/>
            <a:tailEnd type="oval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600075" y="6311900"/>
            <a:ext cx="8039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b="1" i="1">
                <a:solidFill>
                  <a:srgbClr val="295CB2"/>
                </a:solidFill>
                <a:latin typeface="Times New Roman" charset="0"/>
                <a:cs typeface="Times New Roman" charset="0"/>
              </a:rPr>
              <a:t>Child Welfare Council – Priority Access to Services and Supports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6486020"/>
              </p:ext>
            </p:extLst>
          </p:nvPr>
        </p:nvGraphicFramePr>
        <p:xfrm>
          <a:off x="457200" y="1426029"/>
          <a:ext cx="8174038" cy="4700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46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60363"/>
            <a:ext cx="8201025" cy="544512"/>
          </a:xfrm>
          <a:prstGeom prst="rect">
            <a:avLst/>
          </a:prstGeom>
          <a:solidFill>
            <a:srgbClr val="295CB2"/>
          </a:solidFill>
          <a:ln w="5715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latin typeface="Geneva"/>
                <a:cs typeface="Geneva"/>
              </a:rPr>
              <a:t>Key Lessons Learned </a:t>
            </a:r>
            <a:endParaRPr lang="en-US" sz="2000" dirty="0">
              <a:latin typeface="Geneva"/>
              <a:cs typeface="Geneva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457200" y="6299200"/>
            <a:ext cx="8174038" cy="0"/>
          </a:xfrm>
          <a:prstGeom prst="straightConnector1">
            <a:avLst/>
          </a:prstGeom>
          <a:noFill/>
          <a:ln w="3175">
            <a:solidFill>
              <a:schemeClr val="accent1"/>
            </a:solidFill>
            <a:round/>
            <a:headEnd type="oval" w="med" len="med"/>
            <a:tailEnd type="oval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600075" y="6311900"/>
            <a:ext cx="8039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000" b="1" i="1">
                <a:solidFill>
                  <a:srgbClr val="295CB2"/>
                </a:solidFill>
                <a:latin typeface="Times New Roman" charset="0"/>
                <a:cs typeface="Times New Roman" charset="0"/>
              </a:rPr>
              <a:t>Child Welfare Council – Priority Access to Services and Supports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0176" y="1107055"/>
            <a:ext cx="8088086" cy="5108688"/>
          </a:xfrm>
        </p:spPr>
        <p:txBody>
          <a:bodyPr>
            <a:normAutofit/>
          </a:bodyPr>
          <a:lstStyle/>
          <a:p>
            <a:r>
              <a:rPr lang="en-US" dirty="0" smtClean="0"/>
              <a:t>Leadership, vision and history of collaboration matter</a:t>
            </a:r>
          </a:p>
          <a:p>
            <a:r>
              <a:rPr lang="en-US" dirty="0"/>
              <a:t>The protocols for referral, assessment and initiation are achievable</a:t>
            </a:r>
          </a:p>
          <a:p>
            <a:r>
              <a:rPr lang="en-US" dirty="0" smtClean="0"/>
              <a:t>A willingness for agencies to be flexible in their processes is key</a:t>
            </a:r>
          </a:p>
          <a:p>
            <a:pPr lvl="1"/>
            <a:r>
              <a:rPr lang="en-US" dirty="0" smtClean="0"/>
              <a:t>New infrastructures developed for communication and data collection/reporting</a:t>
            </a:r>
          </a:p>
          <a:p>
            <a:r>
              <a:rPr lang="en-US" dirty="0" smtClean="0"/>
              <a:t>Early engagement and multiple releases of information have not been barriers as expected</a:t>
            </a:r>
          </a:p>
          <a:p>
            <a:r>
              <a:rPr lang="en-US" dirty="0" smtClean="0"/>
              <a:t>Judicial engagement is critical</a:t>
            </a:r>
          </a:p>
          <a:p>
            <a:r>
              <a:rPr lang="en-US" dirty="0" smtClean="0"/>
              <a:t>Care coordination and quality are important </a:t>
            </a:r>
            <a:r>
              <a:rPr lang="en-US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189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78972" y="816430"/>
            <a:ext cx="7979228" cy="4321628"/>
            <a:chOff x="0" y="0"/>
            <a:chExt cx="4439285" cy="1739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439285" cy="1739900"/>
            </a:xfrm>
            <a:prstGeom prst="rect">
              <a:avLst/>
            </a:prstGeom>
            <a:extLst>
              <a:ext uri="{FAA26D3D-D897-4be2-8F04-BA451C77F1D7}">
                <ma14:placeholderFlag xmlns:lc="http://schemas.openxmlformats.org/drawingml/2006/lockedCanvas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15="http://schemas.microsoft.com/office/word/2012/wordml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rgbClr val="A9BABD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715" y="124460"/>
              <a:ext cx="467360" cy="4673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3087"/>
            <a:ext cx="7772400" cy="21868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295CB2"/>
                </a:solidFill>
              </a:rPr>
              <a:t/>
            </a:r>
            <a:br>
              <a:rPr lang="en-US" b="1" dirty="0" smtClean="0">
                <a:solidFill>
                  <a:srgbClr val="295CB2"/>
                </a:solidFill>
              </a:rPr>
            </a:br>
            <a:r>
              <a:rPr lang="en-US" b="1" dirty="0" smtClean="0">
                <a:solidFill>
                  <a:srgbClr val="295CB2"/>
                </a:solidFill>
              </a:rPr>
              <a:t> </a:t>
            </a:r>
            <a:br>
              <a:rPr lang="en-US" b="1" dirty="0" smtClean="0">
                <a:solidFill>
                  <a:srgbClr val="295CB2"/>
                </a:solidFill>
              </a:rPr>
            </a:br>
            <a:r>
              <a:rPr lang="en-US" sz="800" dirty="0" smtClean="0">
                <a:solidFill>
                  <a:srgbClr val="295CB2"/>
                </a:solidFill>
              </a:rPr>
              <a:t/>
            </a:r>
            <a:br>
              <a:rPr lang="en-US" sz="800" dirty="0" smtClean="0">
                <a:solidFill>
                  <a:srgbClr val="295CB2"/>
                </a:solidFill>
              </a:rPr>
            </a:br>
            <a:r>
              <a:rPr lang="en-US" b="1" dirty="0" smtClean="0">
                <a:solidFill>
                  <a:srgbClr val="295CB2"/>
                </a:solidFill>
              </a:rPr>
              <a:t> Progress &amp; Implications </a:t>
            </a:r>
            <a:br>
              <a:rPr lang="en-US" b="1" dirty="0" smtClean="0">
                <a:solidFill>
                  <a:srgbClr val="295CB2"/>
                </a:solidFill>
              </a:rPr>
            </a:br>
            <a:r>
              <a:rPr lang="en-US" b="1" dirty="0" smtClean="0">
                <a:solidFill>
                  <a:srgbClr val="295CB2"/>
                </a:solidFill>
              </a:rPr>
              <a:t>for Further Action</a:t>
            </a:r>
            <a:br>
              <a:rPr lang="en-US" b="1" dirty="0" smtClean="0">
                <a:solidFill>
                  <a:srgbClr val="295CB2"/>
                </a:solidFill>
              </a:rPr>
            </a:br>
            <a:r>
              <a:rPr lang="en-US" sz="1800" b="1" dirty="0" smtClean="0">
                <a:solidFill>
                  <a:srgbClr val="295CB2"/>
                </a:solidFill>
              </a:rPr>
              <a:t/>
            </a:r>
            <a:br>
              <a:rPr lang="en-US" sz="1800" b="1" dirty="0" smtClean="0">
                <a:solidFill>
                  <a:srgbClr val="295CB2"/>
                </a:solidFill>
              </a:rPr>
            </a:b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8057"/>
            <a:ext cx="6400800" cy="111483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June 1, 2016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994108A8291441B98783BA4CF0287E" ma:contentTypeVersion="0" ma:contentTypeDescription="Create a new document." ma:contentTypeScope="" ma:versionID="175919415d5c6e53e74e1aa97b295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F1F882-6FFF-4D4D-9CDC-E12945332693}"/>
</file>

<file path=customXml/itemProps2.xml><?xml version="1.0" encoding="utf-8"?>
<ds:datastoreItem xmlns:ds="http://schemas.openxmlformats.org/officeDocument/2006/customXml" ds:itemID="{DA5F083D-7CE4-4FD4-9CE8-DB510FA8CF2D}"/>
</file>

<file path=customXml/itemProps3.xml><?xml version="1.0" encoding="utf-8"?>
<ds:datastoreItem xmlns:ds="http://schemas.openxmlformats.org/officeDocument/2006/customXml" ds:itemID="{574E5FF4-BDC3-4439-807E-526AE6372863}"/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269</Words>
  <Application>Microsoft Office PowerPoint</Application>
  <PresentationFormat>On-screen Show (4:3)</PresentationFormat>
  <Paragraphs>39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Progress &amp; Implications  for Further Action  </vt:lpstr>
      <vt:lpstr>PowerPoint Presentation</vt:lpstr>
      <vt:lpstr>PowerPoint Presentation</vt:lpstr>
      <vt:lpstr>PowerPoint Presentation</vt:lpstr>
      <vt:lpstr>     Progress &amp; Implications  for Further Action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(PASS)    Project Update</dc:title>
  <dc:creator>Michael Wright</dc:creator>
  <cp:lastModifiedBy>Pizzini, Sylvia@CHHS</cp:lastModifiedBy>
  <cp:revision>79</cp:revision>
  <cp:lastPrinted>2016-05-31T18:17:19Z</cp:lastPrinted>
  <dcterms:created xsi:type="dcterms:W3CDTF">2014-06-03T00:36:49Z</dcterms:created>
  <dcterms:modified xsi:type="dcterms:W3CDTF">2016-05-31T21:40:20Z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0x0101005B994108A8291441B98783BA4CF0287E</vt:lpwstr>
  </property>
  <property fmtid="{D5CDD505-2E9C-101B-9397-08002B2CF9AE}" pid="3" name="Order">
    <vt:r8>55700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