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dp" ContentType="image/vnd.ms-photo"/>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0" r:id="rId5"/>
    <p:sldId id="259" r:id="rId6"/>
    <p:sldId id="261" r:id="rId7"/>
    <p:sldId id="262" r:id="rId8"/>
    <p:sldId id="269" r:id="rId9"/>
    <p:sldId id="268"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090"/>
    <a:srgbClr val="990033"/>
    <a:srgbClr val="FF66FF"/>
    <a:srgbClr val="FF33CC"/>
    <a:srgbClr val="FFFF66"/>
    <a:srgbClr val="72A2DC"/>
    <a:srgbClr val="8C84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1" autoAdjust="0"/>
    <p:restoredTop sz="94737" autoAdjust="0"/>
  </p:normalViewPr>
  <p:slideViewPr>
    <p:cSldViewPr snapToGrid="0" snapToObjects="1">
      <p:cViewPr>
        <p:scale>
          <a:sx n="69" d="100"/>
          <a:sy n="69" d="100"/>
        </p:scale>
        <p:origin x="-462" y="-744"/>
      </p:cViewPr>
      <p:guideLst>
        <p:guide orient="horz" pos="928"/>
        <p:guide orient="horz"/>
        <p:guide orient="horz" pos="4319"/>
        <p:guide orient="horz" pos="368"/>
        <p:guide pos="2880"/>
        <p:guide pos="5551"/>
        <p:guide pos="5759"/>
        <p:guide/>
        <p:guide pos="238"/>
        <p:guide pos="3476"/>
        <p:guide pos="586"/>
        <p:guide pos="521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B27C6-1B9F-400D-85A3-E77D5EC932B5}" type="datetimeFigureOut">
              <a:rPr lang="en-US" smtClean="0"/>
              <a:pPr/>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4807D-B7AC-4C21-8035-118ED116CE9E}" type="slidenum">
              <a:rPr lang="en-US" smtClean="0"/>
              <a:pPr/>
              <a:t>‹#›</a:t>
            </a:fld>
            <a:endParaRPr lang="en-US"/>
          </a:p>
        </p:txBody>
      </p:sp>
    </p:spTree>
    <p:extLst>
      <p:ext uri="{BB962C8B-B14F-4D97-AF65-F5344CB8AC3E}">
        <p14:creationId xmlns:p14="http://schemas.microsoft.com/office/powerpoint/2010/main" val="386780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4807D-B7AC-4C21-8035-118ED116CE9E}" type="slidenum">
              <a:rPr lang="en-US" smtClean="0"/>
              <a:pPr/>
              <a:t>3</a:t>
            </a:fld>
            <a:endParaRPr lang="en-US"/>
          </a:p>
        </p:txBody>
      </p:sp>
    </p:spTree>
    <p:extLst>
      <p:ext uri="{BB962C8B-B14F-4D97-AF65-F5344CB8AC3E}">
        <p14:creationId xmlns:p14="http://schemas.microsoft.com/office/powerpoint/2010/main" val="73934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8306B-FA23-482B-9AD6-4C296703E6DE}"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38320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BD2A7-6816-4E5D-AD89-B8D0C530E332}"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414134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1B3BE-EA8F-41D8-9CA5-A31B07E96C6E}"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338352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A23D2-121D-44FD-9110-2864EEED320A}"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416330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A19CA-5F10-4D66-9F2B-355CBFA0C5FC}"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380811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C3C3D2-B33A-43D8-928B-2875E7DA3D53}" type="datetime1">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401239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73E27B-602C-4B09-9DE7-0C80AD30508E}" type="datetime1">
              <a:rPr lang="en-US" smtClean="0"/>
              <a:pPr/>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412392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4915C-9996-47FD-BDCA-3EE5D138F94E}" type="datetime1">
              <a:rPr lang="en-US" smtClean="0"/>
              <a:pPr/>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219999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DA5F8-CB62-4000-92A5-D84DEA921D19}" type="datetime1">
              <a:rPr lang="en-US" smtClean="0"/>
              <a:pPr/>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140598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16E74-53C7-4595-B9C2-897F18081760}" type="datetime1">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140419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2086E-A23F-4E71-8D9B-9E26E005582D}" type="datetime1">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C689E-932B-2B43-AFB1-73C262B04A46}" type="slidenum">
              <a:rPr lang="en-US" smtClean="0"/>
              <a:pPr/>
              <a:t>‹#›</a:t>
            </a:fld>
            <a:endParaRPr lang="en-US"/>
          </a:p>
        </p:txBody>
      </p:sp>
    </p:spTree>
    <p:extLst>
      <p:ext uri="{BB962C8B-B14F-4D97-AF65-F5344CB8AC3E}">
        <p14:creationId xmlns:p14="http://schemas.microsoft.com/office/powerpoint/2010/main" val="283869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A299A-FDB5-450C-9C0E-803297DBF313}" type="datetime1">
              <a:rPr lang="en-US" smtClean="0"/>
              <a:pPr/>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C689E-932B-2B43-AFB1-73C262B04A46}" type="slidenum">
              <a:rPr lang="en-US" smtClean="0"/>
              <a:pPr/>
              <a:t>‹#›</a:t>
            </a:fld>
            <a:endParaRPr lang="en-US"/>
          </a:p>
        </p:txBody>
      </p:sp>
    </p:spTree>
    <p:extLst>
      <p:ext uri="{BB962C8B-B14F-4D97-AF65-F5344CB8AC3E}">
        <p14:creationId xmlns:p14="http://schemas.microsoft.com/office/powerpoint/2010/main" val="395825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latin typeface="+mj-lt"/>
            </a:endParaRPr>
          </a:p>
        </p:txBody>
      </p:sp>
      <p:pic>
        <p:nvPicPr>
          <p:cNvPr id="5" name="Picture 4" descr="BXP46511.JPG"/>
          <p:cNvPicPr>
            <a:picLocks noChangeAspect="1"/>
          </p:cNvPicPr>
          <p:nvPr/>
        </p:nvPicPr>
        <p:blipFill rotWithShape="1">
          <a:blip r:embed="rId2">
            <a:extLst>
              <a:ext uri="{28A0092B-C50C-407E-A947-70E740481C1C}">
                <a14:useLocalDpi xmlns:a14="http://schemas.microsoft.com/office/drawing/2010/main" val="0"/>
              </a:ext>
            </a:extLst>
          </a:blip>
          <a:srcRect l="31123" t="3987" b="15560"/>
          <a:stretch/>
        </p:blipFill>
        <p:spPr>
          <a:xfrm>
            <a:off x="0" y="-1"/>
            <a:ext cx="9144000" cy="6858001"/>
          </a:xfrm>
          <a:prstGeom prst="rect">
            <a:avLst/>
          </a:prstGeom>
        </p:spPr>
      </p:pic>
      <p:sp>
        <p:nvSpPr>
          <p:cNvPr id="6" name="TextBox 5"/>
          <p:cNvSpPr txBox="1"/>
          <p:nvPr/>
        </p:nvSpPr>
        <p:spPr>
          <a:xfrm>
            <a:off x="0" y="4409865"/>
            <a:ext cx="9144000" cy="2448135"/>
          </a:xfrm>
          <a:prstGeom prst="rect">
            <a:avLst/>
          </a:prstGeom>
          <a:gradFill flip="none" rotWithShape="1">
            <a:gsLst>
              <a:gs pos="19000">
                <a:schemeClr val="tx1">
                  <a:alpha val="85000"/>
                </a:schemeClr>
              </a:gs>
              <a:gs pos="100000">
                <a:schemeClr val="bg1">
                  <a:alpha val="0"/>
                </a:schemeClr>
              </a:gs>
            </a:gsLst>
            <a:lin ang="16200000" scaled="0"/>
            <a:tileRect/>
          </a:gradFill>
          <a:ln>
            <a:noFill/>
          </a:ln>
        </p:spPr>
        <p:txBody>
          <a:bodyPr wrap="square" rtlCol="0">
            <a:noAutofit/>
          </a:bodyPr>
          <a:lstStyle/>
          <a:p>
            <a:endParaRPr lang="en-US" sz="3000" b="1" dirty="0" smtClean="0">
              <a:ln>
                <a:solidFill>
                  <a:schemeClr val="tx1"/>
                </a:solidFill>
              </a:ln>
              <a:solidFill>
                <a:schemeClr val="bg1"/>
              </a:solidFill>
              <a:latin typeface="+mj-lt"/>
              <a:cs typeface="Arial"/>
            </a:endParaRPr>
          </a:p>
          <a:p>
            <a:endParaRPr lang="en-US" sz="3000" b="1" dirty="0" smtClean="0">
              <a:ln>
                <a:solidFill>
                  <a:schemeClr val="tx1"/>
                </a:solidFill>
              </a:ln>
              <a:solidFill>
                <a:schemeClr val="bg1"/>
              </a:solidFill>
              <a:latin typeface="+mj-lt"/>
              <a:cs typeface="Arial"/>
            </a:endParaRPr>
          </a:p>
          <a:p>
            <a:endParaRPr lang="en-US" sz="3000" b="1" dirty="0">
              <a:ln>
                <a:solidFill>
                  <a:schemeClr val="tx1"/>
                </a:solidFill>
              </a:ln>
              <a:solidFill>
                <a:schemeClr val="bg1"/>
              </a:solidFill>
              <a:latin typeface="+mj-lt"/>
              <a:cs typeface="Arial"/>
            </a:endParaRPr>
          </a:p>
        </p:txBody>
      </p:sp>
      <p:sp>
        <p:nvSpPr>
          <p:cNvPr id="7" name="TextBox 6"/>
          <p:cNvSpPr txBox="1"/>
          <p:nvPr/>
        </p:nvSpPr>
        <p:spPr>
          <a:xfrm>
            <a:off x="0" y="-1"/>
            <a:ext cx="9144000" cy="1907629"/>
          </a:xfrm>
          <a:prstGeom prst="rect">
            <a:avLst/>
          </a:prstGeom>
          <a:gradFill flip="none" rotWithShape="1">
            <a:gsLst>
              <a:gs pos="0">
                <a:schemeClr val="bg1">
                  <a:alpha val="57000"/>
                </a:schemeClr>
              </a:gs>
              <a:gs pos="100000">
                <a:schemeClr val="bg1">
                  <a:alpha val="0"/>
                </a:schemeClr>
              </a:gs>
            </a:gsLst>
            <a:lin ang="5400000" scaled="0"/>
            <a:tileRect/>
          </a:gradFill>
        </p:spPr>
        <p:txBody>
          <a:bodyPr wrap="square" rtlCol="0">
            <a:noAutofit/>
          </a:bodyPr>
          <a:lstStyle/>
          <a:p>
            <a:pPr algn="r"/>
            <a:endParaRPr lang="en-US" sz="3200" b="1" dirty="0" smtClean="0">
              <a:latin typeface="+mj-lt"/>
            </a:endParaRPr>
          </a:p>
          <a:p>
            <a:pPr algn="r"/>
            <a:endParaRPr lang="en-US" sz="3200" b="1" dirty="0">
              <a:latin typeface="+mj-lt"/>
            </a:endParaRPr>
          </a:p>
        </p:txBody>
      </p:sp>
      <p:sp>
        <p:nvSpPr>
          <p:cNvPr id="9" name="TextBox 8"/>
          <p:cNvSpPr txBox="1"/>
          <p:nvPr/>
        </p:nvSpPr>
        <p:spPr>
          <a:xfrm>
            <a:off x="890750" y="322518"/>
            <a:ext cx="8001000" cy="2369880"/>
          </a:xfrm>
          <a:prstGeom prst="rect">
            <a:avLst/>
          </a:prstGeom>
          <a:noFill/>
        </p:spPr>
        <p:txBody>
          <a:bodyPr wrap="square" rtlCol="0">
            <a:spAutoFit/>
          </a:bodyPr>
          <a:lstStyle/>
          <a:p>
            <a:pPr algn="r">
              <a:lnSpc>
                <a:spcPct val="75000"/>
              </a:lnSpc>
              <a:spcBef>
                <a:spcPts val="600"/>
              </a:spcBef>
            </a:pPr>
            <a:r>
              <a:rPr lang="en-US" sz="4000" b="1" dirty="0" smtClean="0">
                <a:latin typeface="+mj-lt"/>
              </a:rPr>
              <a:t>Supporting the </a:t>
            </a:r>
            <a:br>
              <a:rPr lang="en-US" sz="4000" b="1" dirty="0" smtClean="0">
                <a:latin typeface="+mj-lt"/>
              </a:rPr>
            </a:br>
            <a:r>
              <a:rPr lang="en-US" sz="4000" b="1" dirty="0" smtClean="0">
                <a:latin typeface="+mj-lt"/>
              </a:rPr>
              <a:t>Academic Success</a:t>
            </a:r>
            <a:br>
              <a:rPr lang="en-US" sz="4000" b="1" dirty="0" smtClean="0">
                <a:latin typeface="+mj-lt"/>
              </a:rPr>
            </a:br>
            <a:r>
              <a:rPr lang="en-US" sz="4000" b="1" dirty="0" smtClean="0">
                <a:latin typeface="+mj-lt"/>
              </a:rPr>
              <a:t>of Foster Youth </a:t>
            </a:r>
          </a:p>
          <a:p>
            <a:pPr algn="r">
              <a:lnSpc>
                <a:spcPct val="75000"/>
              </a:lnSpc>
              <a:spcBef>
                <a:spcPts val="1200"/>
              </a:spcBef>
            </a:pPr>
            <a:r>
              <a:rPr lang="en-US" sz="3200" b="1" dirty="0" smtClean="0">
                <a:latin typeface="+mj-lt"/>
              </a:rPr>
              <a:t>Partial Credit </a:t>
            </a:r>
            <a:br>
              <a:rPr lang="en-US" sz="3200" b="1" dirty="0" smtClean="0">
                <a:latin typeface="+mj-lt"/>
              </a:rPr>
            </a:br>
            <a:r>
              <a:rPr lang="en-US" sz="3200" b="1" dirty="0" smtClean="0">
                <a:latin typeface="+mj-lt"/>
              </a:rPr>
              <a:t>Recommendations</a:t>
            </a:r>
            <a:endParaRPr lang="en-US" sz="3200" b="1" dirty="0">
              <a:ln>
                <a:solidFill>
                  <a:schemeClr val="bg1"/>
                </a:solidFill>
              </a:ln>
              <a:latin typeface="+mj-lt"/>
            </a:endParaRPr>
          </a:p>
        </p:txBody>
      </p:sp>
      <p:sp>
        <p:nvSpPr>
          <p:cNvPr id="10" name="TextBox 9"/>
          <p:cNvSpPr txBox="1"/>
          <p:nvPr/>
        </p:nvSpPr>
        <p:spPr>
          <a:xfrm>
            <a:off x="3894076" y="6017184"/>
            <a:ext cx="5013434" cy="822960"/>
          </a:xfrm>
          <a:prstGeom prst="rect">
            <a:avLst/>
          </a:prstGeom>
          <a:noFill/>
          <a:ln>
            <a:noFill/>
          </a:ln>
        </p:spPr>
        <p:txBody>
          <a:bodyPr wrap="square" rtlCol="0">
            <a:noAutofit/>
          </a:bodyPr>
          <a:lstStyle/>
          <a:p>
            <a:pPr algn="r">
              <a:lnSpc>
                <a:spcPct val="80000"/>
              </a:lnSpc>
            </a:pPr>
            <a:r>
              <a:rPr lang="en-US" sz="2400" dirty="0" smtClean="0">
                <a:solidFill>
                  <a:schemeClr val="bg1"/>
                </a:solidFill>
                <a:latin typeface="+mj-lt"/>
                <a:cs typeface="Arial"/>
              </a:rPr>
              <a:t>By the Child and Youth Development </a:t>
            </a:r>
            <a:br>
              <a:rPr lang="en-US" sz="2400" dirty="0" smtClean="0">
                <a:solidFill>
                  <a:schemeClr val="bg1"/>
                </a:solidFill>
                <a:latin typeface="+mj-lt"/>
                <a:cs typeface="Arial"/>
              </a:rPr>
            </a:br>
            <a:r>
              <a:rPr lang="en-US" sz="2400" dirty="0" smtClean="0">
                <a:solidFill>
                  <a:schemeClr val="bg1"/>
                </a:solidFill>
                <a:latin typeface="+mj-lt"/>
                <a:cs typeface="Arial"/>
              </a:rPr>
              <a:t>and Successful Transitions Committee</a:t>
            </a:r>
          </a:p>
          <a:p>
            <a:pPr algn="r">
              <a:lnSpc>
                <a:spcPct val="80000"/>
              </a:lnSpc>
            </a:pPr>
            <a:endParaRPr lang="en-US" sz="2800" b="1" dirty="0">
              <a:ln>
                <a:solidFill>
                  <a:schemeClr val="tx1"/>
                </a:solidFill>
              </a:ln>
              <a:solidFill>
                <a:schemeClr val="bg1"/>
              </a:solidFill>
              <a:latin typeface="+mj-lt"/>
              <a:cs typeface="Arial"/>
            </a:endParaRPr>
          </a:p>
        </p:txBody>
      </p:sp>
      <p:sp>
        <p:nvSpPr>
          <p:cNvPr id="11" name="TextBox 10"/>
          <p:cNvSpPr txBox="1"/>
          <p:nvPr/>
        </p:nvSpPr>
        <p:spPr>
          <a:xfrm>
            <a:off x="236482" y="6017184"/>
            <a:ext cx="8907517" cy="822960"/>
          </a:xfrm>
          <a:prstGeom prst="rect">
            <a:avLst/>
          </a:prstGeom>
          <a:noFill/>
          <a:ln>
            <a:noFill/>
          </a:ln>
        </p:spPr>
        <p:txBody>
          <a:bodyPr wrap="square" rtlCol="0">
            <a:noAutofit/>
          </a:bodyPr>
          <a:lstStyle/>
          <a:p>
            <a:pPr>
              <a:lnSpc>
                <a:spcPct val="80000"/>
              </a:lnSpc>
            </a:pPr>
            <a:r>
              <a:rPr lang="en-US" sz="2400" b="1" dirty="0" smtClean="0">
                <a:solidFill>
                  <a:schemeClr val="bg1"/>
                </a:solidFill>
                <a:latin typeface="+mj-lt"/>
                <a:cs typeface="Arial"/>
              </a:rPr>
              <a:t>Presented to the</a:t>
            </a:r>
            <a:br>
              <a:rPr lang="en-US" sz="2400" b="1" dirty="0" smtClean="0">
                <a:solidFill>
                  <a:schemeClr val="bg1"/>
                </a:solidFill>
                <a:latin typeface="+mj-lt"/>
                <a:cs typeface="Arial"/>
              </a:rPr>
            </a:br>
            <a:r>
              <a:rPr lang="en-US" sz="2400" b="1" dirty="0" smtClean="0">
                <a:solidFill>
                  <a:schemeClr val="bg1"/>
                </a:solidFill>
                <a:latin typeface="+mj-lt"/>
                <a:cs typeface="Arial"/>
              </a:rPr>
              <a:t>Child Welfare Council</a:t>
            </a:r>
          </a:p>
          <a:p>
            <a:pPr>
              <a:lnSpc>
                <a:spcPct val="80000"/>
              </a:lnSpc>
            </a:pPr>
            <a:endParaRPr lang="en-US" sz="2800" b="1" dirty="0">
              <a:ln>
                <a:solidFill>
                  <a:schemeClr val="tx1"/>
                </a:solidFill>
              </a:ln>
              <a:solidFill>
                <a:schemeClr val="bg1"/>
              </a:solidFill>
              <a:latin typeface="+mj-lt"/>
              <a:cs typeface="Arial"/>
            </a:endParaRPr>
          </a:p>
        </p:txBody>
      </p:sp>
    </p:spTree>
    <p:extLst>
      <p:ext uri="{BB962C8B-B14F-4D97-AF65-F5344CB8AC3E}">
        <p14:creationId xmlns:p14="http://schemas.microsoft.com/office/powerpoint/2010/main" val="1603268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XP46499.JPG"/>
          <p:cNvPicPr>
            <a:picLocks noChangeAspect="1"/>
          </p:cNvPicPr>
          <p:nvPr/>
        </p:nvPicPr>
        <p:blipFill>
          <a:blip r:embed="rId2">
            <a:extLst>
              <a:ext uri="{28A0092B-C50C-407E-A947-70E740481C1C}">
                <a14:useLocalDpi xmlns:a14="http://schemas.microsoft.com/office/drawing/2010/main" val="0"/>
              </a:ext>
            </a:extLst>
          </a:blip>
          <a:srcRect l="-130" t="7222" r="7649" b="1076"/>
          <a:stretch>
            <a:fillRect/>
          </a:stretch>
        </p:blipFill>
        <p:spPr>
          <a:xfrm>
            <a:off x="4572000" y="0"/>
            <a:ext cx="4572000" cy="6856413"/>
          </a:xfrm>
          <a:prstGeom prst="rect">
            <a:avLst/>
          </a:prstGeom>
        </p:spPr>
      </p:pic>
      <p:sp>
        <p:nvSpPr>
          <p:cNvPr id="3" name="Rectangle 2"/>
          <p:cNvSpPr/>
          <p:nvPr/>
        </p:nvSpPr>
        <p:spPr>
          <a:xfrm>
            <a:off x="0" y="0"/>
            <a:ext cx="4609420" cy="6858000"/>
          </a:xfrm>
          <a:prstGeom prst="rect">
            <a:avLst/>
          </a:prstGeom>
          <a:solidFill>
            <a:srgbClr val="9900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591012" y="0"/>
            <a:ext cx="1034386" cy="6858000"/>
          </a:xfrm>
          <a:prstGeom prst="rect">
            <a:avLst/>
          </a:prstGeom>
          <a:gradFill flip="none" rotWithShape="1">
            <a:gsLst>
              <a:gs pos="0">
                <a:srgbClr val="990033"/>
              </a:gs>
              <a:gs pos="100000">
                <a:srgbClr val="990033">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76149" y="599799"/>
            <a:ext cx="3192792" cy="369332"/>
          </a:xfrm>
          <a:prstGeom prst="rect">
            <a:avLst/>
          </a:prstGeom>
          <a:noFill/>
        </p:spPr>
        <p:txBody>
          <a:bodyPr wrap="square" rtlCol="0">
            <a:spAutoFit/>
          </a:bodyPr>
          <a:lstStyle/>
          <a:p>
            <a:endParaRPr lang="en-US" dirty="0"/>
          </a:p>
        </p:txBody>
      </p:sp>
      <p:sp>
        <p:nvSpPr>
          <p:cNvPr id="6" name="Rectangle 5"/>
          <p:cNvSpPr/>
          <p:nvPr/>
        </p:nvSpPr>
        <p:spPr>
          <a:xfrm>
            <a:off x="377826" y="505370"/>
            <a:ext cx="4477954" cy="6145272"/>
          </a:xfrm>
          <a:prstGeom prst="rect">
            <a:avLst/>
          </a:prstGeom>
        </p:spPr>
        <p:txBody>
          <a:bodyPr wrap="square">
            <a:spAutoFit/>
          </a:bodyPr>
          <a:lstStyle/>
          <a:p>
            <a:pPr>
              <a:lnSpc>
                <a:spcPct val="80000"/>
              </a:lnSpc>
              <a:spcBef>
                <a:spcPts val="600"/>
              </a:spcBef>
            </a:pPr>
            <a:r>
              <a:rPr lang="en-US" sz="2200" i="1" dirty="0" smtClean="0">
                <a:solidFill>
                  <a:srgbClr val="FFFFFF"/>
                </a:solidFill>
                <a:latin typeface="+mj-lt"/>
                <a:cs typeface="Arial"/>
              </a:rPr>
              <a:t> </a:t>
            </a:r>
            <a:r>
              <a:rPr lang="en-US" sz="2400" i="1" dirty="0" smtClean="0">
                <a:solidFill>
                  <a:srgbClr val="FFFFFF"/>
                </a:solidFill>
                <a:latin typeface="+mj-lt"/>
                <a:cs typeface="Arial"/>
              </a:rPr>
              <a:t>People </a:t>
            </a:r>
            <a:r>
              <a:rPr lang="en-US" sz="2400" i="1" dirty="0">
                <a:solidFill>
                  <a:srgbClr val="FFFFFF"/>
                </a:solidFill>
                <a:latin typeface="+mj-lt"/>
                <a:cs typeface="Arial"/>
              </a:rPr>
              <a:t>like you can help kids like me navigate the maze of classes, transfer and credit requirements with new laws to ensure we get </a:t>
            </a:r>
            <a:r>
              <a:rPr lang="en-US" sz="2400" i="1" dirty="0" smtClean="0">
                <a:solidFill>
                  <a:srgbClr val="FFFFFF"/>
                </a:solidFill>
                <a:latin typeface="+mj-lt"/>
                <a:cs typeface="Arial"/>
              </a:rPr>
              <a:t/>
            </a:r>
            <a:br>
              <a:rPr lang="en-US" sz="2400" i="1" dirty="0" smtClean="0">
                <a:solidFill>
                  <a:srgbClr val="FFFFFF"/>
                </a:solidFill>
                <a:latin typeface="+mj-lt"/>
                <a:cs typeface="Arial"/>
              </a:rPr>
            </a:br>
            <a:r>
              <a:rPr lang="en-US" sz="2400" i="1" dirty="0" smtClean="0">
                <a:solidFill>
                  <a:srgbClr val="FFFFFF"/>
                </a:solidFill>
                <a:latin typeface="+mj-lt"/>
                <a:cs typeface="Arial"/>
              </a:rPr>
              <a:t>a </a:t>
            </a:r>
            <a:r>
              <a:rPr lang="en-US" sz="2400" i="1" dirty="0">
                <a:solidFill>
                  <a:srgbClr val="FFFFFF"/>
                </a:solidFill>
                <a:latin typeface="+mj-lt"/>
                <a:cs typeface="Arial"/>
              </a:rPr>
              <a:t>fair </a:t>
            </a:r>
            <a:r>
              <a:rPr lang="en-US" sz="2400" i="1" dirty="0" smtClean="0">
                <a:solidFill>
                  <a:srgbClr val="FFFFFF"/>
                </a:solidFill>
                <a:latin typeface="+mj-lt"/>
                <a:cs typeface="Arial"/>
              </a:rPr>
              <a:t>hand. </a:t>
            </a:r>
          </a:p>
          <a:p>
            <a:pPr>
              <a:lnSpc>
                <a:spcPct val="80000"/>
              </a:lnSpc>
              <a:spcBef>
                <a:spcPts val="700"/>
              </a:spcBef>
            </a:pPr>
            <a:r>
              <a:rPr lang="en-US" sz="2400" i="1" dirty="0" smtClean="0">
                <a:solidFill>
                  <a:srgbClr val="FFFFFF"/>
                </a:solidFill>
                <a:latin typeface="+mj-lt"/>
                <a:cs typeface="Arial"/>
              </a:rPr>
              <a:t>We need credits to transfer, </a:t>
            </a:r>
            <a:br>
              <a:rPr lang="en-US" sz="2400" i="1" dirty="0" smtClean="0">
                <a:solidFill>
                  <a:srgbClr val="FFFFFF"/>
                </a:solidFill>
                <a:latin typeface="+mj-lt"/>
                <a:cs typeface="Arial"/>
              </a:rPr>
            </a:br>
            <a:r>
              <a:rPr lang="en-US" sz="2400" i="1" dirty="0" smtClean="0">
                <a:solidFill>
                  <a:srgbClr val="FFFFFF"/>
                </a:solidFill>
                <a:latin typeface="+mj-lt"/>
                <a:cs typeface="Arial"/>
              </a:rPr>
              <a:t>time to make-up missing work, and when justified, a chance to </a:t>
            </a:r>
            <a:br>
              <a:rPr lang="en-US" sz="2400" i="1" dirty="0" smtClean="0">
                <a:solidFill>
                  <a:srgbClr val="FFFFFF"/>
                </a:solidFill>
                <a:latin typeface="+mj-lt"/>
                <a:cs typeface="Arial"/>
              </a:rPr>
            </a:br>
            <a:r>
              <a:rPr lang="en-US" sz="2400" i="1" dirty="0" smtClean="0">
                <a:solidFill>
                  <a:srgbClr val="FFFFFF"/>
                </a:solidFill>
                <a:latin typeface="+mj-lt"/>
                <a:cs typeface="Arial"/>
              </a:rPr>
              <a:t>re-take a failed class.</a:t>
            </a:r>
            <a:r>
              <a:rPr lang="en-US" sz="2400" i="1" dirty="0">
                <a:solidFill>
                  <a:srgbClr val="FFFFFF"/>
                </a:solidFill>
                <a:latin typeface="+mj-lt"/>
                <a:cs typeface="Arial"/>
              </a:rPr>
              <a:t> </a:t>
            </a:r>
            <a:endParaRPr lang="en-US" sz="2400" i="1" dirty="0" smtClean="0">
              <a:solidFill>
                <a:srgbClr val="FFFFFF"/>
              </a:solidFill>
              <a:latin typeface="+mj-lt"/>
              <a:cs typeface="Arial"/>
            </a:endParaRPr>
          </a:p>
          <a:p>
            <a:pPr>
              <a:lnSpc>
                <a:spcPct val="80000"/>
              </a:lnSpc>
              <a:spcBef>
                <a:spcPts val="700"/>
              </a:spcBef>
            </a:pPr>
            <a:r>
              <a:rPr lang="en-US" sz="2400" i="1" dirty="0" smtClean="0">
                <a:solidFill>
                  <a:srgbClr val="FFFFFF"/>
                </a:solidFill>
                <a:latin typeface="+mj-lt"/>
                <a:cs typeface="Arial"/>
              </a:rPr>
              <a:t>Help </a:t>
            </a:r>
            <a:r>
              <a:rPr lang="en-US" sz="2400" i="1" dirty="0">
                <a:solidFill>
                  <a:srgbClr val="FFFFFF"/>
                </a:solidFill>
                <a:latin typeface="+mj-lt"/>
                <a:cs typeface="Arial"/>
              </a:rPr>
              <a:t>us achieve high school graduation and the chance to directly enter college.  </a:t>
            </a:r>
            <a:endParaRPr lang="en-US" sz="2400" i="1" dirty="0" smtClean="0">
              <a:solidFill>
                <a:srgbClr val="FFFFFF"/>
              </a:solidFill>
              <a:latin typeface="+mj-lt"/>
              <a:cs typeface="Arial"/>
            </a:endParaRPr>
          </a:p>
          <a:p>
            <a:pPr>
              <a:lnSpc>
                <a:spcPct val="80000"/>
              </a:lnSpc>
              <a:spcBef>
                <a:spcPts val="700"/>
              </a:spcBef>
            </a:pPr>
            <a:r>
              <a:rPr lang="en-US" sz="2400" i="1" dirty="0" smtClean="0">
                <a:solidFill>
                  <a:srgbClr val="FFFFFF"/>
                </a:solidFill>
                <a:latin typeface="+mj-lt"/>
                <a:cs typeface="Arial"/>
              </a:rPr>
              <a:t>Help </a:t>
            </a:r>
            <a:r>
              <a:rPr lang="en-US" sz="2400" i="1" dirty="0">
                <a:solidFill>
                  <a:srgbClr val="FFFFFF"/>
                </a:solidFill>
                <a:latin typeface="+mj-lt"/>
                <a:cs typeface="Arial"/>
              </a:rPr>
              <a:t>stop this crazy generational cycle of abuse, neglect and </a:t>
            </a:r>
            <a:r>
              <a:rPr lang="en-US" sz="2400" i="1" dirty="0" smtClean="0">
                <a:solidFill>
                  <a:srgbClr val="FFFFFF"/>
                </a:solidFill>
                <a:latin typeface="+mj-lt"/>
                <a:cs typeface="Arial"/>
              </a:rPr>
              <a:t/>
            </a:r>
            <a:br>
              <a:rPr lang="en-US" sz="2400" i="1" dirty="0" smtClean="0">
                <a:solidFill>
                  <a:srgbClr val="FFFFFF"/>
                </a:solidFill>
                <a:latin typeface="+mj-lt"/>
                <a:cs typeface="Arial"/>
              </a:rPr>
            </a:br>
            <a:r>
              <a:rPr lang="en-US" sz="2400" i="1" dirty="0" smtClean="0">
                <a:solidFill>
                  <a:srgbClr val="FFFFFF"/>
                </a:solidFill>
                <a:latin typeface="+mj-lt"/>
                <a:cs typeface="Arial"/>
              </a:rPr>
              <a:t>school </a:t>
            </a:r>
            <a:r>
              <a:rPr lang="en-US" sz="2400" i="1" dirty="0">
                <a:solidFill>
                  <a:srgbClr val="FFFFFF"/>
                </a:solidFill>
                <a:latin typeface="+mj-lt"/>
                <a:cs typeface="Arial"/>
              </a:rPr>
              <a:t>failure.  </a:t>
            </a:r>
            <a:endParaRPr lang="en-US" sz="2400" dirty="0">
              <a:solidFill>
                <a:srgbClr val="FFFFFF"/>
              </a:solidFill>
              <a:latin typeface="+mj-lt"/>
              <a:cs typeface="Arial"/>
            </a:endParaRPr>
          </a:p>
          <a:p>
            <a:pPr>
              <a:lnSpc>
                <a:spcPct val="80000"/>
              </a:lnSpc>
              <a:spcBef>
                <a:spcPts val="700"/>
              </a:spcBef>
            </a:pPr>
            <a:r>
              <a:rPr lang="en-US" sz="2400" i="1" dirty="0">
                <a:solidFill>
                  <a:srgbClr val="FFFFFF"/>
                </a:solidFill>
                <a:latin typeface="+mj-lt"/>
                <a:cs typeface="Arial"/>
              </a:rPr>
              <a:t>Kids like me, foster kids, </a:t>
            </a:r>
            <a:r>
              <a:rPr lang="en-US" sz="2400" i="1" dirty="0" smtClean="0">
                <a:solidFill>
                  <a:srgbClr val="FFFFFF"/>
                </a:solidFill>
                <a:latin typeface="+mj-lt"/>
                <a:cs typeface="Arial"/>
              </a:rPr>
              <a:t/>
            </a:r>
            <a:br>
              <a:rPr lang="en-US" sz="2400" i="1" dirty="0" smtClean="0">
                <a:solidFill>
                  <a:srgbClr val="FFFFFF"/>
                </a:solidFill>
                <a:latin typeface="+mj-lt"/>
                <a:cs typeface="Arial"/>
              </a:rPr>
            </a:br>
            <a:r>
              <a:rPr lang="en-US" sz="2400" i="1" dirty="0" smtClean="0">
                <a:solidFill>
                  <a:srgbClr val="FFFFFF"/>
                </a:solidFill>
                <a:latin typeface="+mj-lt"/>
                <a:cs typeface="Arial"/>
              </a:rPr>
              <a:t>are </a:t>
            </a:r>
            <a:r>
              <a:rPr lang="en-US" sz="2400" i="1" dirty="0">
                <a:solidFill>
                  <a:srgbClr val="FFFFFF"/>
                </a:solidFill>
                <a:latin typeface="+mj-lt"/>
                <a:cs typeface="Arial"/>
              </a:rPr>
              <a:t>worth your time and effort.  </a:t>
            </a:r>
            <a:endParaRPr lang="en-US" sz="2400" dirty="0">
              <a:solidFill>
                <a:srgbClr val="FFFFFF"/>
              </a:solidFill>
              <a:latin typeface="+mj-lt"/>
              <a:cs typeface="Arial"/>
            </a:endParaRPr>
          </a:p>
          <a:p>
            <a:pPr>
              <a:lnSpc>
                <a:spcPct val="80000"/>
              </a:lnSpc>
              <a:spcBef>
                <a:spcPts val="700"/>
              </a:spcBef>
            </a:pPr>
            <a:r>
              <a:rPr lang="en-US" sz="2400" i="1" dirty="0">
                <a:solidFill>
                  <a:srgbClr val="FFFFFF"/>
                </a:solidFill>
                <a:latin typeface="+mj-lt"/>
                <a:cs typeface="Arial"/>
              </a:rPr>
              <a:t>Help us achieve school success</a:t>
            </a:r>
            <a:r>
              <a:rPr lang="en-US" sz="2400" i="1" dirty="0" smtClean="0">
                <a:solidFill>
                  <a:srgbClr val="FFFFFF"/>
                </a:solidFill>
                <a:latin typeface="+mj-lt"/>
                <a:cs typeface="Arial"/>
              </a:rPr>
              <a:t>.”</a:t>
            </a:r>
            <a:endParaRPr lang="en-US" sz="2400" dirty="0">
              <a:solidFill>
                <a:srgbClr val="FFFFFF"/>
              </a:solidFill>
              <a:latin typeface="+mj-lt"/>
              <a:cs typeface="Arial"/>
            </a:endParaRPr>
          </a:p>
          <a:p>
            <a:pPr lvl="1">
              <a:lnSpc>
                <a:spcPct val="80000"/>
              </a:lnSpc>
              <a:spcBef>
                <a:spcPts val="600"/>
              </a:spcBef>
            </a:pPr>
            <a:r>
              <a:rPr lang="en-US" dirty="0" smtClean="0">
                <a:solidFill>
                  <a:srgbClr val="FFFFFF"/>
                </a:solidFill>
                <a:latin typeface="+mj-lt"/>
                <a:cs typeface="Arial"/>
              </a:rPr>
              <a:t>                       - </a:t>
            </a:r>
            <a:r>
              <a:rPr lang="en-US" dirty="0">
                <a:solidFill>
                  <a:srgbClr val="FFFFFF"/>
                </a:solidFill>
                <a:latin typeface="+mj-lt"/>
                <a:cs typeface="Arial"/>
              </a:rPr>
              <a:t>Anonymous foster youth</a:t>
            </a:r>
          </a:p>
        </p:txBody>
      </p:sp>
      <p:sp>
        <p:nvSpPr>
          <p:cNvPr id="8" name="Rectangle 7"/>
          <p:cNvSpPr/>
          <p:nvPr/>
        </p:nvSpPr>
        <p:spPr>
          <a:xfrm>
            <a:off x="173427" y="515876"/>
            <a:ext cx="377826" cy="369973"/>
          </a:xfrm>
          <a:prstGeom prst="rect">
            <a:avLst/>
          </a:prstGeom>
        </p:spPr>
        <p:txBody>
          <a:bodyPr wrap="square">
            <a:spAutoFit/>
          </a:bodyPr>
          <a:lstStyle/>
          <a:p>
            <a:pPr algn="r">
              <a:lnSpc>
                <a:spcPct val="80000"/>
              </a:lnSpc>
              <a:spcBef>
                <a:spcPts val="600"/>
              </a:spcBef>
            </a:pPr>
            <a:r>
              <a:rPr lang="en-US" sz="2200" i="1" dirty="0" smtClean="0">
                <a:solidFill>
                  <a:srgbClr val="FFFFFF"/>
                </a:solidFill>
                <a:latin typeface="+mj-lt"/>
                <a:cs typeface="Arial"/>
              </a:rPr>
              <a:t> “</a:t>
            </a:r>
            <a:endParaRPr lang="en-US" dirty="0">
              <a:solidFill>
                <a:srgbClr val="FFFFFF"/>
              </a:solidFill>
              <a:latin typeface="+mj-lt"/>
              <a:cs typeface="Arial"/>
            </a:endParaRPr>
          </a:p>
        </p:txBody>
      </p:sp>
    </p:spTree>
    <p:extLst>
      <p:ext uri="{BB962C8B-B14F-4D97-AF65-F5344CB8AC3E}">
        <p14:creationId xmlns:p14="http://schemas.microsoft.com/office/powerpoint/2010/main" val="4167737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2" name="Picture 1" descr="72211144_5.jpg"/>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t="12179" r="25176" b="5967"/>
          <a:stretch>
            <a:fillRect/>
          </a:stretch>
        </p:blipFill>
        <p:spPr>
          <a:xfrm>
            <a:off x="4326154" y="-1"/>
            <a:ext cx="4817846" cy="6857999"/>
          </a:xfrm>
          <a:prstGeom prst="rect">
            <a:avLst/>
          </a:prstGeom>
        </p:spPr>
      </p:pic>
      <p:sp>
        <p:nvSpPr>
          <p:cNvPr id="3" name="Rectangle 2"/>
          <p:cNvSpPr/>
          <p:nvPr/>
        </p:nvSpPr>
        <p:spPr>
          <a:xfrm>
            <a:off x="4326154" y="0"/>
            <a:ext cx="4817846" cy="6858001"/>
          </a:xfrm>
          <a:prstGeom prst="rect">
            <a:avLst/>
          </a:prstGeom>
          <a:gradFill>
            <a:gsLst>
              <a:gs pos="0">
                <a:schemeClr val="tx1"/>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 name="TextBox 4"/>
          <p:cNvSpPr txBox="1"/>
          <p:nvPr/>
        </p:nvSpPr>
        <p:spPr>
          <a:xfrm>
            <a:off x="377825" y="584200"/>
            <a:ext cx="5723430" cy="5509200"/>
          </a:xfrm>
          <a:prstGeom prst="rect">
            <a:avLst/>
          </a:prstGeom>
          <a:noFill/>
        </p:spPr>
        <p:txBody>
          <a:bodyPr wrap="square" rtlCol="0">
            <a:spAutoFit/>
          </a:bodyPr>
          <a:lstStyle/>
          <a:p>
            <a:pPr>
              <a:lnSpc>
                <a:spcPct val="85000"/>
              </a:lnSpc>
              <a:spcBef>
                <a:spcPts val="1200"/>
              </a:spcBef>
            </a:pPr>
            <a:r>
              <a:rPr lang="en-US" sz="3200" b="1" dirty="0" smtClean="0">
                <a:solidFill>
                  <a:srgbClr val="FFFFFF"/>
                </a:solidFill>
                <a:latin typeface="+mj-lt"/>
                <a:cs typeface="Chalkduster"/>
              </a:rPr>
              <a:t>The Challenge</a:t>
            </a:r>
            <a:endParaRPr lang="en-US" sz="3200" b="1" dirty="0">
              <a:solidFill>
                <a:srgbClr val="FFFFFF"/>
              </a:solidFill>
              <a:latin typeface="+mj-lt"/>
              <a:cs typeface="Arial"/>
            </a:endParaRPr>
          </a:p>
          <a:p>
            <a:pPr>
              <a:lnSpc>
                <a:spcPct val="85000"/>
              </a:lnSpc>
              <a:spcBef>
                <a:spcPts val="1200"/>
              </a:spcBef>
            </a:pPr>
            <a:r>
              <a:rPr lang="en-US" sz="2400" dirty="0" smtClean="0">
                <a:solidFill>
                  <a:srgbClr val="FFFFFF"/>
                </a:solidFill>
                <a:latin typeface="+mj-lt"/>
                <a:cs typeface="Arial"/>
              </a:rPr>
              <a:t>Foster youth experience significant </a:t>
            </a:r>
            <a:br>
              <a:rPr lang="en-US" sz="2400" dirty="0" smtClean="0">
                <a:solidFill>
                  <a:srgbClr val="FFFFFF"/>
                </a:solidFill>
                <a:latin typeface="+mj-lt"/>
                <a:cs typeface="Arial"/>
              </a:rPr>
            </a:br>
            <a:r>
              <a:rPr lang="en-US" sz="2400" dirty="0" smtClean="0">
                <a:solidFill>
                  <a:srgbClr val="FFFFFF"/>
                </a:solidFill>
                <a:latin typeface="+mj-lt"/>
                <a:cs typeface="Arial"/>
              </a:rPr>
              <a:t>barriers to academic success including</a:t>
            </a:r>
            <a:br>
              <a:rPr lang="en-US" sz="2400" dirty="0" smtClean="0">
                <a:solidFill>
                  <a:srgbClr val="FFFFFF"/>
                </a:solidFill>
                <a:latin typeface="+mj-lt"/>
                <a:cs typeface="Arial"/>
              </a:rPr>
            </a:br>
            <a:r>
              <a:rPr lang="en-US" sz="2400" dirty="0" smtClean="0">
                <a:solidFill>
                  <a:srgbClr val="FFFFFF"/>
                </a:solidFill>
                <a:latin typeface="+mj-lt"/>
                <a:cs typeface="Arial"/>
              </a:rPr>
              <a:t>frequent change of schools</a:t>
            </a:r>
            <a:endParaRPr lang="en-US" sz="2400" dirty="0">
              <a:solidFill>
                <a:srgbClr val="FFFFFF"/>
              </a:solidFill>
              <a:latin typeface="+mj-lt"/>
              <a:cs typeface="Arial"/>
            </a:endParaRPr>
          </a:p>
          <a:p>
            <a:pPr>
              <a:lnSpc>
                <a:spcPct val="85000"/>
              </a:lnSpc>
              <a:spcBef>
                <a:spcPts val="2400"/>
              </a:spcBef>
            </a:pPr>
            <a:r>
              <a:rPr lang="en-US" sz="2400" dirty="0" smtClean="0">
                <a:solidFill>
                  <a:srgbClr val="FFFFFF"/>
                </a:solidFill>
                <a:latin typeface="+mj-lt"/>
                <a:cs typeface="Arial"/>
              </a:rPr>
              <a:t>As a result, foster youth are </a:t>
            </a:r>
          </a:p>
          <a:p>
            <a:pPr marL="342900" indent="-342900">
              <a:lnSpc>
                <a:spcPct val="85000"/>
              </a:lnSpc>
              <a:spcBef>
                <a:spcPts val="1200"/>
              </a:spcBef>
              <a:buFont typeface="Arial" pitchFamily="34" charset="0"/>
              <a:buChar char="●"/>
            </a:pPr>
            <a:r>
              <a:rPr lang="en-US" sz="2400" b="1" dirty="0" smtClean="0">
                <a:solidFill>
                  <a:srgbClr val="FFFFFF"/>
                </a:solidFill>
                <a:latin typeface="+mj-lt"/>
                <a:cs typeface="Arial"/>
              </a:rPr>
              <a:t>Often working below grade level </a:t>
            </a:r>
            <a:r>
              <a:rPr lang="en-US" sz="2400" dirty="0" smtClean="0">
                <a:solidFill>
                  <a:srgbClr val="FFFFFF"/>
                </a:solidFill>
                <a:latin typeface="+mj-lt"/>
                <a:cs typeface="Arial"/>
              </a:rPr>
              <a:t>(75%)</a:t>
            </a:r>
          </a:p>
          <a:p>
            <a:pPr marL="342900" indent="-342900">
              <a:lnSpc>
                <a:spcPct val="85000"/>
              </a:lnSpc>
              <a:spcBef>
                <a:spcPts val="1200"/>
              </a:spcBef>
              <a:buFont typeface="Arial" pitchFamily="34" charset="0"/>
              <a:buChar char="●"/>
            </a:pPr>
            <a:r>
              <a:rPr lang="en-US" sz="2400" b="1" dirty="0" smtClean="0">
                <a:solidFill>
                  <a:srgbClr val="FFFFFF"/>
                </a:solidFill>
                <a:latin typeface="+mj-lt"/>
                <a:cs typeface="Arial"/>
              </a:rPr>
              <a:t>Frequently held back by 3</a:t>
            </a:r>
            <a:r>
              <a:rPr lang="en-US" sz="2400" b="1" baseline="30000" dirty="0" smtClean="0">
                <a:solidFill>
                  <a:srgbClr val="FFFFFF"/>
                </a:solidFill>
                <a:latin typeface="+mj-lt"/>
                <a:cs typeface="Arial"/>
              </a:rPr>
              <a:t>rd</a:t>
            </a:r>
            <a:r>
              <a:rPr lang="en-US" sz="2400" b="1" dirty="0" smtClean="0">
                <a:solidFill>
                  <a:srgbClr val="FFFFFF"/>
                </a:solidFill>
                <a:latin typeface="+mj-lt"/>
                <a:cs typeface="Arial"/>
              </a:rPr>
              <a:t> grade </a:t>
            </a:r>
            <a:r>
              <a:rPr lang="en-US" sz="2400" dirty="0" smtClean="0">
                <a:solidFill>
                  <a:srgbClr val="FFFFFF"/>
                </a:solidFill>
                <a:latin typeface="+mj-lt"/>
                <a:cs typeface="Arial"/>
              </a:rPr>
              <a:t>(84%)</a:t>
            </a:r>
          </a:p>
          <a:p>
            <a:pPr marL="342900" indent="-342900">
              <a:lnSpc>
                <a:spcPct val="85000"/>
              </a:lnSpc>
              <a:spcBef>
                <a:spcPts val="1200"/>
              </a:spcBef>
              <a:buFont typeface="Arial" pitchFamily="34" charset="0"/>
              <a:buChar char="●"/>
            </a:pPr>
            <a:r>
              <a:rPr lang="en-US" sz="2400" b="1" dirty="0" smtClean="0">
                <a:solidFill>
                  <a:srgbClr val="FFFFFF"/>
                </a:solidFill>
                <a:latin typeface="+mj-lt"/>
                <a:cs typeface="Arial"/>
              </a:rPr>
              <a:t>More likely to drop out </a:t>
            </a:r>
            <a:r>
              <a:rPr lang="en-US" sz="2400" dirty="0" smtClean="0">
                <a:solidFill>
                  <a:srgbClr val="FFFFFF"/>
                </a:solidFill>
                <a:latin typeface="+mj-lt"/>
                <a:cs typeface="Arial"/>
              </a:rPr>
              <a:t>(46%)</a:t>
            </a:r>
          </a:p>
          <a:p>
            <a:pPr marL="342900" indent="-342900">
              <a:lnSpc>
                <a:spcPct val="85000"/>
              </a:lnSpc>
              <a:spcBef>
                <a:spcPts val="1200"/>
              </a:spcBef>
              <a:buFont typeface="Arial" pitchFamily="34" charset="0"/>
              <a:buChar char="●"/>
            </a:pPr>
            <a:r>
              <a:rPr lang="en-US" sz="2400" b="1" dirty="0" smtClean="0">
                <a:solidFill>
                  <a:srgbClr val="FFFFFF"/>
                </a:solidFill>
                <a:latin typeface="+mj-lt"/>
                <a:cs typeface="Arial"/>
              </a:rPr>
              <a:t>Less likely to graduate </a:t>
            </a:r>
            <a:r>
              <a:rPr lang="en-US" sz="2400" dirty="0" smtClean="0">
                <a:solidFill>
                  <a:srgbClr val="FFFFFF"/>
                </a:solidFill>
                <a:latin typeface="+mj-lt"/>
                <a:cs typeface="Arial"/>
              </a:rPr>
              <a:t/>
            </a:r>
            <a:br>
              <a:rPr lang="en-US" sz="2400" dirty="0" smtClean="0">
                <a:solidFill>
                  <a:srgbClr val="FFFFFF"/>
                </a:solidFill>
                <a:latin typeface="+mj-lt"/>
                <a:cs typeface="Arial"/>
              </a:rPr>
            </a:br>
            <a:r>
              <a:rPr lang="en-US" sz="2400" dirty="0" smtClean="0">
                <a:solidFill>
                  <a:srgbClr val="FFFFFF"/>
                </a:solidFill>
                <a:latin typeface="+mj-lt"/>
                <a:cs typeface="Arial"/>
              </a:rPr>
              <a:t>(50% </a:t>
            </a:r>
            <a:r>
              <a:rPr lang="en-US" sz="2400" dirty="0" err="1" smtClean="0">
                <a:solidFill>
                  <a:srgbClr val="FFFFFF"/>
                </a:solidFill>
                <a:latin typeface="+mj-lt"/>
                <a:cs typeface="Arial"/>
              </a:rPr>
              <a:t>vs</a:t>
            </a:r>
            <a:r>
              <a:rPr lang="en-US" sz="2400" dirty="0" smtClean="0">
                <a:solidFill>
                  <a:srgbClr val="FFFFFF"/>
                </a:solidFill>
                <a:latin typeface="+mj-lt"/>
                <a:cs typeface="Arial"/>
              </a:rPr>
              <a:t> 70% of peers)</a:t>
            </a:r>
          </a:p>
          <a:p>
            <a:pPr marL="342900" indent="-342900">
              <a:lnSpc>
                <a:spcPct val="85000"/>
              </a:lnSpc>
              <a:spcBef>
                <a:spcPts val="1200"/>
              </a:spcBef>
              <a:buFont typeface="Arial" pitchFamily="34" charset="0"/>
              <a:buChar char="●"/>
            </a:pPr>
            <a:r>
              <a:rPr lang="en-US" sz="2400" b="1" dirty="0" smtClean="0">
                <a:solidFill>
                  <a:srgbClr val="FFFFFF"/>
                </a:solidFill>
                <a:latin typeface="+mj-lt"/>
                <a:cs typeface="Arial"/>
              </a:rPr>
              <a:t>Less likely to pursue </a:t>
            </a:r>
            <a:br>
              <a:rPr lang="en-US" sz="2400" b="1" dirty="0" smtClean="0">
                <a:solidFill>
                  <a:srgbClr val="FFFFFF"/>
                </a:solidFill>
                <a:latin typeface="+mj-lt"/>
                <a:cs typeface="Arial"/>
              </a:rPr>
            </a:br>
            <a:r>
              <a:rPr lang="en-US" sz="2400" b="1" dirty="0" smtClean="0">
                <a:solidFill>
                  <a:srgbClr val="FFFFFF"/>
                </a:solidFill>
                <a:latin typeface="+mj-lt"/>
                <a:cs typeface="Arial"/>
              </a:rPr>
              <a:t>post-secondary education </a:t>
            </a:r>
            <a:r>
              <a:rPr lang="en-US" sz="2400" dirty="0" smtClean="0">
                <a:solidFill>
                  <a:srgbClr val="FFFFFF"/>
                </a:solidFill>
                <a:latin typeface="+mj-lt"/>
                <a:cs typeface="Arial"/>
              </a:rPr>
              <a:t/>
            </a:r>
            <a:br>
              <a:rPr lang="en-US" sz="2400" dirty="0" smtClean="0">
                <a:solidFill>
                  <a:srgbClr val="FFFFFF"/>
                </a:solidFill>
                <a:latin typeface="+mj-lt"/>
                <a:cs typeface="Arial"/>
              </a:rPr>
            </a:br>
            <a:r>
              <a:rPr lang="en-US" sz="2400" dirty="0" smtClean="0">
                <a:solidFill>
                  <a:srgbClr val="FFFFFF"/>
                </a:solidFill>
                <a:latin typeface="+mj-lt"/>
                <a:cs typeface="Arial"/>
              </a:rPr>
              <a:t>(20% vs. 60% of peers)</a:t>
            </a:r>
            <a:endParaRPr lang="en-US" sz="2400" dirty="0">
              <a:solidFill>
                <a:srgbClr val="FFFFFF"/>
              </a:solidFill>
              <a:latin typeface="+mj-lt"/>
              <a:cs typeface="Arial"/>
            </a:endParaRPr>
          </a:p>
        </p:txBody>
      </p:sp>
    </p:spTree>
    <p:extLst>
      <p:ext uri="{BB962C8B-B14F-4D97-AF65-F5344CB8AC3E}">
        <p14:creationId xmlns:p14="http://schemas.microsoft.com/office/powerpoint/2010/main" val="2964248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2007427_5.jpg"/>
          <p:cNvPicPr>
            <a:picLocks noChangeAspect="1"/>
          </p:cNvPicPr>
          <p:nvPr/>
        </p:nvPicPr>
        <p:blipFill>
          <a:blip r:embed="rId3">
            <a:extLst>
              <a:ext uri="{28A0092B-C50C-407E-A947-70E740481C1C}">
                <a14:useLocalDpi xmlns:a14="http://schemas.microsoft.com/office/drawing/2010/main" val="0"/>
              </a:ext>
            </a:extLst>
          </a:blip>
          <a:srcRect r="28295"/>
          <a:stretch>
            <a:fillRect/>
          </a:stretch>
        </p:blipFill>
        <p:spPr>
          <a:xfrm>
            <a:off x="2478586" y="0"/>
            <a:ext cx="6663827" cy="6856413"/>
          </a:xfrm>
          <a:prstGeom prst="rect">
            <a:avLst/>
          </a:prstGeom>
        </p:spPr>
      </p:pic>
      <p:sp>
        <p:nvSpPr>
          <p:cNvPr id="4" name="Rectangle 3"/>
          <p:cNvSpPr/>
          <p:nvPr/>
        </p:nvSpPr>
        <p:spPr>
          <a:xfrm>
            <a:off x="4571999" y="0"/>
            <a:ext cx="4208681" cy="6856414"/>
          </a:xfrm>
          <a:prstGeom prst="rect">
            <a:avLst/>
          </a:prstGeom>
          <a:gradFill flip="none" rotWithShape="1">
            <a:gsLst>
              <a:gs pos="0">
                <a:schemeClr val="accent6">
                  <a:lumMod val="60000"/>
                  <a:lumOff val="40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 name="Rectangle 2"/>
          <p:cNvSpPr/>
          <p:nvPr/>
        </p:nvSpPr>
        <p:spPr>
          <a:xfrm>
            <a:off x="0" y="0"/>
            <a:ext cx="4671892" cy="6856413"/>
          </a:xfrm>
          <a:prstGeom prst="rect">
            <a:avLst/>
          </a:prstGeom>
          <a:solidFill>
            <a:srgbClr val="FAC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 name="TextBox 4"/>
          <p:cNvSpPr txBox="1"/>
          <p:nvPr/>
        </p:nvSpPr>
        <p:spPr>
          <a:xfrm>
            <a:off x="377825" y="584200"/>
            <a:ext cx="5502713" cy="5586145"/>
          </a:xfrm>
          <a:prstGeom prst="rect">
            <a:avLst/>
          </a:prstGeom>
          <a:noFill/>
        </p:spPr>
        <p:txBody>
          <a:bodyPr wrap="square" rtlCol="0">
            <a:spAutoFit/>
          </a:bodyPr>
          <a:lstStyle/>
          <a:p>
            <a:pPr>
              <a:lnSpc>
                <a:spcPct val="85000"/>
              </a:lnSpc>
            </a:pPr>
            <a:r>
              <a:rPr lang="en-US" sz="3200" b="1" dirty="0" smtClean="0">
                <a:latin typeface="+mj-lt"/>
                <a:cs typeface="Century Gothic"/>
              </a:rPr>
              <a:t>Previous Legislative Action</a:t>
            </a:r>
            <a:endParaRPr lang="en-US" sz="1500" dirty="0" smtClean="0">
              <a:latin typeface="+mj-lt"/>
              <a:cs typeface="Arial"/>
            </a:endParaRPr>
          </a:p>
          <a:p>
            <a:pPr>
              <a:lnSpc>
                <a:spcPct val="85000"/>
              </a:lnSpc>
              <a:spcBef>
                <a:spcPts val="1200"/>
              </a:spcBef>
            </a:pPr>
            <a:r>
              <a:rPr lang="en-US" sz="2400" dirty="0" smtClean="0">
                <a:latin typeface="+mj-lt"/>
                <a:cs typeface="Arial"/>
              </a:rPr>
              <a:t>California “AB 490” Chapter 862, </a:t>
            </a:r>
            <a:br>
              <a:rPr lang="en-US" sz="2400" dirty="0" smtClean="0">
                <a:latin typeface="+mj-lt"/>
                <a:cs typeface="Arial"/>
              </a:rPr>
            </a:br>
            <a:r>
              <a:rPr lang="en-US" sz="2400" dirty="0" smtClean="0">
                <a:latin typeface="+mj-lt"/>
                <a:cs typeface="Arial"/>
              </a:rPr>
              <a:t>Statutes of 2003</a:t>
            </a:r>
          </a:p>
          <a:p>
            <a:pPr marL="284163" indent="-284163">
              <a:lnSpc>
                <a:spcPct val="85000"/>
              </a:lnSpc>
              <a:spcBef>
                <a:spcPts val="600"/>
              </a:spcBef>
              <a:buFont typeface="Arial" pitchFamily="34" charset="0"/>
              <a:buChar char="●"/>
            </a:pPr>
            <a:r>
              <a:rPr lang="en-US" sz="2400" b="1" dirty="0" smtClean="0">
                <a:latin typeface="+mj-lt"/>
                <a:cs typeface="Arial"/>
              </a:rPr>
              <a:t>Grants right to stay in school of origin</a:t>
            </a:r>
          </a:p>
          <a:p>
            <a:pPr marL="284163" indent="-284163">
              <a:lnSpc>
                <a:spcPct val="85000"/>
              </a:lnSpc>
              <a:spcBef>
                <a:spcPts val="1200"/>
              </a:spcBef>
              <a:buFont typeface="Arial" pitchFamily="34" charset="0"/>
              <a:buChar char="●"/>
            </a:pPr>
            <a:r>
              <a:rPr lang="en-US" sz="2400" b="1" dirty="0" smtClean="0">
                <a:latin typeface="+mj-lt"/>
                <a:cs typeface="Arial"/>
              </a:rPr>
              <a:t>Grants right to </a:t>
            </a:r>
            <a:r>
              <a:rPr lang="en-US" sz="2400" b="1" dirty="0">
                <a:latin typeface="+mj-lt"/>
                <a:cs typeface="Arial"/>
              </a:rPr>
              <a:t>p</a:t>
            </a:r>
            <a:r>
              <a:rPr lang="en-US" sz="2400" b="1" dirty="0" smtClean="0">
                <a:latin typeface="+mj-lt"/>
                <a:cs typeface="Arial"/>
              </a:rPr>
              <a:t>artial credits </a:t>
            </a:r>
          </a:p>
          <a:p>
            <a:pPr marL="284163" indent="-284163">
              <a:lnSpc>
                <a:spcPct val="85000"/>
              </a:lnSpc>
              <a:spcBef>
                <a:spcPts val="1200"/>
              </a:spcBef>
              <a:buFont typeface="Arial" pitchFamily="34" charset="0"/>
              <a:buChar char="●"/>
            </a:pPr>
            <a:r>
              <a:rPr lang="en-US" sz="2400" b="1" dirty="0" smtClean="0">
                <a:latin typeface="+mj-lt"/>
                <a:cs typeface="Arial"/>
              </a:rPr>
              <a:t>Grants right to timely transfer of records and enrollment, and</a:t>
            </a:r>
          </a:p>
          <a:p>
            <a:pPr marL="284163" indent="-284163">
              <a:lnSpc>
                <a:spcPct val="85000"/>
              </a:lnSpc>
              <a:spcBef>
                <a:spcPts val="1200"/>
              </a:spcBef>
              <a:buFont typeface="Arial" pitchFamily="34" charset="0"/>
              <a:buChar char="●"/>
            </a:pPr>
            <a:r>
              <a:rPr lang="en-US" sz="2400" b="1" dirty="0" smtClean="0">
                <a:latin typeface="+mj-lt"/>
                <a:cs typeface="Arial"/>
              </a:rPr>
              <a:t>Grants right to Foster Youth Services</a:t>
            </a:r>
            <a:endParaRPr lang="en-US" sz="2400" b="1" dirty="0">
              <a:latin typeface="+mj-lt"/>
              <a:cs typeface="Arial"/>
            </a:endParaRPr>
          </a:p>
          <a:p>
            <a:pPr>
              <a:lnSpc>
                <a:spcPct val="85000"/>
              </a:lnSpc>
              <a:spcBef>
                <a:spcPts val="3000"/>
              </a:spcBef>
            </a:pPr>
            <a:r>
              <a:rPr lang="en-US" sz="2400" dirty="0" smtClean="0">
                <a:latin typeface="+mj-lt"/>
                <a:cs typeface="Arial"/>
              </a:rPr>
              <a:t>Federal Fostering Connections to Success and Increasing Adoptions Act of 2008</a:t>
            </a:r>
          </a:p>
          <a:p>
            <a:pPr marL="284163" indent="-284163">
              <a:lnSpc>
                <a:spcPct val="85000"/>
              </a:lnSpc>
              <a:spcBef>
                <a:spcPts val="600"/>
              </a:spcBef>
              <a:buFont typeface="Arial" pitchFamily="34" charset="0"/>
              <a:buChar char="●"/>
            </a:pPr>
            <a:r>
              <a:rPr lang="en-US" sz="2400" b="1" dirty="0" smtClean="0">
                <a:latin typeface="+mj-lt"/>
                <a:cs typeface="Arial"/>
              </a:rPr>
              <a:t>Requires case plans ensure </a:t>
            </a:r>
            <a:br>
              <a:rPr lang="en-US" sz="2400" b="1" dirty="0" smtClean="0">
                <a:latin typeface="+mj-lt"/>
                <a:cs typeface="Arial"/>
              </a:rPr>
            </a:br>
            <a:r>
              <a:rPr lang="en-US" sz="2400" b="1" dirty="0" smtClean="0">
                <a:latin typeface="+mj-lt"/>
                <a:cs typeface="Arial"/>
              </a:rPr>
              <a:t>educational stability</a:t>
            </a:r>
          </a:p>
          <a:p>
            <a:pPr>
              <a:lnSpc>
                <a:spcPct val="85000"/>
              </a:lnSpc>
              <a:spcBef>
                <a:spcPts val="1200"/>
              </a:spcBef>
            </a:pPr>
            <a:endParaRPr lang="en-US" sz="2400" dirty="0">
              <a:latin typeface="+mj-lt"/>
              <a:cs typeface="Arial"/>
            </a:endParaRPr>
          </a:p>
        </p:txBody>
      </p:sp>
      <p:sp>
        <p:nvSpPr>
          <p:cNvPr id="6" name="Slide Number Placeholder 5"/>
          <p:cNvSpPr>
            <a:spLocks noGrp="1"/>
          </p:cNvSpPr>
          <p:nvPr>
            <p:ph type="sldNum" sz="quarter" idx="12"/>
          </p:nvPr>
        </p:nvSpPr>
        <p:spPr/>
        <p:txBody>
          <a:bodyPr/>
          <a:lstStyle/>
          <a:p>
            <a:fld id="{99BC689E-932B-2B43-AFB1-73C262B04A46}" type="slidenum">
              <a:rPr lang="en-US" smtClean="0">
                <a:latin typeface="+mj-lt"/>
              </a:rPr>
              <a:pPr/>
              <a:t>3</a:t>
            </a:fld>
            <a:endParaRPr lang="en-US">
              <a:latin typeface="+mj-lt"/>
            </a:endParaRPr>
          </a:p>
        </p:txBody>
      </p:sp>
    </p:spTree>
    <p:extLst>
      <p:ext uri="{BB962C8B-B14F-4D97-AF65-F5344CB8AC3E}">
        <p14:creationId xmlns:p14="http://schemas.microsoft.com/office/powerpoint/2010/main" val="3063873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2007427_5.jpg"/>
          <p:cNvPicPr>
            <a:picLocks noChangeAspect="1"/>
          </p:cNvPicPr>
          <p:nvPr/>
        </p:nvPicPr>
        <p:blipFill>
          <a:blip r:embed="rId2">
            <a:extLst>
              <a:ext uri="{28A0092B-C50C-407E-A947-70E740481C1C}">
                <a14:useLocalDpi xmlns:a14="http://schemas.microsoft.com/office/drawing/2010/main" val="0"/>
              </a:ext>
            </a:extLst>
          </a:blip>
          <a:srcRect r="28295"/>
          <a:stretch>
            <a:fillRect/>
          </a:stretch>
        </p:blipFill>
        <p:spPr>
          <a:xfrm>
            <a:off x="2478586" y="0"/>
            <a:ext cx="6663827" cy="6856413"/>
          </a:xfrm>
          <a:prstGeom prst="rect">
            <a:avLst/>
          </a:prstGeom>
        </p:spPr>
      </p:pic>
      <p:sp>
        <p:nvSpPr>
          <p:cNvPr id="8" name="Rectangle 7"/>
          <p:cNvSpPr/>
          <p:nvPr/>
        </p:nvSpPr>
        <p:spPr>
          <a:xfrm>
            <a:off x="0" y="0"/>
            <a:ext cx="4572000" cy="685641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4540469" y="0"/>
            <a:ext cx="4240212" cy="6856413"/>
          </a:xfrm>
          <a:prstGeom prst="rect">
            <a:avLst/>
          </a:prstGeom>
          <a:gradFill flip="none" rotWithShape="1">
            <a:gsLst>
              <a:gs pos="0">
                <a:schemeClr val="accent6">
                  <a:lumMod val="60000"/>
                  <a:lumOff val="40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 name="TextBox 4"/>
          <p:cNvSpPr txBox="1"/>
          <p:nvPr/>
        </p:nvSpPr>
        <p:spPr>
          <a:xfrm>
            <a:off x="377826" y="584200"/>
            <a:ext cx="5534244" cy="6137065"/>
          </a:xfrm>
          <a:prstGeom prst="rect">
            <a:avLst/>
          </a:prstGeom>
          <a:noFill/>
        </p:spPr>
        <p:txBody>
          <a:bodyPr wrap="square" rtlCol="0">
            <a:spAutoFit/>
          </a:bodyPr>
          <a:lstStyle/>
          <a:p>
            <a:pPr>
              <a:lnSpc>
                <a:spcPct val="85000"/>
              </a:lnSpc>
            </a:pPr>
            <a:r>
              <a:rPr lang="en-US" sz="3200" b="1" dirty="0" smtClean="0">
                <a:latin typeface="+mj-lt"/>
                <a:cs typeface="Century Gothic"/>
              </a:rPr>
              <a:t>Previous Legislative Action </a:t>
            </a:r>
            <a:r>
              <a:rPr lang="en-US" sz="2400" dirty="0" smtClean="0">
                <a:latin typeface="+mj-lt"/>
                <a:cs typeface="Century Gothic"/>
              </a:rPr>
              <a:t>cont.</a:t>
            </a:r>
            <a:endParaRPr lang="en-US" sz="2800" dirty="0" smtClean="0">
              <a:latin typeface="+mj-lt"/>
              <a:cs typeface="Arial"/>
            </a:endParaRPr>
          </a:p>
          <a:p>
            <a:pPr>
              <a:lnSpc>
                <a:spcPct val="85000"/>
              </a:lnSpc>
              <a:spcBef>
                <a:spcPts val="1200"/>
              </a:spcBef>
            </a:pPr>
            <a:r>
              <a:rPr lang="en-US" sz="2400" dirty="0">
                <a:latin typeface="+mj-lt"/>
                <a:cs typeface="Arial"/>
              </a:rPr>
              <a:t>California Chapter 224, Statues of 2009</a:t>
            </a:r>
          </a:p>
          <a:p>
            <a:pPr marL="284163" indent="-284163">
              <a:lnSpc>
                <a:spcPct val="85000"/>
              </a:lnSpc>
              <a:spcBef>
                <a:spcPts val="600"/>
              </a:spcBef>
              <a:buFont typeface="Arial" pitchFamily="34" charset="0"/>
              <a:buChar char="●"/>
            </a:pPr>
            <a:r>
              <a:rPr lang="en-US" sz="2400" b="1" dirty="0" smtClean="0">
                <a:latin typeface="+mj-lt"/>
                <a:cs typeface="Arial"/>
              </a:rPr>
              <a:t>Allows foster </a:t>
            </a:r>
            <a:r>
              <a:rPr lang="en-US" sz="2400" b="1" dirty="0">
                <a:latin typeface="+mj-lt"/>
                <a:cs typeface="Arial"/>
              </a:rPr>
              <a:t>youth transferred in grades 11 or 12 </a:t>
            </a:r>
            <a:r>
              <a:rPr lang="en-US" sz="2400" b="1" dirty="0" smtClean="0">
                <a:latin typeface="+mj-lt"/>
                <a:cs typeface="Arial"/>
              </a:rPr>
              <a:t>to </a:t>
            </a:r>
            <a:r>
              <a:rPr lang="en-US" sz="2400" b="1" dirty="0">
                <a:latin typeface="+mj-lt"/>
                <a:cs typeface="Arial"/>
              </a:rPr>
              <a:t>receive </a:t>
            </a:r>
            <a:r>
              <a:rPr lang="en-US" sz="2400" b="1" dirty="0" smtClean="0">
                <a:latin typeface="+mj-lt"/>
                <a:cs typeface="Arial"/>
              </a:rPr>
              <a:t>high </a:t>
            </a:r>
            <a:r>
              <a:rPr lang="en-US" sz="2400" b="1" dirty="0">
                <a:latin typeface="+mj-lt"/>
                <a:cs typeface="Arial"/>
              </a:rPr>
              <a:t>school diploma by meeting State’s minimum </a:t>
            </a:r>
            <a:r>
              <a:rPr lang="en-US" sz="2400" b="1" dirty="0" smtClean="0">
                <a:latin typeface="+mj-lt"/>
                <a:cs typeface="Arial"/>
              </a:rPr>
              <a:t>requirements</a:t>
            </a:r>
            <a:endParaRPr lang="en-US" sz="2400" b="1" dirty="0">
              <a:latin typeface="+mj-lt"/>
              <a:cs typeface="Arial"/>
            </a:endParaRPr>
          </a:p>
          <a:p>
            <a:pPr>
              <a:lnSpc>
                <a:spcPct val="85000"/>
              </a:lnSpc>
              <a:spcBef>
                <a:spcPts val="2400"/>
              </a:spcBef>
            </a:pPr>
            <a:r>
              <a:rPr lang="en-US" sz="2400" dirty="0">
                <a:latin typeface="+mj-lt"/>
                <a:cs typeface="Arial"/>
              </a:rPr>
              <a:t>California Chapter 472, Statues of 2011</a:t>
            </a:r>
          </a:p>
          <a:p>
            <a:pPr marL="284163" indent="-284163">
              <a:lnSpc>
                <a:spcPct val="85000"/>
              </a:lnSpc>
              <a:spcBef>
                <a:spcPts val="600"/>
              </a:spcBef>
              <a:buFont typeface="Arial" pitchFamily="34" charset="0"/>
              <a:buChar char="●"/>
            </a:pPr>
            <a:r>
              <a:rPr lang="en-US" sz="2400" b="1" dirty="0" smtClean="0">
                <a:latin typeface="+mj-lt"/>
                <a:cs typeface="Arial"/>
              </a:rPr>
              <a:t>Requires </a:t>
            </a:r>
            <a:r>
              <a:rPr lang="en-US" sz="2400" b="1" dirty="0">
                <a:latin typeface="+mj-lt"/>
                <a:cs typeface="Arial"/>
              </a:rPr>
              <a:t>districts to award and </a:t>
            </a:r>
            <a:r>
              <a:rPr lang="en-US" sz="2400" b="1" dirty="0" smtClean="0">
                <a:latin typeface="+mj-lt"/>
                <a:cs typeface="Arial"/>
              </a:rPr>
              <a:t>receive </a:t>
            </a:r>
            <a:r>
              <a:rPr lang="en-US" sz="2400" b="1" dirty="0">
                <a:latin typeface="+mj-lt"/>
                <a:cs typeface="Arial"/>
              </a:rPr>
              <a:t>partial credit, </a:t>
            </a:r>
            <a:r>
              <a:rPr lang="en-US" sz="2400" b="1" dirty="0" smtClean="0">
                <a:latin typeface="+mj-lt"/>
                <a:cs typeface="Arial"/>
              </a:rPr>
              <a:t>prohibits </a:t>
            </a:r>
            <a:r>
              <a:rPr lang="en-US" sz="2400" b="1" dirty="0">
                <a:latin typeface="+mj-lt"/>
                <a:cs typeface="Arial"/>
              </a:rPr>
              <a:t>requiring </a:t>
            </a:r>
            <a:r>
              <a:rPr lang="en-US" sz="2400" b="1" dirty="0" smtClean="0">
                <a:latin typeface="+mj-lt"/>
                <a:cs typeface="Arial"/>
              </a:rPr>
              <a:t/>
            </a:r>
            <a:br>
              <a:rPr lang="en-US" sz="2400" b="1" dirty="0" smtClean="0">
                <a:latin typeface="+mj-lt"/>
                <a:cs typeface="Arial"/>
              </a:rPr>
            </a:br>
            <a:r>
              <a:rPr lang="en-US" sz="2400" b="1" dirty="0" smtClean="0">
                <a:latin typeface="+mj-lt"/>
                <a:cs typeface="Arial"/>
              </a:rPr>
              <a:t>a </a:t>
            </a:r>
            <a:r>
              <a:rPr lang="en-US" sz="2400" b="1" dirty="0">
                <a:latin typeface="+mj-lt"/>
                <a:cs typeface="Arial"/>
              </a:rPr>
              <a:t>student to retake any partial coursework already </a:t>
            </a:r>
            <a:r>
              <a:rPr lang="en-US" sz="2400" b="1" dirty="0" smtClean="0">
                <a:latin typeface="+mj-lt"/>
                <a:cs typeface="Arial"/>
              </a:rPr>
              <a:t>completed</a:t>
            </a:r>
            <a:endParaRPr lang="en-US" sz="2400" b="1" dirty="0">
              <a:latin typeface="+mj-lt"/>
              <a:cs typeface="Arial"/>
            </a:endParaRPr>
          </a:p>
          <a:p>
            <a:pPr>
              <a:lnSpc>
                <a:spcPct val="85000"/>
              </a:lnSpc>
              <a:spcBef>
                <a:spcPts val="2400"/>
              </a:spcBef>
            </a:pPr>
            <a:r>
              <a:rPr lang="en-US" sz="2400" dirty="0">
                <a:latin typeface="+mj-lt"/>
                <a:cs typeface="Arial"/>
              </a:rPr>
              <a:t>Federal Uninterrupted Scholars Act </a:t>
            </a:r>
            <a:r>
              <a:rPr lang="en-US" sz="2400" dirty="0" smtClean="0">
                <a:latin typeface="+mj-lt"/>
                <a:cs typeface="Arial"/>
              </a:rPr>
              <a:t>of 2013</a:t>
            </a:r>
            <a:endParaRPr lang="en-US" sz="2400" dirty="0">
              <a:latin typeface="+mj-lt"/>
              <a:cs typeface="Arial"/>
            </a:endParaRPr>
          </a:p>
          <a:p>
            <a:pPr marL="284163" indent="-284163">
              <a:lnSpc>
                <a:spcPct val="85000"/>
              </a:lnSpc>
              <a:spcBef>
                <a:spcPts val="600"/>
              </a:spcBef>
              <a:buFont typeface="Arial" pitchFamily="34" charset="0"/>
              <a:buChar char="●"/>
            </a:pPr>
            <a:r>
              <a:rPr lang="en-US" sz="2400" b="1" dirty="0" smtClean="0">
                <a:latin typeface="+mj-lt"/>
                <a:cs typeface="Arial"/>
              </a:rPr>
              <a:t>Amends </a:t>
            </a:r>
            <a:r>
              <a:rPr lang="en-US" sz="2400" b="1" dirty="0">
                <a:latin typeface="+mj-lt"/>
                <a:cs typeface="Arial"/>
              </a:rPr>
              <a:t>FERPA to allow access of student records </a:t>
            </a:r>
            <a:r>
              <a:rPr lang="en-US" sz="2400" b="1" dirty="0" smtClean="0">
                <a:latin typeface="+mj-lt"/>
                <a:cs typeface="Arial"/>
              </a:rPr>
              <a:t>by </a:t>
            </a:r>
            <a:r>
              <a:rPr lang="en-US" sz="2400" b="1" dirty="0">
                <a:latin typeface="+mj-lt"/>
                <a:cs typeface="Arial"/>
              </a:rPr>
              <a:t>Child Welfare </a:t>
            </a:r>
            <a:r>
              <a:rPr lang="en-US" sz="2400" b="1" dirty="0" smtClean="0">
                <a:latin typeface="+mj-lt"/>
                <a:cs typeface="Arial"/>
              </a:rPr>
              <a:t/>
            </a:r>
            <a:br>
              <a:rPr lang="en-US" sz="2400" b="1" dirty="0" smtClean="0">
                <a:latin typeface="+mj-lt"/>
                <a:cs typeface="Arial"/>
              </a:rPr>
            </a:br>
            <a:r>
              <a:rPr lang="en-US" sz="2400" b="1" dirty="0" smtClean="0">
                <a:latin typeface="+mj-lt"/>
                <a:cs typeface="Arial"/>
              </a:rPr>
              <a:t>and Probation</a:t>
            </a:r>
            <a:endParaRPr lang="en-US" sz="2400" b="1" dirty="0">
              <a:latin typeface="+mj-lt"/>
              <a:cs typeface="Arial"/>
            </a:endParaRPr>
          </a:p>
        </p:txBody>
      </p:sp>
      <p:sp>
        <p:nvSpPr>
          <p:cNvPr id="6" name="Slide Number Placeholder 5"/>
          <p:cNvSpPr>
            <a:spLocks noGrp="1"/>
          </p:cNvSpPr>
          <p:nvPr>
            <p:ph type="sldNum" sz="quarter" idx="12"/>
          </p:nvPr>
        </p:nvSpPr>
        <p:spPr/>
        <p:txBody>
          <a:bodyPr/>
          <a:lstStyle/>
          <a:p>
            <a:fld id="{99BC689E-932B-2B43-AFB1-73C262B04A46}" type="slidenum">
              <a:rPr lang="en-US" smtClean="0">
                <a:latin typeface="+mj-lt"/>
              </a:rPr>
              <a:pPr/>
              <a:t>4</a:t>
            </a:fld>
            <a:endParaRPr lang="en-US">
              <a:latin typeface="+mj-lt"/>
            </a:endParaRPr>
          </a:p>
        </p:txBody>
      </p:sp>
    </p:spTree>
    <p:extLst>
      <p:ext uri="{BB962C8B-B14F-4D97-AF65-F5344CB8AC3E}">
        <p14:creationId xmlns:p14="http://schemas.microsoft.com/office/powerpoint/2010/main" val="4237977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XP46526.JPG"/>
          <p:cNvPicPr>
            <a:picLocks noChangeAspect="1"/>
          </p:cNvPicPr>
          <p:nvPr/>
        </p:nvPicPr>
        <p:blipFill>
          <a:blip r:embed="rId2">
            <a:extLst>
              <a:ext uri="{28A0092B-C50C-407E-A947-70E740481C1C}">
                <a14:useLocalDpi xmlns:a14="http://schemas.microsoft.com/office/drawing/2010/main" val="0"/>
              </a:ext>
            </a:extLst>
          </a:blip>
          <a:srcRect l="8242" t="17109" b="17898"/>
          <a:stretch>
            <a:fillRect/>
          </a:stretch>
        </p:blipFill>
        <p:spPr>
          <a:xfrm flipH="1">
            <a:off x="2773143" y="0"/>
            <a:ext cx="6369269" cy="6859586"/>
          </a:xfrm>
          <a:prstGeom prst="rect">
            <a:avLst/>
          </a:prstGeom>
        </p:spPr>
      </p:pic>
      <p:sp>
        <p:nvSpPr>
          <p:cNvPr id="3" name="Rectangle 2"/>
          <p:cNvSpPr/>
          <p:nvPr/>
        </p:nvSpPr>
        <p:spPr>
          <a:xfrm>
            <a:off x="0" y="3173"/>
            <a:ext cx="2992803" cy="6884854"/>
          </a:xfrm>
          <a:prstGeom prst="rect">
            <a:avLst/>
          </a:prstGeom>
          <a:solidFill>
            <a:srgbClr val="72A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flipH="1">
            <a:off x="2937578" y="-18405"/>
            <a:ext cx="3132891" cy="6888027"/>
          </a:xfrm>
          <a:prstGeom prst="rect">
            <a:avLst/>
          </a:prstGeom>
          <a:gradFill flip="none" rotWithShape="1">
            <a:gsLst>
              <a:gs pos="0">
                <a:srgbClr val="72A2DC">
                  <a:alpha val="0"/>
                </a:srgbClr>
              </a:gs>
              <a:gs pos="100000">
                <a:srgbClr val="72A2DC"/>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825" y="584200"/>
            <a:ext cx="4588933" cy="6143220"/>
          </a:xfrm>
          <a:prstGeom prst="rect">
            <a:avLst/>
          </a:prstGeom>
          <a:noFill/>
        </p:spPr>
        <p:txBody>
          <a:bodyPr wrap="square" rtlCol="0">
            <a:spAutoFit/>
          </a:bodyPr>
          <a:lstStyle/>
          <a:p>
            <a:pPr>
              <a:lnSpc>
                <a:spcPct val="85000"/>
              </a:lnSpc>
              <a:spcBef>
                <a:spcPts val="1200"/>
              </a:spcBef>
            </a:pPr>
            <a:r>
              <a:rPr lang="en-US" sz="3200" b="1" dirty="0" smtClean="0">
                <a:latin typeface="+mj-lt"/>
                <a:cs typeface="Palatino"/>
              </a:rPr>
              <a:t>Partial Credit Challenge</a:t>
            </a:r>
            <a:endParaRPr lang="en-US" sz="4000" b="1" dirty="0" smtClean="0">
              <a:latin typeface="+mj-lt"/>
              <a:cs typeface="Palatino"/>
            </a:endParaRPr>
          </a:p>
          <a:p>
            <a:pPr>
              <a:lnSpc>
                <a:spcPct val="85000"/>
              </a:lnSpc>
              <a:spcBef>
                <a:spcPts val="1200"/>
              </a:spcBef>
            </a:pPr>
            <a:endParaRPr lang="en-US" sz="2400" dirty="0" smtClean="0">
              <a:latin typeface="+mj-lt"/>
              <a:cs typeface="Arial"/>
            </a:endParaRPr>
          </a:p>
          <a:p>
            <a:pPr>
              <a:lnSpc>
                <a:spcPct val="85000"/>
              </a:lnSpc>
              <a:spcBef>
                <a:spcPts val="1200"/>
              </a:spcBef>
            </a:pPr>
            <a:r>
              <a:rPr lang="en-US" sz="2400" dirty="0" smtClean="0">
                <a:latin typeface="+mj-lt"/>
                <a:cs typeface="Arial"/>
              </a:rPr>
              <a:t>Current </a:t>
            </a:r>
            <a:r>
              <a:rPr lang="en-US" sz="2400" dirty="0">
                <a:latin typeface="+mj-lt"/>
                <a:cs typeface="Arial"/>
              </a:rPr>
              <a:t>California law </a:t>
            </a:r>
            <a:r>
              <a:rPr lang="en-US" sz="2400" dirty="0" smtClean="0">
                <a:latin typeface="+mj-lt"/>
                <a:cs typeface="Arial"/>
              </a:rPr>
              <a:t/>
            </a:r>
            <a:br>
              <a:rPr lang="en-US" sz="2400" dirty="0" smtClean="0">
                <a:latin typeface="+mj-lt"/>
                <a:cs typeface="Arial"/>
              </a:rPr>
            </a:br>
            <a:r>
              <a:rPr lang="en-US" sz="2400" dirty="0" smtClean="0">
                <a:latin typeface="+mj-lt"/>
                <a:cs typeface="Arial"/>
              </a:rPr>
              <a:t>requires that </a:t>
            </a:r>
            <a:r>
              <a:rPr lang="en-US" sz="2400" dirty="0">
                <a:latin typeface="+mj-lt"/>
                <a:cs typeface="Arial"/>
              </a:rPr>
              <a:t>partial credit </a:t>
            </a:r>
            <a:r>
              <a:rPr lang="en-US" sz="2400" dirty="0" smtClean="0">
                <a:latin typeface="+mj-lt"/>
                <a:cs typeface="Arial"/>
              </a:rPr>
              <a:t/>
            </a:r>
            <a:br>
              <a:rPr lang="en-US" sz="2400" dirty="0" smtClean="0">
                <a:latin typeface="+mj-lt"/>
                <a:cs typeface="Arial"/>
              </a:rPr>
            </a:br>
            <a:r>
              <a:rPr lang="en-US" sz="2400" dirty="0" smtClean="0">
                <a:latin typeface="+mj-lt"/>
                <a:cs typeface="Arial"/>
              </a:rPr>
              <a:t>be </a:t>
            </a:r>
            <a:r>
              <a:rPr lang="en-US" sz="2400" dirty="0">
                <a:latin typeface="+mj-lt"/>
                <a:cs typeface="Arial"/>
              </a:rPr>
              <a:t>allowed </a:t>
            </a:r>
            <a:r>
              <a:rPr lang="en-US" sz="2400" dirty="0" smtClean="0">
                <a:latin typeface="+mj-lt"/>
                <a:cs typeface="Arial"/>
              </a:rPr>
              <a:t>but </a:t>
            </a:r>
            <a:r>
              <a:rPr lang="en-US" sz="2400" dirty="0">
                <a:latin typeface="+mj-lt"/>
                <a:cs typeface="Arial"/>
              </a:rPr>
              <a:t>does not </a:t>
            </a:r>
            <a:r>
              <a:rPr lang="en-US" sz="2400" dirty="0" smtClean="0">
                <a:latin typeface="+mj-lt"/>
                <a:cs typeface="Arial"/>
              </a:rPr>
              <a:t/>
            </a:r>
            <a:br>
              <a:rPr lang="en-US" sz="2400" dirty="0" smtClean="0">
                <a:latin typeface="+mj-lt"/>
                <a:cs typeface="Arial"/>
              </a:rPr>
            </a:br>
            <a:r>
              <a:rPr lang="en-US" sz="2400" dirty="0" smtClean="0">
                <a:latin typeface="+mj-lt"/>
                <a:cs typeface="Arial"/>
              </a:rPr>
              <a:t>create </a:t>
            </a:r>
            <a:r>
              <a:rPr lang="en-US" sz="2400" dirty="0">
                <a:latin typeface="+mj-lt"/>
                <a:cs typeface="Arial"/>
              </a:rPr>
              <a:t>a system </a:t>
            </a:r>
            <a:r>
              <a:rPr lang="en-US" sz="2400" dirty="0" smtClean="0">
                <a:latin typeface="+mj-lt"/>
                <a:cs typeface="Arial"/>
              </a:rPr>
              <a:t>for </a:t>
            </a:r>
            <a:r>
              <a:rPr lang="en-US" sz="2400" dirty="0">
                <a:latin typeface="+mj-lt"/>
                <a:cs typeface="Arial"/>
              </a:rPr>
              <a:t>how </a:t>
            </a:r>
            <a:r>
              <a:rPr lang="en-US" sz="2400" dirty="0" smtClean="0">
                <a:latin typeface="+mj-lt"/>
                <a:cs typeface="Arial"/>
              </a:rPr>
              <a:t/>
            </a:r>
            <a:br>
              <a:rPr lang="en-US" sz="2400" dirty="0" smtClean="0">
                <a:latin typeface="+mj-lt"/>
                <a:cs typeface="Arial"/>
              </a:rPr>
            </a:br>
            <a:r>
              <a:rPr lang="en-US" sz="2400" dirty="0" smtClean="0">
                <a:latin typeface="+mj-lt"/>
                <a:cs typeface="Arial"/>
              </a:rPr>
              <a:t>that </a:t>
            </a:r>
            <a:r>
              <a:rPr lang="en-US" sz="2400" dirty="0">
                <a:latin typeface="+mj-lt"/>
                <a:cs typeface="Arial"/>
              </a:rPr>
              <a:t>is done</a:t>
            </a:r>
            <a:r>
              <a:rPr lang="en-US" sz="2400" dirty="0" smtClean="0">
                <a:latin typeface="+mj-lt"/>
                <a:cs typeface="Arial"/>
              </a:rPr>
              <a:t>.</a:t>
            </a:r>
          </a:p>
          <a:p>
            <a:pPr>
              <a:lnSpc>
                <a:spcPct val="85000"/>
              </a:lnSpc>
              <a:spcBef>
                <a:spcPts val="1200"/>
              </a:spcBef>
            </a:pPr>
            <a:endParaRPr lang="en-US" sz="2400" dirty="0" smtClean="0">
              <a:latin typeface="+mj-lt"/>
              <a:cs typeface="Arial"/>
            </a:endParaRPr>
          </a:p>
          <a:p>
            <a:pPr>
              <a:lnSpc>
                <a:spcPct val="85000"/>
              </a:lnSpc>
              <a:spcBef>
                <a:spcPts val="1200"/>
              </a:spcBef>
            </a:pPr>
            <a:r>
              <a:rPr lang="en-US" sz="2400" dirty="0" smtClean="0">
                <a:latin typeface="+mj-lt"/>
                <a:cs typeface="Arial"/>
              </a:rPr>
              <a:t>School districts have </a:t>
            </a:r>
            <a:br>
              <a:rPr lang="en-US" sz="2400" dirty="0" smtClean="0">
                <a:latin typeface="+mj-lt"/>
                <a:cs typeface="Arial"/>
              </a:rPr>
            </a:br>
            <a:r>
              <a:rPr lang="en-US" sz="2400" dirty="0" smtClean="0">
                <a:latin typeface="+mj-lt"/>
                <a:cs typeface="Arial"/>
              </a:rPr>
              <a:t>adopted many different </a:t>
            </a:r>
            <a:br>
              <a:rPr lang="en-US" sz="2400" dirty="0" smtClean="0">
                <a:latin typeface="+mj-lt"/>
                <a:cs typeface="Arial"/>
              </a:rPr>
            </a:br>
            <a:r>
              <a:rPr lang="en-US" sz="2400" dirty="0" smtClean="0">
                <a:latin typeface="+mj-lt"/>
                <a:cs typeface="Arial"/>
              </a:rPr>
              <a:t>credit systems, making it         difficult to award credit                                when students transfer from district to district.</a:t>
            </a:r>
            <a:endParaRPr lang="en-US" sz="2400" dirty="0">
              <a:latin typeface="+mj-lt"/>
            </a:endParaRPr>
          </a:p>
          <a:p>
            <a:pPr>
              <a:lnSpc>
                <a:spcPct val="85000"/>
              </a:lnSpc>
              <a:spcBef>
                <a:spcPts val="1200"/>
              </a:spcBef>
            </a:pPr>
            <a:endParaRPr lang="en-US" sz="2400" b="1" dirty="0">
              <a:latin typeface="+mj-lt"/>
              <a:cs typeface="Palatino"/>
            </a:endParaRPr>
          </a:p>
          <a:p>
            <a:pPr>
              <a:lnSpc>
                <a:spcPct val="85000"/>
              </a:lnSpc>
              <a:spcBef>
                <a:spcPts val="1200"/>
              </a:spcBef>
            </a:pPr>
            <a:endParaRPr lang="en-US" sz="2400" b="1" dirty="0">
              <a:latin typeface="+mj-lt"/>
              <a:cs typeface="Arial"/>
            </a:endParaRPr>
          </a:p>
        </p:txBody>
      </p:sp>
    </p:spTree>
    <p:extLst>
      <p:ext uri="{BB962C8B-B14F-4D97-AF65-F5344CB8AC3E}">
        <p14:creationId xmlns:p14="http://schemas.microsoft.com/office/powerpoint/2010/main" val="3233097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olecularModel.jpg"/>
          <p:cNvPicPr>
            <a:picLocks noChangeAspect="1"/>
          </p:cNvPicPr>
          <p:nvPr/>
        </p:nvPicPr>
        <p:blipFill>
          <a:blip r:embed="rId2"/>
          <a:srcRect l="19160" t="19661" r="2038" b="550"/>
          <a:stretch>
            <a:fillRect/>
          </a:stretch>
        </p:blipFill>
        <p:spPr>
          <a:xfrm>
            <a:off x="0" y="0"/>
            <a:ext cx="9142413" cy="6856413"/>
          </a:xfrm>
          <a:prstGeom prst="rect">
            <a:avLst/>
          </a:prstGeom>
        </p:spPr>
      </p:pic>
      <p:sp>
        <p:nvSpPr>
          <p:cNvPr id="11" name="Rectangle 10"/>
          <p:cNvSpPr/>
          <p:nvPr/>
        </p:nvSpPr>
        <p:spPr>
          <a:xfrm rot="5400000" flipH="1">
            <a:off x="3004761" y="-3004763"/>
            <a:ext cx="3132891" cy="9142415"/>
          </a:xfrm>
          <a:prstGeom prst="rect">
            <a:avLst/>
          </a:prstGeom>
          <a:gradFill flip="none" rotWithShape="1">
            <a:gsLst>
              <a:gs pos="0">
                <a:schemeClr val="accent1">
                  <a:lumMod val="20000"/>
                  <a:lumOff val="80000"/>
                  <a:alpha val="0"/>
                </a:schemeClr>
              </a:gs>
              <a:gs pos="100000">
                <a:schemeClr val="accent1">
                  <a:lumMod val="40000"/>
                  <a:lumOff val="6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9291" y="584200"/>
            <a:ext cx="6173909" cy="5050613"/>
          </a:xfrm>
          <a:prstGeom prst="rect">
            <a:avLst/>
          </a:prstGeom>
          <a:noFill/>
        </p:spPr>
        <p:txBody>
          <a:bodyPr wrap="square" rtlCol="0">
            <a:spAutoFit/>
          </a:bodyPr>
          <a:lstStyle/>
          <a:p>
            <a:pPr lvl="0">
              <a:lnSpc>
                <a:spcPct val="85000"/>
              </a:lnSpc>
              <a:spcBef>
                <a:spcPts val="1200"/>
              </a:spcBef>
            </a:pPr>
            <a:r>
              <a:rPr lang="en-US" sz="3200" b="1" dirty="0" smtClean="0">
                <a:solidFill>
                  <a:prstClr val="black"/>
                </a:solidFill>
                <a:cs typeface="American Typewriter"/>
              </a:rPr>
              <a:t>Model Policies and Practices</a:t>
            </a:r>
            <a:endParaRPr lang="en-US" sz="2400" dirty="0" smtClean="0">
              <a:latin typeface="+mj-lt"/>
              <a:cs typeface="Arial"/>
            </a:endParaRPr>
          </a:p>
          <a:p>
            <a:pPr>
              <a:lnSpc>
                <a:spcPct val="85000"/>
              </a:lnSpc>
              <a:spcBef>
                <a:spcPts val="1200"/>
              </a:spcBef>
            </a:pPr>
            <a:r>
              <a:rPr lang="en-US" sz="2400" dirty="0" smtClean="0">
                <a:latin typeface="+mj-lt"/>
                <a:cs typeface="Arial"/>
              </a:rPr>
              <a:t>Many districts and County Offices of </a:t>
            </a:r>
            <a:br>
              <a:rPr lang="en-US" sz="2400" dirty="0" smtClean="0">
                <a:latin typeface="+mj-lt"/>
                <a:cs typeface="Arial"/>
              </a:rPr>
            </a:br>
            <a:r>
              <a:rPr lang="en-US" sz="2400" dirty="0" smtClean="0">
                <a:latin typeface="+mj-lt"/>
                <a:cs typeface="Arial"/>
              </a:rPr>
              <a:t>Education have adopted articulated policies </a:t>
            </a:r>
            <a:br>
              <a:rPr lang="en-US" sz="2400" dirty="0" smtClean="0">
                <a:latin typeface="+mj-lt"/>
                <a:cs typeface="Arial"/>
              </a:rPr>
            </a:br>
            <a:r>
              <a:rPr lang="en-US" sz="2400" dirty="0" smtClean="0">
                <a:latin typeface="+mj-lt"/>
                <a:cs typeface="Arial"/>
              </a:rPr>
              <a:t>and practices for awarding Partial Credit.</a:t>
            </a:r>
          </a:p>
          <a:p>
            <a:pPr>
              <a:lnSpc>
                <a:spcPct val="85000"/>
              </a:lnSpc>
              <a:spcBef>
                <a:spcPts val="1200"/>
              </a:spcBef>
            </a:pPr>
            <a:endParaRPr lang="en-US" sz="2400" dirty="0" smtClean="0">
              <a:latin typeface="+mj-lt"/>
              <a:cs typeface="Arial"/>
            </a:endParaRPr>
          </a:p>
          <a:p>
            <a:pPr>
              <a:lnSpc>
                <a:spcPct val="85000"/>
              </a:lnSpc>
              <a:spcBef>
                <a:spcPts val="1200"/>
              </a:spcBef>
            </a:pPr>
            <a:r>
              <a:rPr lang="en-US" sz="2400" dirty="0" smtClean="0">
                <a:latin typeface="+mj-lt"/>
                <a:cs typeface="Arial"/>
              </a:rPr>
              <a:t>With such policies, </a:t>
            </a:r>
            <a:br>
              <a:rPr lang="en-US" sz="2400" dirty="0" smtClean="0">
                <a:latin typeface="+mj-lt"/>
                <a:cs typeface="Arial"/>
              </a:rPr>
            </a:br>
            <a:r>
              <a:rPr lang="en-US" sz="2400" dirty="0" smtClean="0">
                <a:latin typeface="+mj-lt"/>
                <a:cs typeface="Arial"/>
              </a:rPr>
              <a:t>partial credit is calculated </a:t>
            </a:r>
            <a:br>
              <a:rPr lang="en-US" sz="2400" dirty="0" smtClean="0">
                <a:latin typeface="+mj-lt"/>
                <a:cs typeface="Arial"/>
              </a:rPr>
            </a:br>
            <a:r>
              <a:rPr lang="en-US" sz="2400" dirty="0" smtClean="0">
                <a:latin typeface="+mj-lt"/>
                <a:cs typeface="Arial"/>
              </a:rPr>
              <a:t>based on such things as:</a:t>
            </a:r>
          </a:p>
          <a:p>
            <a:pPr>
              <a:lnSpc>
                <a:spcPct val="85000"/>
              </a:lnSpc>
              <a:spcBef>
                <a:spcPts val="1200"/>
              </a:spcBef>
            </a:pPr>
            <a:endParaRPr lang="en-US" sz="2400" dirty="0" smtClean="0">
              <a:latin typeface="+mj-lt"/>
              <a:cs typeface="Arial"/>
            </a:endParaRPr>
          </a:p>
          <a:p>
            <a:pPr marL="236538" indent="-236538">
              <a:lnSpc>
                <a:spcPct val="85000"/>
              </a:lnSpc>
              <a:spcBef>
                <a:spcPts val="1200"/>
              </a:spcBef>
              <a:buFont typeface="Arial"/>
              <a:buChar char="•"/>
            </a:pPr>
            <a:r>
              <a:rPr lang="en-US" sz="2400" dirty="0" smtClean="0">
                <a:latin typeface="+mj-lt"/>
                <a:cs typeface="Arial"/>
              </a:rPr>
              <a:t>Hours of instruction </a:t>
            </a:r>
          </a:p>
          <a:p>
            <a:pPr marL="236538" indent="-236538">
              <a:lnSpc>
                <a:spcPct val="85000"/>
              </a:lnSpc>
              <a:spcBef>
                <a:spcPts val="1200"/>
              </a:spcBef>
              <a:buFont typeface="Arial"/>
              <a:buChar char="•"/>
            </a:pPr>
            <a:r>
              <a:rPr lang="en-US" sz="2400" dirty="0" smtClean="0">
                <a:latin typeface="+mj-lt"/>
                <a:cs typeface="Arial"/>
              </a:rPr>
              <a:t>Days enrolled</a:t>
            </a:r>
          </a:p>
          <a:p>
            <a:pPr marL="236538" indent="-236538">
              <a:lnSpc>
                <a:spcPct val="85000"/>
              </a:lnSpc>
              <a:spcBef>
                <a:spcPts val="1200"/>
              </a:spcBef>
              <a:buFont typeface="Arial"/>
              <a:buChar char="•"/>
            </a:pPr>
            <a:r>
              <a:rPr lang="en-US" sz="2400" dirty="0" smtClean="0">
                <a:latin typeface="+mj-lt"/>
                <a:cs typeface="Arial"/>
              </a:rPr>
              <a:t>Days attended</a:t>
            </a:r>
            <a:endParaRPr lang="en-US" sz="2400" dirty="0">
              <a:latin typeface="+mj-lt"/>
              <a:cs typeface="Arial"/>
            </a:endParaRPr>
          </a:p>
        </p:txBody>
      </p:sp>
    </p:spTree>
    <p:extLst>
      <p:ext uri="{BB962C8B-B14F-4D97-AF65-F5344CB8AC3E}">
        <p14:creationId xmlns:p14="http://schemas.microsoft.com/office/powerpoint/2010/main" val="205628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flipH="1">
            <a:off x="3596917" y="-3596917"/>
            <a:ext cx="1950166" cy="9144001"/>
          </a:xfrm>
          <a:prstGeom prst="rect">
            <a:avLst/>
          </a:prstGeom>
          <a:gradFill flip="none" rotWithShape="1">
            <a:gsLst>
              <a:gs pos="0">
                <a:schemeClr val="accent1">
                  <a:lumMod val="20000"/>
                  <a:lumOff val="80000"/>
                  <a:alpha val="0"/>
                </a:schemeClr>
              </a:gs>
              <a:gs pos="100000">
                <a:schemeClr val="accent1">
                  <a:lumMod val="40000"/>
                  <a:lumOff val="6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nvGraphicFramePr>
        <p:xfrm>
          <a:off x="377824" y="860956"/>
          <a:ext cx="8313006" cy="5748360"/>
        </p:xfrm>
        <a:graphic>
          <a:graphicData uri="http://schemas.openxmlformats.org/drawingml/2006/table">
            <a:tbl>
              <a:tblPr firstRow="1" bandRow="1">
                <a:tableStyleId>{5C22544A-7EE6-4342-B048-85BDC9FD1C3A}</a:tableStyleId>
              </a:tblPr>
              <a:tblGrid>
                <a:gridCol w="2771002"/>
                <a:gridCol w="2771002"/>
                <a:gridCol w="2771002"/>
              </a:tblGrid>
              <a:tr h="589455">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1800" b="1" kern="1200" dirty="0" smtClean="0">
                          <a:solidFill>
                            <a:schemeClr val="lt1"/>
                          </a:solidFill>
                          <a:latin typeface="+mn-lt"/>
                          <a:ea typeface="+mn-ea"/>
                          <a:cs typeface="American Typewriter"/>
                        </a:rPr>
                        <a:t>Hemet </a:t>
                      </a:r>
                      <a:br>
                        <a:rPr lang="en-US" sz="1800" b="1" kern="1200" dirty="0" smtClean="0">
                          <a:solidFill>
                            <a:schemeClr val="lt1"/>
                          </a:solidFill>
                          <a:latin typeface="+mn-lt"/>
                          <a:ea typeface="+mn-ea"/>
                          <a:cs typeface="American Typewriter"/>
                        </a:rPr>
                      </a:br>
                      <a:r>
                        <a:rPr lang="en-US" sz="1800" b="1" kern="1200" dirty="0" smtClean="0">
                          <a:solidFill>
                            <a:schemeClr val="lt1"/>
                          </a:solidFill>
                          <a:latin typeface="+mn-lt"/>
                          <a:ea typeface="+mn-ea"/>
                          <a:cs typeface="American Typewriter"/>
                        </a:rPr>
                        <a:t>Unified School</a:t>
                      </a:r>
                      <a:r>
                        <a:rPr lang="en-US" sz="1800" b="1" kern="1200" baseline="0" dirty="0" smtClean="0">
                          <a:solidFill>
                            <a:schemeClr val="lt1"/>
                          </a:solidFill>
                          <a:latin typeface="+mn-lt"/>
                          <a:ea typeface="+mn-ea"/>
                          <a:cs typeface="American Typewriter"/>
                        </a:rPr>
                        <a:t> District</a:t>
                      </a:r>
                      <a:endParaRPr lang="en-US" sz="1800" b="1" kern="1200" dirty="0" smtClean="0">
                        <a:solidFill>
                          <a:schemeClr val="lt1"/>
                        </a:solidFill>
                        <a:latin typeface="+mn-lt"/>
                        <a:ea typeface="+mn-ea"/>
                        <a:cs typeface="American Typewriter"/>
                      </a:endParaRPr>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1800" b="1" kern="1200" dirty="0" smtClean="0">
                          <a:solidFill>
                            <a:schemeClr val="lt1"/>
                          </a:solidFill>
                          <a:latin typeface="+mn-lt"/>
                          <a:ea typeface="+mn-ea"/>
                          <a:cs typeface="American Typewriter"/>
                        </a:rPr>
                        <a:t>Los Angeles </a:t>
                      </a:r>
                      <a:br>
                        <a:rPr lang="en-US" sz="1800" b="1" kern="1200" dirty="0" smtClean="0">
                          <a:solidFill>
                            <a:schemeClr val="lt1"/>
                          </a:solidFill>
                          <a:latin typeface="+mn-lt"/>
                          <a:ea typeface="+mn-ea"/>
                          <a:cs typeface="American Typewriter"/>
                        </a:rPr>
                      </a:br>
                      <a:r>
                        <a:rPr lang="en-US" sz="1800" b="1" kern="1200" dirty="0" smtClean="0">
                          <a:solidFill>
                            <a:schemeClr val="lt1"/>
                          </a:solidFill>
                          <a:latin typeface="+mn-lt"/>
                          <a:ea typeface="+mn-ea"/>
                          <a:cs typeface="American Typewriter"/>
                        </a:rPr>
                        <a:t>Unified School</a:t>
                      </a:r>
                      <a:r>
                        <a:rPr lang="en-US" sz="1800" b="1" kern="1200" baseline="0" dirty="0" smtClean="0">
                          <a:solidFill>
                            <a:schemeClr val="lt1"/>
                          </a:solidFill>
                          <a:latin typeface="+mn-lt"/>
                          <a:ea typeface="+mn-ea"/>
                          <a:cs typeface="American Typewriter"/>
                        </a:rPr>
                        <a:t> District</a:t>
                      </a:r>
                      <a:endParaRPr lang="en-US" sz="1800" b="1" kern="1200" dirty="0" smtClean="0">
                        <a:solidFill>
                          <a:schemeClr val="lt1"/>
                        </a:solidFill>
                        <a:latin typeface="+mn-lt"/>
                        <a:ea typeface="+mn-ea"/>
                        <a:cs typeface="American Typewriter"/>
                      </a:endParaRPr>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1800" b="1" kern="1200" dirty="0" smtClean="0">
                          <a:solidFill>
                            <a:schemeClr val="lt1"/>
                          </a:solidFill>
                          <a:latin typeface="+mn-lt"/>
                          <a:ea typeface="+mn-ea"/>
                          <a:cs typeface="American Typewriter"/>
                        </a:rPr>
                        <a:t>Sacramento County </a:t>
                      </a:r>
                      <a:br>
                        <a:rPr lang="en-US" sz="1800" b="1" kern="1200" dirty="0" smtClean="0">
                          <a:solidFill>
                            <a:schemeClr val="lt1"/>
                          </a:solidFill>
                          <a:latin typeface="+mn-lt"/>
                          <a:ea typeface="+mn-ea"/>
                          <a:cs typeface="American Typewriter"/>
                        </a:rPr>
                      </a:br>
                      <a:r>
                        <a:rPr lang="en-US" sz="1800" b="1" kern="1200" dirty="0" smtClean="0">
                          <a:solidFill>
                            <a:schemeClr val="lt1"/>
                          </a:solidFill>
                          <a:latin typeface="+mn-lt"/>
                          <a:ea typeface="+mn-ea"/>
                          <a:cs typeface="American Typewriter"/>
                        </a:rPr>
                        <a:t>Office of Education</a:t>
                      </a:r>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r>
              <a:tr h="1526705">
                <a:tc>
                  <a:txBody>
                    <a:bodyPr/>
                    <a:lstStyle/>
                    <a:p>
                      <a:pPr>
                        <a:lnSpc>
                          <a:spcPct val="75000"/>
                        </a:lnSpc>
                        <a:spcBef>
                          <a:spcPts val="400"/>
                        </a:spcBef>
                      </a:pPr>
                      <a:r>
                        <a:rPr lang="en-US" sz="1400" b="1" kern="1200" dirty="0" smtClean="0">
                          <a:solidFill>
                            <a:schemeClr val="dk1"/>
                          </a:solidFill>
                          <a:latin typeface="+mn-lt"/>
                          <a:ea typeface="+mn-ea"/>
                          <a:cs typeface="Arial"/>
                        </a:rPr>
                        <a:t>Board Policy, 6173.1</a:t>
                      </a:r>
                    </a:p>
                    <a:p>
                      <a:pPr>
                        <a:lnSpc>
                          <a:spcPct val="75000"/>
                        </a:lnSpc>
                        <a:spcBef>
                          <a:spcPts val="400"/>
                        </a:spcBef>
                      </a:pPr>
                      <a:r>
                        <a:rPr lang="en-US" sz="1400" i="1" kern="1200" dirty="0" smtClean="0">
                          <a:solidFill>
                            <a:schemeClr val="dk1"/>
                          </a:solidFill>
                          <a:latin typeface="+mn-lt"/>
                          <a:ea typeface="+mn-ea"/>
                          <a:cs typeface="Arial"/>
                        </a:rPr>
                        <a:t>Foster youth, homeless or unaccompanied youth, who exit the school district prior to the end of a grading period, will be issued partial credit based on the number of days enrolled and the course grade to date</a:t>
                      </a:r>
                      <a:endParaRPr lang="en-US" sz="1400" kern="1200" dirty="0" smtClean="0">
                        <a:solidFill>
                          <a:schemeClr val="dk1"/>
                        </a:solidFill>
                        <a:latin typeface="+mn-lt"/>
                        <a:ea typeface="+mn-ea"/>
                        <a:cs typeface="Arial"/>
                      </a:endParaRPr>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75000"/>
                        </a:lnSpc>
                        <a:spcBef>
                          <a:spcPts val="400"/>
                        </a:spcBef>
                      </a:pPr>
                      <a:r>
                        <a:rPr lang="en-US" sz="1400" b="1" kern="1200" dirty="0" smtClean="0">
                          <a:solidFill>
                            <a:schemeClr val="dk1"/>
                          </a:solidFill>
                          <a:latin typeface="+mn-lt"/>
                          <a:ea typeface="+mn-ea"/>
                          <a:cs typeface="Arial"/>
                        </a:rPr>
                        <a:t>From LAUSD Policy Bulletin (2004)</a:t>
                      </a:r>
                    </a:p>
                    <a:p>
                      <a:pPr>
                        <a:lnSpc>
                          <a:spcPct val="75000"/>
                        </a:lnSpc>
                        <a:spcBef>
                          <a:spcPts val="400"/>
                        </a:spcBef>
                      </a:pPr>
                      <a:r>
                        <a:rPr lang="en-US" sz="1400" i="1" kern="1200" dirty="0" smtClean="0">
                          <a:solidFill>
                            <a:schemeClr val="dk1"/>
                          </a:solidFill>
                          <a:latin typeface="+mn-lt"/>
                          <a:ea typeface="+mn-ea"/>
                          <a:cs typeface="Arial"/>
                        </a:rPr>
                        <a:t>A general guide of 12 hours of instruction is = to 1 credit.</a:t>
                      </a:r>
                      <a:endParaRPr lang="en-US" sz="1400" kern="1200" dirty="0" smtClean="0">
                        <a:solidFill>
                          <a:schemeClr val="dk1"/>
                        </a:solidFill>
                        <a:latin typeface="+mn-lt"/>
                        <a:ea typeface="+mn-ea"/>
                        <a:cs typeface="Arial"/>
                      </a:endParaRPr>
                    </a:p>
                    <a:p>
                      <a:pPr>
                        <a:lnSpc>
                          <a:spcPct val="75000"/>
                        </a:lnSpc>
                        <a:spcBef>
                          <a:spcPts val="400"/>
                        </a:spcBef>
                      </a:pPr>
                      <a:endParaRPr lang="en-US" sz="1400" kern="1200" dirty="0" smtClean="0">
                        <a:solidFill>
                          <a:schemeClr val="dk1"/>
                        </a:solidFill>
                        <a:latin typeface="+mn-lt"/>
                        <a:ea typeface="+mn-ea"/>
                        <a:cs typeface="Arial"/>
                      </a:endParaRPr>
                    </a:p>
                    <a:p>
                      <a:pPr>
                        <a:lnSpc>
                          <a:spcPct val="75000"/>
                        </a:lnSpc>
                        <a:spcBef>
                          <a:spcPts val="400"/>
                        </a:spcBef>
                      </a:pPr>
                      <a:endParaRPr lang="en-US" sz="1400" kern="1200" dirty="0" smtClean="0">
                        <a:solidFill>
                          <a:schemeClr val="dk1"/>
                        </a:solidFill>
                        <a:latin typeface="+mn-lt"/>
                        <a:ea typeface="+mn-ea"/>
                        <a:cs typeface="Arial"/>
                      </a:endParaRPr>
                    </a:p>
                    <a:p>
                      <a:pPr>
                        <a:lnSpc>
                          <a:spcPct val="75000"/>
                        </a:lnSpc>
                        <a:spcBef>
                          <a:spcPts val="400"/>
                        </a:spcBef>
                      </a:pPr>
                      <a:endParaRPr lang="en-US" sz="1400" dirty="0"/>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indent="0">
                        <a:lnSpc>
                          <a:spcPct val="75000"/>
                        </a:lnSpc>
                        <a:spcBef>
                          <a:spcPts val="400"/>
                        </a:spcBef>
                        <a:buFontTx/>
                        <a:buNone/>
                      </a:pPr>
                      <a:r>
                        <a:rPr lang="en-US" sz="1400" kern="1200" dirty="0" smtClean="0">
                          <a:solidFill>
                            <a:schemeClr val="dk1"/>
                          </a:solidFill>
                          <a:latin typeface="+mn-lt"/>
                          <a:ea typeface="+mn-ea"/>
                          <a:cs typeface="Arial"/>
                        </a:rPr>
                        <a:t>Standardized determination of partial credit facilitated by online calculator, a part of the </a:t>
                      </a:r>
                      <a:r>
                        <a:rPr lang="en-US" sz="1400" b="1" kern="1200" dirty="0" smtClean="0">
                          <a:solidFill>
                            <a:schemeClr val="dk1"/>
                          </a:solidFill>
                          <a:latin typeface="+mn-lt"/>
                          <a:ea typeface="+mn-ea"/>
                          <a:cs typeface="Arial"/>
                        </a:rPr>
                        <a:t>Foster Focus </a:t>
                      </a:r>
                      <a:r>
                        <a:rPr lang="en-US" sz="1400" kern="1200" dirty="0" smtClean="0">
                          <a:solidFill>
                            <a:schemeClr val="dk1"/>
                          </a:solidFill>
                          <a:latin typeface="+mn-lt"/>
                          <a:ea typeface="+mn-ea"/>
                          <a:cs typeface="Arial"/>
                        </a:rPr>
                        <a:t>database</a:t>
                      </a:r>
                    </a:p>
                    <a:p>
                      <a:pPr>
                        <a:lnSpc>
                          <a:spcPct val="75000"/>
                        </a:lnSpc>
                        <a:spcBef>
                          <a:spcPts val="400"/>
                        </a:spcBef>
                      </a:pPr>
                      <a:endParaRPr lang="en-US" sz="1400" dirty="0"/>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479675">
                <a:tc>
                  <a:txBody>
                    <a:bodyPr/>
                    <a:lstStyle/>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1-9 days = No credit/no grade</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10-16 days = 0.5 credit/subject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17-23 days =1 credit/subject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24-30 days = 1.5 credits/subject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31-37 days = 2 credits/subject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38-44 days = 2.5 credits/subject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45-51 days = 3 credits/subject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52-58 days = 3.5 credits/subject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59-65 days = 4 credits/subject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66-72 days = 4.5 credits/subject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73+ days =5 credits/subject</a:t>
                      </a:r>
                      <a:endParaRPr lang="en-US" sz="1400" kern="1200" dirty="0" smtClean="0">
                        <a:solidFill>
                          <a:schemeClr val="dk1"/>
                        </a:solidFill>
                        <a:latin typeface="+mn-lt"/>
                        <a:ea typeface="+mn-ea"/>
                        <a:cs typeface="Arial"/>
                      </a:endParaRPr>
                    </a:p>
                    <a:p>
                      <a:pPr>
                        <a:lnSpc>
                          <a:spcPct val="75000"/>
                        </a:lnSpc>
                        <a:spcBef>
                          <a:spcPts val="400"/>
                        </a:spcBef>
                      </a:pPr>
                      <a:endParaRPr lang="en-US" sz="1400" dirty="0"/>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12-23 hours of instruction is generally = to 1 credit</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24-35 hours of instruction is generally = to 2 credits</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36-47 hours of instruction is generally = to 3 credits</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45-54 hours of instruction is generally = to 4 credits</a:t>
                      </a:r>
                      <a:endParaRPr lang="en-US" sz="1400" kern="1200" dirty="0" smtClean="0">
                        <a:solidFill>
                          <a:schemeClr val="dk1"/>
                        </a:solidFill>
                        <a:latin typeface="+mn-lt"/>
                        <a:ea typeface="+mn-ea"/>
                        <a:cs typeface="Arial"/>
                      </a:endParaRPr>
                    </a:p>
                    <a:p>
                      <a:pPr marL="169863" lvl="1" indent="-169863">
                        <a:lnSpc>
                          <a:spcPct val="75000"/>
                        </a:lnSpc>
                        <a:spcBef>
                          <a:spcPts val="1200"/>
                        </a:spcBef>
                        <a:buFont typeface="Calibri" pitchFamily="34" charset="0"/>
                        <a:buChar char="•"/>
                      </a:pPr>
                      <a:r>
                        <a:rPr lang="en-US" sz="1400" i="1" kern="1200" dirty="0" smtClean="0">
                          <a:solidFill>
                            <a:schemeClr val="dk1"/>
                          </a:solidFill>
                          <a:latin typeface="+mn-lt"/>
                          <a:ea typeface="+mn-ea"/>
                          <a:cs typeface="Arial"/>
                        </a:rPr>
                        <a:t>55-60+ hours of instruction is generally = to 5 credits</a:t>
                      </a:r>
                      <a:endParaRPr lang="en-US" sz="1400" kern="1200" dirty="0" smtClean="0">
                        <a:solidFill>
                          <a:schemeClr val="dk1"/>
                        </a:solidFill>
                        <a:latin typeface="+mn-lt"/>
                        <a:ea typeface="+mn-ea"/>
                        <a:cs typeface="Arial"/>
                      </a:endParaRPr>
                    </a:p>
                    <a:p>
                      <a:pPr>
                        <a:lnSpc>
                          <a:spcPct val="75000"/>
                        </a:lnSpc>
                        <a:spcBef>
                          <a:spcPts val="400"/>
                        </a:spcBef>
                      </a:pPr>
                      <a:endParaRPr lang="en-US" sz="1400" dirty="0"/>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75000"/>
                        </a:lnSpc>
                        <a:spcBef>
                          <a:spcPts val="400"/>
                        </a:spcBef>
                        <a:spcAft>
                          <a:spcPts val="0"/>
                        </a:spcAft>
                        <a:buClrTx/>
                        <a:buSzTx/>
                        <a:buFontTx/>
                        <a:buNone/>
                        <a:tabLst/>
                        <a:defRPr/>
                      </a:pPr>
                      <a:r>
                        <a:rPr lang="en-US" sz="1400" kern="1200" dirty="0" smtClean="0">
                          <a:solidFill>
                            <a:schemeClr val="dk1"/>
                          </a:solidFill>
                          <a:latin typeface="+mn-lt"/>
                          <a:ea typeface="+mn-ea"/>
                          <a:cs typeface="Arial"/>
                        </a:rPr>
                        <a:t>Partial Credits determined based on the percentage of days enrolled out of total days in term</a:t>
                      </a:r>
                    </a:p>
                    <a:p>
                      <a:pPr marL="169863" marR="0" indent="-169863" algn="l" defTabSz="457200" rtl="0" eaLnBrk="1" fontAlgn="auto" latinLnBrk="0" hangingPunct="1">
                        <a:lnSpc>
                          <a:spcPct val="75000"/>
                        </a:lnSpc>
                        <a:spcBef>
                          <a:spcPts val="1200"/>
                        </a:spcBef>
                        <a:spcAft>
                          <a:spcPts val="0"/>
                        </a:spcAft>
                        <a:buClrTx/>
                        <a:buSzTx/>
                        <a:buFont typeface="Calibri" pitchFamily="34" charset="0"/>
                        <a:buChar char="•"/>
                        <a:tabLst/>
                        <a:defRPr/>
                      </a:pPr>
                      <a:r>
                        <a:rPr lang="en-US" sz="1400" i="1" kern="1200" dirty="0" smtClean="0">
                          <a:solidFill>
                            <a:schemeClr val="dk1"/>
                          </a:solidFill>
                          <a:latin typeface="+mn-lt"/>
                          <a:ea typeface="+mn-ea"/>
                          <a:cs typeface="Arial"/>
                        </a:rPr>
                        <a:t>If enrolled </a:t>
                      </a:r>
                      <a:r>
                        <a:rPr lang="en-US" sz="1400" b="1" i="1" kern="1200" dirty="0" smtClean="0">
                          <a:solidFill>
                            <a:schemeClr val="dk1"/>
                          </a:solidFill>
                          <a:latin typeface="+mn-lt"/>
                          <a:ea typeface="+mn-ea"/>
                          <a:cs typeface="Arial"/>
                        </a:rPr>
                        <a:t>15 days out of a 60 </a:t>
                      </a:r>
                      <a:r>
                        <a:rPr lang="en-US" sz="1400" i="1" kern="1200" dirty="0" smtClean="0">
                          <a:solidFill>
                            <a:schemeClr val="dk1"/>
                          </a:solidFill>
                          <a:latin typeface="+mn-lt"/>
                          <a:ea typeface="+mn-ea"/>
                          <a:cs typeface="Arial"/>
                        </a:rPr>
                        <a:t>day term,</a:t>
                      </a:r>
                      <a:r>
                        <a:rPr lang="en-US" sz="1400" i="1" kern="1200" baseline="0" dirty="0" smtClean="0">
                          <a:solidFill>
                            <a:schemeClr val="dk1"/>
                          </a:solidFill>
                          <a:latin typeface="+mn-lt"/>
                          <a:ea typeface="+mn-ea"/>
                          <a:cs typeface="Arial"/>
                        </a:rPr>
                        <a:t> </a:t>
                      </a:r>
                      <a:r>
                        <a:rPr lang="en-US" sz="1400" i="1" kern="1200" dirty="0" smtClean="0">
                          <a:solidFill>
                            <a:schemeClr val="dk1"/>
                          </a:solidFill>
                          <a:latin typeface="+mn-lt"/>
                          <a:ea typeface="+mn-ea"/>
                          <a:cs typeface="Arial"/>
                        </a:rPr>
                        <a:t>the foster youth earns </a:t>
                      </a:r>
                      <a:r>
                        <a:rPr lang="en-US" sz="1400" b="1" i="1" kern="1200" dirty="0" smtClean="0">
                          <a:solidFill>
                            <a:schemeClr val="dk1"/>
                          </a:solidFill>
                          <a:latin typeface="+mn-lt"/>
                          <a:ea typeface="+mn-ea"/>
                          <a:cs typeface="Arial"/>
                        </a:rPr>
                        <a:t>25% of possible credits </a:t>
                      </a:r>
                      <a:r>
                        <a:rPr lang="en-US" sz="1400" i="1" kern="1200" dirty="0" smtClean="0">
                          <a:solidFill>
                            <a:schemeClr val="dk1"/>
                          </a:solidFill>
                          <a:latin typeface="+mn-lt"/>
                          <a:ea typeface="+mn-ea"/>
                          <a:cs typeface="Arial"/>
                        </a:rPr>
                        <a:t>for course</a:t>
                      </a:r>
                    </a:p>
                    <a:p>
                      <a:pPr marL="169863" marR="0" indent="-169863" algn="l" defTabSz="457200" rtl="0" eaLnBrk="1" fontAlgn="auto" latinLnBrk="0" hangingPunct="1">
                        <a:lnSpc>
                          <a:spcPct val="75000"/>
                        </a:lnSpc>
                        <a:spcBef>
                          <a:spcPts val="1200"/>
                        </a:spcBef>
                        <a:spcAft>
                          <a:spcPts val="0"/>
                        </a:spcAft>
                        <a:buClrTx/>
                        <a:buSzTx/>
                        <a:buFont typeface="Calibri" pitchFamily="34" charset="0"/>
                        <a:buChar char="•"/>
                        <a:tabLst/>
                        <a:defRPr/>
                      </a:pPr>
                      <a:r>
                        <a:rPr lang="en-US" sz="1400" i="1" kern="1200" dirty="0" smtClean="0">
                          <a:solidFill>
                            <a:schemeClr val="dk1"/>
                          </a:solidFill>
                          <a:latin typeface="+mn-lt"/>
                          <a:ea typeface="+mn-ea"/>
                          <a:cs typeface="Arial"/>
                        </a:rPr>
                        <a:t>If enrolled </a:t>
                      </a:r>
                      <a:r>
                        <a:rPr lang="en-US" sz="1400" b="1" i="1" kern="1200" dirty="0" smtClean="0">
                          <a:solidFill>
                            <a:schemeClr val="dk1"/>
                          </a:solidFill>
                          <a:latin typeface="+mn-lt"/>
                          <a:ea typeface="+mn-ea"/>
                          <a:cs typeface="Arial"/>
                        </a:rPr>
                        <a:t>30 days out of a 60 </a:t>
                      </a:r>
                      <a:r>
                        <a:rPr lang="en-US" sz="1400" i="1" kern="1200" dirty="0" smtClean="0">
                          <a:solidFill>
                            <a:schemeClr val="dk1"/>
                          </a:solidFill>
                          <a:latin typeface="+mn-lt"/>
                          <a:ea typeface="+mn-ea"/>
                          <a:cs typeface="Arial"/>
                        </a:rPr>
                        <a:t>day term,</a:t>
                      </a:r>
                      <a:r>
                        <a:rPr lang="en-US" sz="1400" i="1" kern="1200" baseline="0" dirty="0" smtClean="0">
                          <a:solidFill>
                            <a:schemeClr val="dk1"/>
                          </a:solidFill>
                          <a:latin typeface="+mn-lt"/>
                          <a:ea typeface="+mn-ea"/>
                          <a:cs typeface="Arial"/>
                        </a:rPr>
                        <a:t> </a:t>
                      </a:r>
                      <a:r>
                        <a:rPr lang="en-US" sz="1400" i="1" kern="1200" dirty="0" smtClean="0">
                          <a:solidFill>
                            <a:schemeClr val="dk1"/>
                          </a:solidFill>
                          <a:latin typeface="+mn-lt"/>
                          <a:ea typeface="+mn-ea"/>
                          <a:cs typeface="Arial"/>
                        </a:rPr>
                        <a:t>the foster youth earns </a:t>
                      </a:r>
                      <a:r>
                        <a:rPr lang="en-US" sz="1400" b="1" i="1" kern="1200" dirty="0" smtClean="0">
                          <a:solidFill>
                            <a:schemeClr val="dk1"/>
                          </a:solidFill>
                          <a:latin typeface="+mn-lt"/>
                          <a:ea typeface="+mn-ea"/>
                          <a:cs typeface="Arial"/>
                        </a:rPr>
                        <a:t>50% of possible credits </a:t>
                      </a:r>
                      <a:r>
                        <a:rPr lang="en-US" sz="1400" i="1" kern="1200" dirty="0" smtClean="0">
                          <a:solidFill>
                            <a:schemeClr val="dk1"/>
                          </a:solidFill>
                          <a:latin typeface="+mn-lt"/>
                          <a:ea typeface="+mn-ea"/>
                          <a:cs typeface="Arial"/>
                        </a:rPr>
                        <a:t>for course</a:t>
                      </a:r>
                    </a:p>
                    <a:p>
                      <a:pPr marL="169863" marR="0" indent="-169863" algn="l" defTabSz="457200" rtl="0" eaLnBrk="1" fontAlgn="auto" latinLnBrk="0" hangingPunct="1">
                        <a:lnSpc>
                          <a:spcPct val="75000"/>
                        </a:lnSpc>
                        <a:spcBef>
                          <a:spcPts val="1200"/>
                        </a:spcBef>
                        <a:spcAft>
                          <a:spcPts val="0"/>
                        </a:spcAft>
                        <a:buClrTx/>
                        <a:buSzTx/>
                        <a:buFont typeface="Calibri" pitchFamily="34" charset="0"/>
                        <a:buChar char="•"/>
                        <a:tabLst/>
                        <a:defRPr/>
                      </a:pPr>
                      <a:r>
                        <a:rPr lang="en-US" sz="1400" i="1" kern="1200" dirty="0" smtClean="0">
                          <a:solidFill>
                            <a:schemeClr val="dk1"/>
                          </a:solidFill>
                          <a:latin typeface="+mn-lt"/>
                          <a:ea typeface="+mn-ea"/>
                          <a:cs typeface="Arial"/>
                        </a:rPr>
                        <a:t>If enrolled </a:t>
                      </a:r>
                      <a:r>
                        <a:rPr lang="en-US" sz="1400" b="1" i="1" kern="1200" dirty="0" smtClean="0">
                          <a:solidFill>
                            <a:schemeClr val="dk1"/>
                          </a:solidFill>
                          <a:latin typeface="+mn-lt"/>
                          <a:ea typeface="+mn-ea"/>
                          <a:cs typeface="Arial"/>
                        </a:rPr>
                        <a:t>45 days out of a 60 </a:t>
                      </a:r>
                      <a:r>
                        <a:rPr lang="en-US" sz="1400" i="1" kern="1200" dirty="0" smtClean="0">
                          <a:solidFill>
                            <a:schemeClr val="dk1"/>
                          </a:solidFill>
                          <a:latin typeface="+mn-lt"/>
                          <a:ea typeface="+mn-ea"/>
                          <a:cs typeface="Arial"/>
                        </a:rPr>
                        <a:t>day term,</a:t>
                      </a:r>
                      <a:r>
                        <a:rPr lang="en-US" sz="1400" i="1" kern="1200" baseline="0" dirty="0" smtClean="0">
                          <a:solidFill>
                            <a:schemeClr val="dk1"/>
                          </a:solidFill>
                          <a:latin typeface="+mn-lt"/>
                          <a:ea typeface="+mn-ea"/>
                          <a:cs typeface="Arial"/>
                        </a:rPr>
                        <a:t> </a:t>
                      </a:r>
                      <a:r>
                        <a:rPr lang="en-US" sz="1400" i="1" kern="1200" dirty="0" smtClean="0">
                          <a:solidFill>
                            <a:schemeClr val="dk1"/>
                          </a:solidFill>
                          <a:latin typeface="+mn-lt"/>
                          <a:ea typeface="+mn-ea"/>
                          <a:cs typeface="Arial"/>
                        </a:rPr>
                        <a:t>the foster youth earns </a:t>
                      </a:r>
                      <a:r>
                        <a:rPr lang="en-US" sz="1400" b="1" i="1" kern="1200" dirty="0" smtClean="0">
                          <a:solidFill>
                            <a:schemeClr val="dk1"/>
                          </a:solidFill>
                          <a:latin typeface="+mn-lt"/>
                          <a:ea typeface="+mn-ea"/>
                          <a:cs typeface="Arial"/>
                        </a:rPr>
                        <a:t>75% of possible </a:t>
                      </a:r>
                      <a:r>
                        <a:rPr lang="en-US" sz="1400" i="1" kern="1200" dirty="0" smtClean="0">
                          <a:solidFill>
                            <a:schemeClr val="dk1"/>
                          </a:solidFill>
                          <a:latin typeface="+mn-lt"/>
                          <a:ea typeface="+mn-ea"/>
                          <a:cs typeface="Arial"/>
                        </a:rPr>
                        <a:t>credits for course</a:t>
                      </a:r>
                    </a:p>
                    <a:p>
                      <a:pPr>
                        <a:lnSpc>
                          <a:spcPct val="75000"/>
                        </a:lnSpc>
                        <a:spcBef>
                          <a:spcPts val="400"/>
                        </a:spcBef>
                      </a:pPr>
                      <a:endParaRPr lang="en-US" sz="1400" dirty="0"/>
                    </a:p>
                  </a:txBody>
                  <a:tcPr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
        <p:nvSpPr>
          <p:cNvPr id="9" name="TextBox 8"/>
          <p:cNvSpPr txBox="1"/>
          <p:nvPr/>
        </p:nvSpPr>
        <p:spPr>
          <a:xfrm>
            <a:off x="1485045" y="232290"/>
            <a:ext cx="6173909" cy="514628"/>
          </a:xfrm>
          <a:prstGeom prst="rect">
            <a:avLst/>
          </a:prstGeom>
          <a:noFill/>
        </p:spPr>
        <p:txBody>
          <a:bodyPr wrap="square" rtlCol="0">
            <a:spAutoFit/>
          </a:bodyPr>
          <a:lstStyle/>
          <a:p>
            <a:pPr lvl="0" algn="ctr">
              <a:lnSpc>
                <a:spcPct val="85000"/>
              </a:lnSpc>
              <a:spcBef>
                <a:spcPts val="1200"/>
              </a:spcBef>
            </a:pPr>
            <a:r>
              <a:rPr lang="en-US" sz="3200" b="1" dirty="0" smtClean="0">
                <a:solidFill>
                  <a:prstClr val="black"/>
                </a:solidFill>
                <a:cs typeface="American Typewriter"/>
              </a:rPr>
              <a:t>Model Policies and Practices</a:t>
            </a:r>
            <a:endParaRPr lang="en-US" sz="2400" dirty="0">
              <a:latin typeface="+mj-lt"/>
              <a:cs typeface="Arial"/>
            </a:endParaRPr>
          </a:p>
        </p:txBody>
      </p:sp>
    </p:spTree>
    <p:extLst>
      <p:ext uri="{BB962C8B-B14F-4D97-AF65-F5344CB8AC3E}">
        <p14:creationId xmlns:p14="http://schemas.microsoft.com/office/powerpoint/2010/main" val="411775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lkboard.jpg"/>
          <p:cNvPicPr>
            <a:picLocks noChangeAspect="1"/>
          </p:cNvPicPr>
          <p:nvPr/>
        </p:nvPicPr>
        <p:blipFill>
          <a:blip r:embed="rId2"/>
          <a:srcRect r="11179"/>
          <a:stretch>
            <a:fillRect/>
          </a:stretch>
        </p:blipFill>
        <p:spPr>
          <a:xfrm>
            <a:off x="-1" y="0"/>
            <a:ext cx="9144001" cy="6863254"/>
          </a:xfrm>
          <a:prstGeom prst="rect">
            <a:avLst/>
          </a:prstGeom>
        </p:spPr>
      </p:pic>
      <p:sp>
        <p:nvSpPr>
          <p:cNvPr id="8" name="TextBox 7"/>
          <p:cNvSpPr txBox="1"/>
          <p:nvPr/>
        </p:nvSpPr>
        <p:spPr>
          <a:xfrm>
            <a:off x="-1587" y="538243"/>
            <a:ext cx="9144000" cy="584775"/>
          </a:xfrm>
          <a:prstGeom prst="rect">
            <a:avLst/>
          </a:prstGeom>
          <a:noFill/>
        </p:spPr>
        <p:txBody>
          <a:bodyPr wrap="square" rtlCol="0">
            <a:spAutoFit/>
          </a:bodyPr>
          <a:lstStyle/>
          <a:p>
            <a:pPr algn="ctr"/>
            <a:r>
              <a:rPr lang="en-US" sz="3200" b="1" dirty="0" smtClean="0">
                <a:solidFill>
                  <a:srgbClr val="FFFFFF"/>
                </a:solidFill>
                <a:latin typeface="+mj-lt"/>
                <a:cs typeface="Chalkboard"/>
              </a:rPr>
              <a:t>Recommendations</a:t>
            </a:r>
          </a:p>
        </p:txBody>
      </p:sp>
      <p:sp>
        <p:nvSpPr>
          <p:cNvPr id="9" name="TextBox 8"/>
          <p:cNvSpPr txBox="1"/>
          <p:nvPr/>
        </p:nvSpPr>
        <p:spPr>
          <a:xfrm>
            <a:off x="922282" y="1427163"/>
            <a:ext cx="7299435" cy="3924151"/>
          </a:xfrm>
          <a:prstGeom prst="rect">
            <a:avLst/>
          </a:prstGeom>
          <a:noFill/>
        </p:spPr>
        <p:txBody>
          <a:bodyPr wrap="square" rtlCol="0">
            <a:spAutoFit/>
          </a:bodyPr>
          <a:lstStyle/>
          <a:p>
            <a:pPr>
              <a:lnSpc>
                <a:spcPct val="85000"/>
              </a:lnSpc>
              <a:spcBef>
                <a:spcPts val="1200"/>
              </a:spcBef>
            </a:pPr>
            <a:r>
              <a:rPr lang="en-US" sz="2400" dirty="0" smtClean="0">
                <a:solidFill>
                  <a:srgbClr val="FFFFFF"/>
                </a:solidFill>
                <a:latin typeface="+mj-lt"/>
                <a:cs typeface="Chalkboard"/>
              </a:rPr>
              <a:t>The issue of Partial Credit is well-suited for the </a:t>
            </a:r>
            <a:br>
              <a:rPr lang="en-US" sz="2400" dirty="0" smtClean="0">
                <a:solidFill>
                  <a:srgbClr val="FFFFFF"/>
                </a:solidFill>
                <a:latin typeface="+mj-lt"/>
                <a:cs typeface="Chalkboard"/>
              </a:rPr>
            </a:br>
            <a:r>
              <a:rPr lang="en-US" sz="2400" dirty="0" smtClean="0">
                <a:solidFill>
                  <a:srgbClr val="FFFFFF"/>
                </a:solidFill>
                <a:latin typeface="+mj-lt"/>
                <a:cs typeface="Chalkboard"/>
              </a:rPr>
              <a:t>Child Welfare Council to address given:</a:t>
            </a:r>
          </a:p>
          <a:p>
            <a:pPr marL="346075" indent="-346075">
              <a:lnSpc>
                <a:spcPct val="85000"/>
              </a:lnSpc>
              <a:spcBef>
                <a:spcPts val="1800"/>
              </a:spcBef>
              <a:buFont typeface="Arial" pitchFamily="34" charset="0"/>
              <a:buChar char="●"/>
            </a:pPr>
            <a:r>
              <a:rPr lang="en-US" sz="2400" b="1" dirty="0" smtClean="0">
                <a:solidFill>
                  <a:srgbClr val="FFFFFF"/>
                </a:solidFill>
                <a:latin typeface="+mj-lt"/>
                <a:cs typeface="Chalkboard"/>
              </a:rPr>
              <a:t>Our </a:t>
            </a:r>
            <a:r>
              <a:rPr lang="en-US" sz="2400" b="1" cap="all" dirty="0" smtClean="0">
                <a:solidFill>
                  <a:srgbClr val="FFFFFF"/>
                </a:solidFill>
                <a:latin typeface="+mj-lt"/>
                <a:cs typeface="Chalkboard"/>
              </a:rPr>
              <a:t>vision</a:t>
            </a:r>
            <a:r>
              <a:rPr lang="en-US" sz="2400" b="1" dirty="0" smtClean="0">
                <a:solidFill>
                  <a:srgbClr val="FFFFFF"/>
                </a:solidFill>
                <a:latin typeface="+mj-lt"/>
                <a:cs typeface="Chalkboard"/>
              </a:rPr>
              <a:t> that every child is prepared for the transition into adulthood and being a contributing member of society.</a:t>
            </a:r>
          </a:p>
          <a:p>
            <a:pPr marL="346075" indent="-346075">
              <a:lnSpc>
                <a:spcPct val="85000"/>
              </a:lnSpc>
              <a:spcBef>
                <a:spcPts val="1800"/>
              </a:spcBef>
              <a:buFont typeface="Arial" pitchFamily="34" charset="0"/>
              <a:buChar char="●"/>
            </a:pPr>
            <a:r>
              <a:rPr lang="en-US" sz="2400" b="1" dirty="0" smtClean="0">
                <a:solidFill>
                  <a:srgbClr val="FFFFFF"/>
                </a:solidFill>
                <a:latin typeface="+mj-lt"/>
                <a:cs typeface="Chalkboard"/>
              </a:rPr>
              <a:t>Our </a:t>
            </a:r>
            <a:r>
              <a:rPr lang="en-US" sz="2400" b="1" cap="all" dirty="0" smtClean="0">
                <a:solidFill>
                  <a:srgbClr val="FFFFFF"/>
                </a:solidFill>
                <a:latin typeface="+mj-lt"/>
                <a:cs typeface="Chalkboard"/>
              </a:rPr>
              <a:t>mission</a:t>
            </a:r>
            <a:r>
              <a:rPr lang="en-US" sz="2400" b="1" dirty="0" smtClean="0">
                <a:solidFill>
                  <a:srgbClr val="FFFFFF"/>
                </a:solidFill>
                <a:latin typeface="+mj-lt"/>
                <a:cs typeface="Chalkboard"/>
              </a:rPr>
              <a:t> to serve as forum to advocate for effective strategies and resources to improve outcomes for foster children.</a:t>
            </a:r>
          </a:p>
          <a:p>
            <a:pPr marL="346075" indent="-346075">
              <a:lnSpc>
                <a:spcPct val="85000"/>
              </a:lnSpc>
              <a:spcBef>
                <a:spcPts val="1800"/>
              </a:spcBef>
              <a:buFont typeface="Arial" pitchFamily="34" charset="0"/>
              <a:buChar char="●"/>
            </a:pPr>
            <a:r>
              <a:rPr lang="en-US" sz="2400" b="1" dirty="0" smtClean="0">
                <a:solidFill>
                  <a:srgbClr val="FFFFFF"/>
                </a:solidFill>
                <a:latin typeface="+mj-lt"/>
                <a:cs typeface="Chalkboard"/>
              </a:rPr>
              <a:t>Our </a:t>
            </a:r>
            <a:r>
              <a:rPr lang="en-US" sz="2400" b="1" cap="all" dirty="0" smtClean="0">
                <a:solidFill>
                  <a:srgbClr val="FFFFFF"/>
                </a:solidFill>
                <a:latin typeface="+mj-lt"/>
                <a:cs typeface="Chalkboard"/>
              </a:rPr>
              <a:t>guiding principle</a:t>
            </a:r>
            <a:r>
              <a:rPr lang="en-US" sz="2400" b="1" dirty="0" smtClean="0">
                <a:solidFill>
                  <a:srgbClr val="FFFFFF"/>
                </a:solidFill>
                <a:latin typeface="+mj-lt"/>
                <a:cs typeface="Chalkboard"/>
              </a:rPr>
              <a:t> to collaborate across systems to improve outcomes for foster youth.</a:t>
            </a:r>
          </a:p>
        </p:txBody>
      </p:sp>
    </p:spTree>
    <p:extLst>
      <p:ext uri="{BB962C8B-B14F-4D97-AF65-F5344CB8AC3E}">
        <p14:creationId xmlns:p14="http://schemas.microsoft.com/office/powerpoint/2010/main" val="60123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lkboard.jpg"/>
          <p:cNvPicPr>
            <a:picLocks noChangeAspect="1"/>
          </p:cNvPicPr>
          <p:nvPr/>
        </p:nvPicPr>
        <p:blipFill>
          <a:blip r:embed="rId2"/>
          <a:srcRect r="11179"/>
          <a:stretch>
            <a:fillRect/>
          </a:stretch>
        </p:blipFill>
        <p:spPr>
          <a:xfrm>
            <a:off x="-1" y="0"/>
            <a:ext cx="9144001" cy="6863254"/>
          </a:xfrm>
          <a:prstGeom prst="rect">
            <a:avLst/>
          </a:prstGeom>
        </p:spPr>
      </p:pic>
      <p:sp>
        <p:nvSpPr>
          <p:cNvPr id="11" name="Rectangle 10"/>
          <p:cNvSpPr/>
          <p:nvPr/>
        </p:nvSpPr>
        <p:spPr>
          <a:xfrm rot="5400000">
            <a:off x="3382183" y="1101437"/>
            <a:ext cx="2381219" cy="9142415"/>
          </a:xfrm>
          <a:prstGeom prst="rect">
            <a:avLst/>
          </a:prstGeom>
          <a:gradFill flip="none" rotWithShape="1">
            <a:gsLst>
              <a:gs pos="0">
                <a:schemeClr val="tx1">
                  <a:alpha val="0"/>
                </a:schemeClr>
              </a:gs>
              <a:gs pos="100000">
                <a:schemeClr val="tx1">
                  <a:alpha val="5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40327" y="1138958"/>
            <a:ext cx="8326582" cy="5129096"/>
          </a:xfrm>
          <a:prstGeom prst="rect">
            <a:avLst/>
          </a:prstGeom>
          <a:noFill/>
        </p:spPr>
        <p:txBody>
          <a:bodyPr wrap="square" rtlCol="0">
            <a:spAutoFit/>
          </a:bodyPr>
          <a:lstStyle/>
          <a:p>
            <a:pPr lvl="0">
              <a:lnSpc>
                <a:spcPct val="85000"/>
              </a:lnSpc>
              <a:spcBef>
                <a:spcPts val="1200"/>
              </a:spcBef>
            </a:pPr>
            <a:r>
              <a:rPr lang="en-US" sz="2600" dirty="0" smtClean="0">
                <a:solidFill>
                  <a:srgbClr val="FFFFFF"/>
                </a:solidFill>
              </a:rPr>
              <a:t>Expediency to address this issue is of great importance. Not one more foster youth should be faced with the additional burden of having to struggle with getting credits that he or she has earned. </a:t>
            </a:r>
            <a:r>
              <a:rPr lang="en-US" sz="2600" dirty="0" smtClean="0">
                <a:solidFill>
                  <a:srgbClr val="FFFFFF"/>
                </a:solidFill>
              </a:rPr>
              <a:t> Therefore, the Child </a:t>
            </a:r>
            <a:r>
              <a:rPr lang="en-US" sz="2600" dirty="0" smtClean="0">
                <a:solidFill>
                  <a:srgbClr val="FFFFFF"/>
                </a:solidFill>
              </a:rPr>
              <a:t>Development and Successful Youth Transitions Committee </a:t>
            </a:r>
            <a:r>
              <a:rPr lang="en-US" sz="2600" dirty="0" smtClean="0">
                <a:solidFill>
                  <a:srgbClr val="FFFFFF"/>
                </a:solidFill>
              </a:rPr>
              <a:t>will </a:t>
            </a:r>
          </a:p>
          <a:p>
            <a:pPr lvl="1">
              <a:lnSpc>
                <a:spcPct val="85000"/>
              </a:lnSpc>
              <a:spcBef>
                <a:spcPts val="1200"/>
              </a:spcBef>
            </a:pPr>
            <a:r>
              <a:rPr lang="en-US" sz="2600" b="1" dirty="0" smtClean="0">
                <a:solidFill>
                  <a:srgbClr val="FFFFFF"/>
                </a:solidFill>
              </a:rPr>
              <a:t>Facilitate </a:t>
            </a:r>
            <a:r>
              <a:rPr lang="en-US" sz="2600" b="1" dirty="0" smtClean="0">
                <a:solidFill>
                  <a:srgbClr val="FFFFFF"/>
                </a:solidFill>
              </a:rPr>
              <a:t>a convening </a:t>
            </a:r>
            <a:r>
              <a:rPr lang="en-US" sz="2600" b="1" dirty="0">
                <a:solidFill>
                  <a:srgbClr val="FFFFFF"/>
                </a:solidFill>
              </a:rPr>
              <a:t>key </a:t>
            </a:r>
            <a:r>
              <a:rPr lang="en-US" sz="2600" b="1" dirty="0" smtClean="0">
                <a:solidFill>
                  <a:srgbClr val="FFFFFF"/>
                </a:solidFill>
              </a:rPr>
              <a:t>of education </a:t>
            </a:r>
            <a:r>
              <a:rPr lang="en-US" sz="2600" b="1" dirty="0">
                <a:solidFill>
                  <a:srgbClr val="FFFFFF"/>
                </a:solidFill>
              </a:rPr>
              <a:t>leadership parties, tasked with </a:t>
            </a:r>
            <a:r>
              <a:rPr lang="en-US" sz="2600" b="1" dirty="0" smtClean="0">
                <a:solidFill>
                  <a:srgbClr val="FFFFFF"/>
                </a:solidFill>
              </a:rPr>
              <a:t>developing cohesive </a:t>
            </a:r>
            <a:r>
              <a:rPr lang="en-US" sz="2600" b="1" dirty="0">
                <a:solidFill>
                  <a:srgbClr val="FFFFFF"/>
                </a:solidFill>
              </a:rPr>
              <a:t>policy and implementation </a:t>
            </a:r>
            <a:r>
              <a:rPr lang="en-US" sz="2600" b="1" dirty="0" smtClean="0">
                <a:solidFill>
                  <a:srgbClr val="FFFFFF"/>
                </a:solidFill>
              </a:rPr>
              <a:t>strategies </a:t>
            </a:r>
            <a:r>
              <a:rPr lang="en-US" sz="2600" b="1" dirty="0">
                <a:solidFill>
                  <a:srgbClr val="FFFFFF"/>
                </a:solidFill>
              </a:rPr>
              <a:t>for awarding partial </a:t>
            </a:r>
            <a:r>
              <a:rPr lang="en-US" sz="2600" b="1" dirty="0" smtClean="0">
                <a:solidFill>
                  <a:srgbClr val="FFFFFF"/>
                </a:solidFill>
              </a:rPr>
              <a:t>credit statewide.  </a:t>
            </a:r>
          </a:p>
          <a:p>
            <a:pPr marL="800100" lvl="1" indent="-342900">
              <a:lnSpc>
                <a:spcPct val="85000"/>
              </a:lnSpc>
              <a:spcBef>
                <a:spcPts val="1200"/>
              </a:spcBef>
              <a:buFont typeface="Arial"/>
              <a:buChar char="•"/>
            </a:pPr>
            <a:r>
              <a:rPr lang="en-US" sz="2600" dirty="0" smtClean="0">
                <a:solidFill>
                  <a:srgbClr val="FFFFFF"/>
                </a:solidFill>
              </a:rPr>
              <a:t>First convening within 60 days (May 31, 2013).</a:t>
            </a:r>
          </a:p>
          <a:p>
            <a:pPr marL="800100" lvl="1" indent="-342900">
              <a:lnSpc>
                <a:spcPct val="85000"/>
              </a:lnSpc>
              <a:spcBef>
                <a:spcPts val="1200"/>
              </a:spcBef>
              <a:buFont typeface="Arial"/>
              <a:buChar char="•"/>
            </a:pPr>
            <a:r>
              <a:rPr lang="en-US" sz="2600" dirty="0">
                <a:solidFill>
                  <a:srgbClr val="FFFFFF"/>
                </a:solidFill>
              </a:rPr>
              <a:t>U</a:t>
            </a:r>
            <a:r>
              <a:rPr lang="en-US" sz="2600" dirty="0" smtClean="0">
                <a:solidFill>
                  <a:srgbClr val="FFFFFF"/>
                </a:solidFill>
              </a:rPr>
              <a:t>niform policy recommendations and implementation strategies within 120 days (July 31, 2013).</a:t>
            </a:r>
          </a:p>
          <a:p>
            <a:pPr marL="800100" lvl="1" indent="-342900">
              <a:lnSpc>
                <a:spcPct val="85000"/>
              </a:lnSpc>
              <a:spcBef>
                <a:spcPts val="1200"/>
              </a:spcBef>
              <a:buFont typeface="Arial"/>
              <a:buChar char="•"/>
            </a:pPr>
            <a:r>
              <a:rPr lang="en-US" sz="2600" dirty="0" smtClean="0">
                <a:solidFill>
                  <a:srgbClr val="FFFFFF"/>
                </a:solidFill>
              </a:rPr>
              <a:t>Report on progress  in June and September, 2013.</a:t>
            </a:r>
          </a:p>
        </p:txBody>
      </p:sp>
      <p:sp>
        <p:nvSpPr>
          <p:cNvPr id="9" name="TextBox 8"/>
          <p:cNvSpPr txBox="1"/>
          <p:nvPr/>
        </p:nvSpPr>
        <p:spPr>
          <a:xfrm>
            <a:off x="1585" y="346365"/>
            <a:ext cx="9140828" cy="584775"/>
          </a:xfrm>
          <a:prstGeom prst="rect">
            <a:avLst/>
          </a:prstGeom>
          <a:noFill/>
        </p:spPr>
        <p:txBody>
          <a:bodyPr wrap="square" rtlCol="0">
            <a:spAutoFit/>
          </a:bodyPr>
          <a:lstStyle/>
          <a:p>
            <a:pPr algn="ctr"/>
            <a:r>
              <a:rPr lang="en-US" sz="3200" b="1" dirty="0" smtClean="0">
                <a:solidFill>
                  <a:srgbClr val="FFFFFF"/>
                </a:solidFill>
                <a:latin typeface="+mj-lt"/>
                <a:cs typeface="Chalkboard"/>
              </a:rPr>
              <a:t>Recommendations</a:t>
            </a:r>
          </a:p>
        </p:txBody>
      </p:sp>
    </p:spTree>
    <p:extLst>
      <p:ext uri="{BB962C8B-B14F-4D97-AF65-F5344CB8AC3E}">
        <p14:creationId xmlns:p14="http://schemas.microsoft.com/office/powerpoint/2010/main" val="1665000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94108A8291441B98783BA4CF0287E" ma:contentTypeVersion="0" ma:contentTypeDescription="Create a new document." ma:contentTypeScope="" ma:versionID="175919415d5c6e53e74e1aa97b295fb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D40C28-45E5-4D61-87FA-059440D30C43}"/>
</file>

<file path=customXml/itemProps2.xml><?xml version="1.0" encoding="utf-8"?>
<ds:datastoreItem xmlns:ds="http://schemas.openxmlformats.org/officeDocument/2006/customXml" ds:itemID="{3572E861-E1BE-41BC-AA0D-3BF7F826DD59}"/>
</file>

<file path=customXml/itemProps3.xml><?xml version="1.0" encoding="utf-8"?>
<ds:datastoreItem xmlns:ds="http://schemas.openxmlformats.org/officeDocument/2006/customXml" ds:itemID="{3C5065FA-2FCF-4307-8667-811407A0AE23}"/>
</file>

<file path=docProps/app.xml><?xml version="1.0" encoding="utf-8"?>
<Properties xmlns="http://schemas.openxmlformats.org/officeDocument/2006/extended-properties" xmlns:vt="http://schemas.openxmlformats.org/officeDocument/2006/docPropsVTypes">
  <TotalTime>2053</TotalTime>
  <Words>522</Words>
  <Application>Microsoft Office PowerPoint</Application>
  <PresentationFormat>On-screen Show (4:3)</PresentationFormat>
  <Paragraphs>93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Grassi</dc:creator>
  <cp:lastModifiedBy>Windows User</cp:lastModifiedBy>
  <cp:revision>35</cp:revision>
  <dcterms:created xsi:type="dcterms:W3CDTF">2013-02-04T20:38:20Z</dcterms:created>
  <dcterms:modified xsi:type="dcterms:W3CDTF">2013-02-28T21:23:46Z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0x0101005B994108A8291441B98783BA4CF0287E</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y fmtid="{D5CDD505-2E9C-101B-9397-08002B2CF9AE}" pid="8" name="Order">
    <vt:r8>4000</vt:r8>
  </property>
</Properties>
</file>